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  <p:sldMasterId id="2147483668" r:id="rId3"/>
  </p:sldMasterIdLst>
  <p:notesMasterIdLst>
    <p:notesMasterId r:id="rId30"/>
  </p:notesMasterIdLst>
  <p:sldIdLst>
    <p:sldId id="256" r:id="rId4"/>
    <p:sldId id="264" r:id="rId5"/>
    <p:sldId id="265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89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D592A"/>
    <a:srgbClr val="5959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chart>
    <c:title>
      <c:tx>
        <c:rich>
          <a:bodyPr/>
          <a:lstStyle/>
          <a:p>
            <a:pPr>
              <a:defRPr sz="2400" b="0"/>
            </a:pPr>
            <a:r>
              <a:rPr lang="lv-LV" sz="2400" b="0" dirty="0" smtClean="0"/>
              <a:t>Starppilsētu</a:t>
            </a:r>
            <a:r>
              <a:rPr lang="lv-LV" sz="2400" b="0" baseline="0" dirty="0" smtClean="0"/>
              <a:t> pārvadātāju vidējā faktiskā un koriģētā 1 km pašizmaksa 2011.gadā</a:t>
            </a:r>
            <a:endParaRPr lang="lv-LV" sz="2400" b="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Faktiskā 1 km pašizmaksa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0.6920165868405046</c:v>
                </c:pt>
                <c:pt idx="1">
                  <c:v>0.63075931714170208</c:v>
                </c:pt>
                <c:pt idx="2">
                  <c:v>0.48493418623754247</c:v>
                </c:pt>
                <c:pt idx="3">
                  <c:v>0.64849218580453249</c:v>
                </c:pt>
                <c:pt idx="4">
                  <c:v>0.76842249330381318</c:v>
                </c:pt>
                <c:pt idx="5">
                  <c:v>0.65360017562999073</c:v>
                </c:pt>
                <c:pt idx="6">
                  <c:v>0.67648975603727768</c:v>
                </c:pt>
                <c:pt idx="7">
                  <c:v>0.80685884889990467</c:v>
                </c:pt>
                <c:pt idx="8">
                  <c:v>0.67927705335908606</c:v>
                </c:pt>
                <c:pt idx="9">
                  <c:v>0.73993247892290059</c:v>
                </c:pt>
                <c:pt idx="10">
                  <c:v>0.72487103252058005</c:v>
                </c:pt>
                <c:pt idx="11">
                  <c:v>0.76630460704554793</c:v>
                </c:pt>
                <c:pt idx="12">
                  <c:v>0.74619293497171824</c:v>
                </c:pt>
                <c:pt idx="13">
                  <c:v>0.69572274334683948</c:v>
                </c:pt>
                <c:pt idx="14">
                  <c:v>0.72342156801363144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Koriģētā 1 km pašizmaksa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0.59948206497996837</c:v>
                </c:pt>
                <c:pt idx="1">
                  <c:v>0.46987206862037506</c:v>
                </c:pt>
                <c:pt idx="2">
                  <c:v>0.52234497547839465</c:v>
                </c:pt>
                <c:pt idx="3">
                  <c:v>0.50319909104483662</c:v>
                </c:pt>
                <c:pt idx="4">
                  <c:v>0.83840436585030209</c:v>
                </c:pt>
                <c:pt idx="5">
                  <c:v>0.57481661592088362</c:v>
                </c:pt>
                <c:pt idx="6">
                  <c:v>0.52920954151138955</c:v>
                </c:pt>
                <c:pt idx="7">
                  <c:v>0.65373555783455284</c:v>
                </c:pt>
                <c:pt idx="8">
                  <c:v>0.54242697748958923</c:v>
                </c:pt>
                <c:pt idx="9">
                  <c:v>0.54663588246004235</c:v>
                </c:pt>
                <c:pt idx="10">
                  <c:v>0.54685271532183943</c:v>
                </c:pt>
                <c:pt idx="11">
                  <c:v>0.62148011872712616</c:v>
                </c:pt>
                <c:pt idx="12">
                  <c:v>0.60871168123470565</c:v>
                </c:pt>
                <c:pt idx="13">
                  <c:v>0.57351288052528471</c:v>
                </c:pt>
                <c:pt idx="14">
                  <c:v>0.63780911014303154</c:v>
                </c:pt>
              </c:numCache>
            </c:numRef>
          </c:val>
        </c:ser>
        <c:dLbls/>
        <c:axId val="74016640"/>
        <c:axId val="74018176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Vidējā koriģētā 1 km pašizmaksa</c:v>
                </c:pt>
              </c:strCache>
            </c:strRef>
          </c:tx>
          <c:spPr>
            <a:ln w="38100" cmpd="sng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0.59700000000000042</c:v>
                </c:pt>
                <c:pt idx="1">
                  <c:v>0.59700000000000042</c:v>
                </c:pt>
                <c:pt idx="2">
                  <c:v>0.59700000000000042</c:v>
                </c:pt>
                <c:pt idx="3">
                  <c:v>0.59700000000000042</c:v>
                </c:pt>
                <c:pt idx="4">
                  <c:v>0.59700000000000042</c:v>
                </c:pt>
                <c:pt idx="5">
                  <c:v>0.59700000000000042</c:v>
                </c:pt>
                <c:pt idx="6">
                  <c:v>0.59700000000000042</c:v>
                </c:pt>
                <c:pt idx="7">
                  <c:v>0.59700000000000042</c:v>
                </c:pt>
                <c:pt idx="8">
                  <c:v>0.59700000000000042</c:v>
                </c:pt>
                <c:pt idx="9">
                  <c:v>0.59700000000000042</c:v>
                </c:pt>
                <c:pt idx="10">
                  <c:v>0.59700000000000042</c:v>
                </c:pt>
                <c:pt idx="11">
                  <c:v>0.59700000000000042</c:v>
                </c:pt>
                <c:pt idx="12">
                  <c:v>0.59700000000000042</c:v>
                </c:pt>
                <c:pt idx="13">
                  <c:v>0.59700000000000042</c:v>
                </c:pt>
                <c:pt idx="14">
                  <c:v>0.59700000000000042</c:v>
                </c:pt>
              </c:numCache>
            </c:numRef>
          </c:val>
        </c:ser>
        <c:dLbls/>
        <c:marker val="1"/>
        <c:axId val="74016640"/>
        <c:axId val="74018176"/>
      </c:lineChart>
      <c:catAx>
        <c:axId val="74016640"/>
        <c:scaling>
          <c:orientation val="minMax"/>
        </c:scaling>
        <c:axPos val="b"/>
        <c:numFmt formatCode="General" sourceLinked="1"/>
        <c:tickLblPos val="nextTo"/>
        <c:crossAx val="74018176"/>
        <c:crosses val="autoZero"/>
        <c:auto val="1"/>
        <c:lblAlgn val="ctr"/>
        <c:lblOffset val="100"/>
      </c:catAx>
      <c:valAx>
        <c:axId val="74018176"/>
        <c:scaling>
          <c:orientation val="minMax"/>
        </c:scaling>
        <c:axPos val="l"/>
        <c:majorGridlines/>
        <c:numFmt formatCode="General" sourceLinked="1"/>
        <c:tickLblPos val="nextTo"/>
        <c:crossAx val="74016640"/>
        <c:crosses val="autoZero"/>
        <c:crossBetween val="between"/>
      </c:valAx>
    </c:plotArea>
    <c:legend>
      <c:legendPos val="b"/>
      <c:txPr>
        <a:bodyPr/>
        <a:lstStyle/>
        <a:p>
          <a:pPr>
            <a:defRPr sz="2000"/>
          </a:pPr>
          <a:endParaRPr lang="lv-LV"/>
        </a:p>
      </c:txPr>
    </c:legend>
    <c:plotVisOnly val="1"/>
    <c:dispBlanksAs val="gap"/>
  </c:chart>
  <c:txPr>
    <a:bodyPr/>
    <a:lstStyle/>
    <a:p>
      <a:pPr>
        <a:defRPr sz="1800"/>
      </a:pPr>
      <a:endParaRPr lang="lv-LV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DB0FE-3AE0-4941-9918-AD1EBC7290F0}" type="doc">
      <dgm:prSet loTypeId="urn:microsoft.com/office/officeart/2005/8/layout/equation1" loCatId="process" qsTypeId="urn:microsoft.com/office/officeart/2005/8/quickstyle/simple1" qsCatId="simple" csTypeId="urn:microsoft.com/office/officeart/2005/8/colors/accent6_3" csCatId="accent6" phldr="1"/>
      <dgm:spPr/>
    </dgm:pt>
    <dgm:pt modelId="{43C43247-9135-4DC5-890E-1EA4DE2D9FE1}">
      <dgm:prSet phldrT="[Text]" custT="1"/>
      <dgm:spPr/>
      <dgm:t>
        <a:bodyPr/>
        <a:lstStyle/>
        <a:p>
          <a:pPr eaLnBrk="1" latinLnBrk="0"/>
          <a:r>
            <a:rPr lang="lv-LV" sz="2800" dirty="0" smtClean="0">
              <a:solidFill>
                <a:schemeClr val="tx1"/>
              </a:solidFill>
            </a:rPr>
            <a:t>2,5% + Euribor 12mēn. vidējā vērtība %</a:t>
          </a:r>
          <a:endParaRPr lang="en-US" sz="2800" dirty="0" smtClean="0">
            <a:solidFill>
              <a:schemeClr val="tx1"/>
            </a:solidFill>
          </a:endParaRPr>
        </a:p>
        <a:p>
          <a:endParaRPr lang="en-US" sz="2800" dirty="0">
            <a:solidFill>
              <a:schemeClr val="tx1"/>
            </a:solidFill>
          </a:endParaRPr>
        </a:p>
      </dgm:t>
    </dgm:pt>
    <dgm:pt modelId="{454926EA-6612-42B3-AE98-C3176642A5D8}" type="parTrans" cxnId="{823BDE34-ECE7-4CAE-8CF6-86FC015F364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8940254-5A97-4437-8D8B-C3DF14FDC39B}" type="sibTrans" cxnId="{823BDE34-ECE7-4CAE-8CF6-86FC015F364E}">
      <dgm:prSet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</dgm:t>
    </dgm:pt>
    <dgm:pt modelId="{5B1B0CAF-D679-45DA-BC7B-8E2253ACADE0}">
      <dgm:prSet phldrT="[Text]" custT="1"/>
      <dgm:spPr/>
      <dgm:t>
        <a:bodyPr/>
        <a:lstStyle/>
        <a:p>
          <a:r>
            <a:rPr lang="lv-LV" sz="2800" dirty="0" smtClean="0">
              <a:solidFill>
                <a:schemeClr val="tx1"/>
              </a:solidFill>
            </a:rPr>
            <a:t>Biļešu ieņēmumi </a:t>
          </a:r>
          <a:r>
            <a:rPr lang="lv-LV" sz="2800" b="1" dirty="0" smtClean="0">
              <a:solidFill>
                <a:schemeClr val="tx1"/>
              </a:solidFill>
            </a:rPr>
            <a:t>un pārējie saimnieciskās darbības ieņēmumi</a:t>
          </a:r>
          <a:endParaRPr lang="en-US" sz="2800" b="1" dirty="0">
            <a:solidFill>
              <a:schemeClr val="tx1"/>
            </a:solidFill>
          </a:endParaRPr>
        </a:p>
      </dgm:t>
    </dgm:pt>
    <dgm:pt modelId="{027BC72A-22E1-4B53-A7E2-7FB63DBD1EE4}" type="parTrans" cxnId="{C3A51440-6F3A-4A6E-AD87-7006D4BDFE0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FCAAEB8-6F23-44F3-BF52-16BFAAE86734}" type="sibTrans" cxnId="{C3A51440-6F3A-4A6E-AD87-7006D4BDFE0D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936257F-93B7-48B9-AD3C-0636CBC217FC}">
      <dgm:prSet phldrT="[Text]" custT="1"/>
      <dgm:spPr/>
      <dgm:t>
        <a:bodyPr/>
        <a:lstStyle/>
        <a:p>
          <a:r>
            <a:rPr lang="lv-LV" sz="2800" dirty="0" smtClean="0">
              <a:solidFill>
                <a:schemeClr val="tx1"/>
              </a:solidFill>
            </a:rPr>
            <a:t>Peļņas daļa</a:t>
          </a:r>
          <a:endParaRPr lang="en-US" sz="2800" dirty="0">
            <a:solidFill>
              <a:schemeClr val="tx1"/>
            </a:solidFill>
          </a:endParaRPr>
        </a:p>
      </dgm:t>
    </dgm:pt>
    <dgm:pt modelId="{4BD5616F-7A65-41A3-B074-0AEBAA6E72C3}" type="parTrans" cxnId="{D5E102E9-95CB-482F-AD40-1A346D67501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7CB53C0-9AE1-4731-AD2E-32C6FD04BB22}" type="sibTrans" cxnId="{D5E102E9-95CB-482F-AD40-1A346D67501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2F2FCE2-D3CC-47FD-863C-4713C6BC80ED}" type="pres">
      <dgm:prSet presAssocID="{260DB0FE-3AE0-4941-9918-AD1EBC7290F0}" presName="linearFlow" presStyleCnt="0">
        <dgm:presLayoutVars>
          <dgm:dir/>
          <dgm:resizeHandles val="exact"/>
        </dgm:presLayoutVars>
      </dgm:prSet>
      <dgm:spPr/>
    </dgm:pt>
    <dgm:pt modelId="{4994D9E8-04B7-41C5-BFEB-5437A3A69BDB}" type="pres">
      <dgm:prSet presAssocID="{43C43247-9135-4DC5-890E-1EA4DE2D9FE1}" presName="node" presStyleLbl="node1" presStyleIdx="0" presStyleCnt="3" custScaleX="369382" custScaleY="349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058D8-6DA5-473E-97AB-F9DB9EA2DE0F}" type="pres">
      <dgm:prSet presAssocID="{98940254-5A97-4437-8D8B-C3DF14FDC39B}" presName="spacerL" presStyleCnt="0"/>
      <dgm:spPr/>
    </dgm:pt>
    <dgm:pt modelId="{B3E8EC09-288F-4EBD-97B9-82A1186C365D}" type="pres">
      <dgm:prSet presAssocID="{98940254-5A97-4437-8D8B-C3DF14FDC39B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FE7A0E98-6955-4396-96CD-B9DB835B2781}" type="pres">
      <dgm:prSet presAssocID="{98940254-5A97-4437-8D8B-C3DF14FDC39B}" presName="spacerR" presStyleCnt="0"/>
      <dgm:spPr/>
    </dgm:pt>
    <dgm:pt modelId="{21E6EDAC-E2E6-4F11-8C0F-9D543E5AEAA9}" type="pres">
      <dgm:prSet presAssocID="{5B1B0CAF-D679-45DA-BC7B-8E2253ACADE0}" presName="node" presStyleLbl="node1" presStyleIdx="1" presStyleCnt="3" custScaleX="333200" custScaleY="346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55108-80C4-4892-970A-2F0128838111}" type="pres">
      <dgm:prSet presAssocID="{4FCAAEB8-6F23-44F3-BF52-16BFAAE86734}" presName="spacerL" presStyleCnt="0"/>
      <dgm:spPr/>
    </dgm:pt>
    <dgm:pt modelId="{DF6B2BFD-5B4D-4B55-9F99-74FB4DE7BC3A}" type="pres">
      <dgm:prSet presAssocID="{4FCAAEB8-6F23-44F3-BF52-16BFAAE8673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79E7132-EFE0-4F44-A698-11B42F362691}" type="pres">
      <dgm:prSet presAssocID="{4FCAAEB8-6F23-44F3-BF52-16BFAAE86734}" presName="spacerR" presStyleCnt="0"/>
      <dgm:spPr/>
    </dgm:pt>
    <dgm:pt modelId="{1779C1C0-2B57-46F5-AF53-967BC27D02FD}" type="pres">
      <dgm:prSet presAssocID="{A936257F-93B7-48B9-AD3C-0636CBC217FC}" presName="node" presStyleLbl="node1" presStyleIdx="2" presStyleCnt="3" custScaleX="190918" custScaleY="178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EBB1A-D03F-4E67-82E0-E870E2FF5887}" type="presOf" srcId="{4FCAAEB8-6F23-44F3-BF52-16BFAAE86734}" destId="{DF6B2BFD-5B4D-4B55-9F99-74FB4DE7BC3A}" srcOrd="0" destOrd="0" presId="urn:microsoft.com/office/officeart/2005/8/layout/equation1"/>
    <dgm:cxn modelId="{9606E74F-5C49-43A1-888E-6E8F99216218}" type="presOf" srcId="{98940254-5A97-4437-8D8B-C3DF14FDC39B}" destId="{B3E8EC09-288F-4EBD-97B9-82A1186C365D}" srcOrd="0" destOrd="0" presId="urn:microsoft.com/office/officeart/2005/8/layout/equation1"/>
    <dgm:cxn modelId="{E50AC11E-D5D5-4EFA-AE33-457253003EDD}" type="presOf" srcId="{A936257F-93B7-48B9-AD3C-0636CBC217FC}" destId="{1779C1C0-2B57-46F5-AF53-967BC27D02FD}" srcOrd="0" destOrd="0" presId="urn:microsoft.com/office/officeart/2005/8/layout/equation1"/>
    <dgm:cxn modelId="{D5E102E9-95CB-482F-AD40-1A346D67501C}" srcId="{260DB0FE-3AE0-4941-9918-AD1EBC7290F0}" destId="{A936257F-93B7-48B9-AD3C-0636CBC217FC}" srcOrd="2" destOrd="0" parTransId="{4BD5616F-7A65-41A3-B074-0AEBAA6E72C3}" sibTransId="{17CB53C0-9AE1-4731-AD2E-32C6FD04BB22}"/>
    <dgm:cxn modelId="{E6B79315-BE3C-47ED-9D5E-E95E3EA5D20A}" type="presOf" srcId="{43C43247-9135-4DC5-890E-1EA4DE2D9FE1}" destId="{4994D9E8-04B7-41C5-BFEB-5437A3A69BDB}" srcOrd="0" destOrd="0" presId="urn:microsoft.com/office/officeart/2005/8/layout/equation1"/>
    <dgm:cxn modelId="{2043E3EF-BE50-44DD-A863-F3C4380AEA6A}" type="presOf" srcId="{260DB0FE-3AE0-4941-9918-AD1EBC7290F0}" destId="{82F2FCE2-D3CC-47FD-863C-4713C6BC80ED}" srcOrd="0" destOrd="0" presId="urn:microsoft.com/office/officeart/2005/8/layout/equation1"/>
    <dgm:cxn modelId="{B2C7047E-A258-4A12-9B59-58CA58A3B885}" type="presOf" srcId="{5B1B0CAF-D679-45DA-BC7B-8E2253ACADE0}" destId="{21E6EDAC-E2E6-4F11-8C0F-9D543E5AEAA9}" srcOrd="0" destOrd="0" presId="urn:microsoft.com/office/officeart/2005/8/layout/equation1"/>
    <dgm:cxn modelId="{C3A51440-6F3A-4A6E-AD87-7006D4BDFE0D}" srcId="{260DB0FE-3AE0-4941-9918-AD1EBC7290F0}" destId="{5B1B0CAF-D679-45DA-BC7B-8E2253ACADE0}" srcOrd="1" destOrd="0" parTransId="{027BC72A-22E1-4B53-A7E2-7FB63DBD1EE4}" sibTransId="{4FCAAEB8-6F23-44F3-BF52-16BFAAE86734}"/>
    <dgm:cxn modelId="{823BDE34-ECE7-4CAE-8CF6-86FC015F364E}" srcId="{260DB0FE-3AE0-4941-9918-AD1EBC7290F0}" destId="{43C43247-9135-4DC5-890E-1EA4DE2D9FE1}" srcOrd="0" destOrd="0" parTransId="{454926EA-6612-42B3-AE98-C3176642A5D8}" sibTransId="{98940254-5A97-4437-8D8B-C3DF14FDC39B}"/>
    <dgm:cxn modelId="{ADBE16D6-3A48-4663-9FF4-30CCEAF76A3C}" type="presParOf" srcId="{82F2FCE2-D3CC-47FD-863C-4713C6BC80ED}" destId="{4994D9E8-04B7-41C5-BFEB-5437A3A69BDB}" srcOrd="0" destOrd="0" presId="urn:microsoft.com/office/officeart/2005/8/layout/equation1"/>
    <dgm:cxn modelId="{9C2FB441-9048-4CC2-8F7C-852742D2AC44}" type="presParOf" srcId="{82F2FCE2-D3CC-47FD-863C-4713C6BC80ED}" destId="{397058D8-6DA5-473E-97AB-F9DB9EA2DE0F}" srcOrd="1" destOrd="0" presId="urn:microsoft.com/office/officeart/2005/8/layout/equation1"/>
    <dgm:cxn modelId="{5459CD59-167A-4D40-AAD7-31D3B0E0F16B}" type="presParOf" srcId="{82F2FCE2-D3CC-47FD-863C-4713C6BC80ED}" destId="{B3E8EC09-288F-4EBD-97B9-82A1186C365D}" srcOrd="2" destOrd="0" presId="urn:microsoft.com/office/officeart/2005/8/layout/equation1"/>
    <dgm:cxn modelId="{D85AB13A-C7C6-483C-A41E-D61A98484FCC}" type="presParOf" srcId="{82F2FCE2-D3CC-47FD-863C-4713C6BC80ED}" destId="{FE7A0E98-6955-4396-96CD-B9DB835B2781}" srcOrd="3" destOrd="0" presId="urn:microsoft.com/office/officeart/2005/8/layout/equation1"/>
    <dgm:cxn modelId="{36D3B4C6-7B05-446E-8D53-AED13D5D8072}" type="presParOf" srcId="{82F2FCE2-D3CC-47FD-863C-4713C6BC80ED}" destId="{21E6EDAC-E2E6-4F11-8C0F-9D543E5AEAA9}" srcOrd="4" destOrd="0" presId="urn:microsoft.com/office/officeart/2005/8/layout/equation1"/>
    <dgm:cxn modelId="{F577CD44-625E-4705-AA4D-C13FE763825D}" type="presParOf" srcId="{82F2FCE2-D3CC-47FD-863C-4713C6BC80ED}" destId="{EFC55108-80C4-4892-970A-2F0128838111}" srcOrd="5" destOrd="0" presId="urn:microsoft.com/office/officeart/2005/8/layout/equation1"/>
    <dgm:cxn modelId="{6D557390-4F28-4379-8B48-E6CC71805048}" type="presParOf" srcId="{82F2FCE2-D3CC-47FD-863C-4713C6BC80ED}" destId="{DF6B2BFD-5B4D-4B55-9F99-74FB4DE7BC3A}" srcOrd="6" destOrd="0" presId="urn:microsoft.com/office/officeart/2005/8/layout/equation1"/>
    <dgm:cxn modelId="{BCF681A5-E943-4A24-91DA-97E2A84B913C}" type="presParOf" srcId="{82F2FCE2-D3CC-47FD-863C-4713C6BC80ED}" destId="{579E7132-EFE0-4F44-A698-11B42F362691}" srcOrd="7" destOrd="0" presId="urn:microsoft.com/office/officeart/2005/8/layout/equation1"/>
    <dgm:cxn modelId="{D8CF29E4-0DE0-4486-98BA-B0D1F7C9818C}" type="presParOf" srcId="{82F2FCE2-D3CC-47FD-863C-4713C6BC80ED}" destId="{1779C1C0-2B57-46F5-AF53-967BC27D02F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DB0FE-3AE0-4941-9918-AD1EBC7290F0}" type="doc">
      <dgm:prSet loTypeId="urn:microsoft.com/office/officeart/2005/8/layout/equation1" loCatId="process" qsTypeId="urn:microsoft.com/office/officeart/2005/8/quickstyle/simple1" qsCatId="simple" csTypeId="urn:microsoft.com/office/officeart/2005/8/colors/accent6_3" csCatId="accent6" phldr="1"/>
      <dgm:spPr/>
    </dgm:pt>
    <dgm:pt modelId="{43C43247-9135-4DC5-890E-1EA4DE2D9FE1}">
      <dgm:prSet phldrT="[Text]" custT="1"/>
      <dgm:spPr/>
      <dgm:t>
        <a:bodyPr/>
        <a:lstStyle/>
        <a:p>
          <a:pPr eaLnBrk="1" latinLnBrk="0"/>
          <a:r>
            <a:rPr lang="lv-LV" sz="2800" dirty="0" smtClean="0">
              <a:solidFill>
                <a:schemeClr val="tx1"/>
              </a:solidFill>
            </a:rPr>
            <a:t>2,5% + Euribor 12mēn. vidējā vērtība %</a:t>
          </a:r>
          <a:endParaRPr lang="en-US" sz="2800" dirty="0" smtClean="0">
            <a:solidFill>
              <a:schemeClr val="tx1"/>
            </a:solidFill>
          </a:endParaRPr>
        </a:p>
        <a:p>
          <a:endParaRPr lang="en-US" sz="2800" dirty="0">
            <a:solidFill>
              <a:schemeClr val="tx1"/>
            </a:solidFill>
          </a:endParaRPr>
        </a:p>
      </dgm:t>
    </dgm:pt>
    <dgm:pt modelId="{454926EA-6612-42B3-AE98-C3176642A5D8}" type="parTrans" cxnId="{823BDE34-ECE7-4CAE-8CF6-86FC015F364E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8940254-5A97-4437-8D8B-C3DF14FDC39B}" type="sibTrans" cxnId="{823BDE34-ECE7-4CAE-8CF6-86FC015F364E}">
      <dgm:prSet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</dgm:t>
    </dgm:pt>
    <dgm:pt modelId="{5B1B0CAF-D679-45DA-BC7B-8E2253ACADE0}">
      <dgm:prSet phldrT="[Text]" custT="1"/>
      <dgm:spPr/>
      <dgm:t>
        <a:bodyPr/>
        <a:lstStyle/>
        <a:p>
          <a:r>
            <a:rPr lang="lv-LV" sz="2800" b="1" dirty="0" smtClean="0">
              <a:solidFill>
                <a:schemeClr val="tx1"/>
              </a:solidFill>
            </a:rPr>
            <a:t>Biļešu ieņēmumi</a:t>
          </a:r>
          <a:endParaRPr lang="en-US" sz="2800" b="1" dirty="0">
            <a:solidFill>
              <a:schemeClr val="tx1"/>
            </a:solidFill>
          </a:endParaRPr>
        </a:p>
      </dgm:t>
    </dgm:pt>
    <dgm:pt modelId="{027BC72A-22E1-4B53-A7E2-7FB63DBD1EE4}" type="parTrans" cxnId="{C3A51440-6F3A-4A6E-AD87-7006D4BDFE0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FCAAEB8-6F23-44F3-BF52-16BFAAE86734}" type="sibTrans" cxnId="{C3A51440-6F3A-4A6E-AD87-7006D4BDFE0D}">
      <dgm:prSet custT="1"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936257F-93B7-48B9-AD3C-0636CBC217FC}">
      <dgm:prSet phldrT="[Text]" custT="1"/>
      <dgm:spPr/>
      <dgm:t>
        <a:bodyPr/>
        <a:lstStyle/>
        <a:p>
          <a:r>
            <a:rPr lang="lv-LV" sz="2800" dirty="0" smtClean="0">
              <a:solidFill>
                <a:schemeClr val="tx1"/>
              </a:solidFill>
            </a:rPr>
            <a:t>Peļņas daļa</a:t>
          </a:r>
          <a:endParaRPr lang="en-US" sz="2800" dirty="0">
            <a:solidFill>
              <a:schemeClr val="tx1"/>
            </a:solidFill>
          </a:endParaRPr>
        </a:p>
      </dgm:t>
    </dgm:pt>
    <dgm:pt modelId="{4BD5616F-7A65-41A3-B074-0AEBAA6E72C3}" type="parTrans" cxnId="{D5E102E9-95CB-482F-AD40-1A346D67501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17CB53C0-9AE1-4731-AD2E-32C6FD04BB22}" type="sibTrans" cxnId="{D5E102E9-95CB-482F-AD40-1A346D67501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82F2FCE2-D3CC-47FD-863C-4713C6BC80ED}" type="pres">
      <dgm:prSet presAssocID="{260DB0FE-3AE0-4941-9918-AD1EBC7290F0}" presName="linearFlow" presStyleCnt="0">
        <dgm:presLayoutVars>
          <dgm:dir/>
          <dgm:resizeHandles val="exact"/>
        </dgm:presLayoutVars>
      </dgm:prSet>
      <dgm:spPr/>
    </dgm:pt>
    <dgm:pt modelId="{4994D9E8-04B7-41C5-BFEB-5437A3A69BDB}" type="pres">
      <dgm:prSet presAssocID="{43C43247-9135-4DC5-890E-1EA4DE2D9FE1}" presName="node" presStyleLbl="node1" presStyleIdx="0" presStyleCnt="3" custScaleX="367315" custScaleY="339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058D8-6DA5-473E-97AB-F9DB9EA2DE0F}" type="pres">
      <dgm:prSet presAssocID="{98940254-5A97-4437-8D8B-C3DF14FDC39B}" presName="spacerL" presStyleCnt="0"/>
      <dgm:spPr/>
    </dgm:pt>
    <dgm:pt modelId="{B3E8EC09-288F-4EBD-97B9-82A1186C365D}" type="pres">
      <dgm:prSet presAssocID="{98940254-5A97-4437-8D8B-C3DF14FDC39B}" presName="sibTrans" presStyleLbl="sibTrans2D1" presStyleIdx="0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FE7A0E98-6955-4396-96CD-B9DB835B2781}" type="pres">
      <dgm:prSet presAssocID="{98940254-5A97-4437-8D8B-C3DF14FDC39B}" presName="spacerR" presStyleCnt="0"/>
      <dgm:spPr/>
    </dgm:pt>
    <dgm:pt modelId="{21E6EDAC-E2E6-4F11-8C0F-9D543E5AEAA9}" type="pres">
      <dgm:prSet presAssocID="{5B1B0CAF-D679-45DA-BC7B-8E2253ACADE0}" presName="node" presStyleLbl="node1" presStyleIdx="1" presStyleCnt="3" custScaleX="305860" custScaleY="274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55108-80C4-4892-970A-2F0128838111}" type="pres">
      <dgm:prSet presAssocID="{4FCAAEB8-6F23-44F3-BF52-16BFAAE86734}" presName="spacerL" presStyleCnt="0"/>
      <dgm:spPr/>
    </dgm:pt>
    <dgm:pt modelId="{DF6B2BFD-5B4D-4B55-9F99-74FB4DE7BC3A}" type="pres">
      <dgm:prSet presAssocID="{4FCAAEB8-6F23-44F3-BF52-16BFAAE8673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79E7132-EFE0-4F44-A698-11B42F362691}" type="pres">
      <dgm:prSet presAssocID="{4FCAAEB8-6F23-44F3-BF52-16BFAAE86734}" presName="spacerR" presStyleCnt="0"/>
      <dgm:spPr/>
    </dgm:pt>
    <dgm:pt modelId="{1779C1C0-2B57-46F5-AF53-967BC27D02FD}" type="pres">
      <dgm:prSet presAssocID="{A936257F-93B7-48B9-AD3C-0636CBC217FC}" presName="node" presStyleLbl="node1" presStyleIdx="2" presStyleCnt="3" custScaleX="190918" custScaleY="178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9EC77-65CC-455F-9AAF-0C2DDFDE7142}" type="presOf" srcId="{98940254-5A97-4437-8D8B-C3DF14FDC39B}" destId="{B3E8EC09-288F-4EBD-97B9-82A1186C365D}" srcOrd="0" destOrd="0" presId="urn:microsoft.com/office/officeart/2005/8/layout/equation1"/>
    <dgm:cxn modelId="{2B73BA3B-82FB-4CC7-BF05-28CD9FECFBB0}" type="presOf" srcId="{5B1B0CAF-D679-45DA-BC7B-8E2253ACADE0}" destId="{21E6EDAC-E2E6-4F11-8C0F-9D543E5AEAA9}" srcOrd="0" destOrd="0" presId="urn:microsoft.com/office/officeart/2005/8/layout/equation1"/>
    <dgm:cxn modelId="{9CF461D4-33C2-4956-84C5-6F89DBC30141}" type="presOf" srcId="{260DB0FE-3AE0-4941-9918-AD1EBC7290F0}" destId="{82F2FCE2-D3CC-47FD-863C-4713C6BC80ED}" srcOrd="0" destOrd="0" presId="urn:microsoft.com/office/officeart/2005/8/layout/equation1"/>
    <dgm:cxn modelId="{D5E102E9-95CB-482F-AD40-1A346D67501C}" srcId="{260DB0FE-3AE0-4941-9918-AD1EBC7290F0}" destId="{A936257F-93B7-48B9-AD3C-0636CBC217FC}" srcOrd="2" destOrd="0" parTransId="{4BD5616F-7A65-41A3-B074-0AEBAA6E72C3}" sibTransId="{17CB53C0-9AE1-4731-AD2E-32C6FD04BB22}"/>
    <dgm:cxn modelId="{1336E3C7-EFCF-42C3-894D-4537B2368358}" type="presOf" srcId="{43C43247-9135-4DC5-890E-1EA4DE2D9FE1}" destId="{4994D9E8-04B7-41C5-BFEB-5437A3A69BDB}" srcOrd="0" destOrd="0" presId="urn:microsoft.com/office/officeart/2005/8/layout/equation1"/>
    <dgm:cxn modelId="{9BB0BA6D-FE37-4C68-B413-D1AA4EBF36B0}" type="presOf" srcId="{4FCAAEB8-6F23-44F3-BF52-16BFAAE86734}" destId="{DF6B2BFD-5B4D-4B55-9F99-74FB4DE7BC3A}" srcOrd="0" destOrd="0" presId="urn:microsoft.com/office/officeart/2005/8/layout/equation1"/>
    <dgm:cxn modelId="{097AA31D-2287-49F1-8071-CDD036B335E9}" type="presOf" srcId="{A936257F-93B7-48B9-AD3C-0636CBC217FC}" destId="{1779C1C0-2B57-46F5-AF53-967BC27D02FD}" srcOrd="0" destOrd="0" presId="urn:microsoft.com/office/officeart/2005/8/layout/equation1"/>
    <dgm:cxn modelId="{C3A51440-6F3A-4A6E-AD87-7006D4BDFE0D}" srcId="{260DB0FE-3AE0-4941-9918-AD1EBC7290F0}" destId="{5B1B0CAF-D679-45DA-BC7B-8E2253ACADE0}" srcOrd="1" destOrd="0" parTransId="{027BC72A-22E1-4B53-A7E2-7FB63DBD1EE4}" sibTransId="{4FCAAEB8-6F23-44F3-BF52-16BFAAE86734}"/>
    <dgm:cxn modelId="{823BDE34-ECE7-4CAE-8CF6-86FC015F364E}" srcId="{260DB0FE-3AE0-4941-9918-AD1EBC7290F0}" destId="{43C43247-9135-4DC5-890E-1EA4DE2D9FE1}" srcOrd="0" destOrd="0" parTransId="{454926EA-6612-42B3-AE98-C3176642A5D8}" sibTransId="{98940254-5A97-4437-8D8B-C3DF14FDC39B}"/>
    <dgm:cxn modelId="{72303D09-B81A-4F4F-890B-3A10908CB64C}" type="presParOf" srcId="{82F2FCE2-D3CC-47FD-863C-4713C6BC80ED}" destId="{4994D9E8-04B7-41C5-BFEB-5437A3A69BDB}" srcOrd="0" destOrd="0" presId="urn:microsoft.com/office/officeart/2005/8/layout/equation1"/>
    <dgm:cxn modelId="{5A2689C4-4A9E-4BEA-947D-9FF4400085B7}" type="presParOf" srcId="{82F2FCE2-D3CC-47FD-863C-4713C6BC80ED}" destId="{397058D8-6DA5-473E-97AB-F9DB9EA2DE0F}" srcOrd="1" destOrd="0" presId="urn:microsoft.com/office/officeart/2005/8/layout/equation1"/>
    <dgm:cxn modelId="{18FBFB40-ED8F-4C57-9D8A-1905D7BAFEDF}" type="presParOf" srcId="{82F2FCE2-D3CC-47FD-863C-4713C6BC80ED}" destId="{B3E8EC09-288F-4EBD-97B9-82A1186C365D}" srcOrd="2" destOrd="0" presId="urn:microsoft.com/office/officeart/2005/8/layout/equation1"/>
    <dgm:cxn modelId="{7B78B39D-D26D-41CE-B906-4CFB23C3273E}" type="presParOf" srcId="{82F2FCE2-D3CC-47FD-863C-4713C6BC80ED}" destId="{FE7A0E98-6955-4396-96CD-B9DB835B2781}" srcOrd="3" destOrd="0" presId="urn:microsoft.com/office/officeart/2005/8/layout/equation1"/>
    <dgm:cxn modelId="{40917768-D406-43B8-BD8D-313EE1CB1BA6}" type="presParOf" srcId="{82F2FCE2-D3CC-47FD-863C-4713C6BC80ED}" destId="{21E6EDAC-E2E6-4F11-8C0F-9D543E5AEAA9}" srcOrd="4" destOrd="0" presId="urn:microsoft.com/office/officeart/2005/8/layout/equation1"/>
    <dgm:cxn modelId="{871564FE-7F60-4739-9CB9-BD19C2D787BD}" type="presParOf" srcId="{82F2FCE2-D3CC-47FD-863C-4713C6BC80ED}" destId="{EFC55108-80C4-4892-970A-2F0128838111}" srcOrd="5" destOrd="0" presId="urn:microsoft.com/office/officeart/2005/8/layout/equation1"/>
    <dgm:cxn modelId="{090D3A29-DAAE-4F87-A87A-032A5EB2FD52}" type="presParOf" srcId="{82F2FCE2-D3CC-47FD-863C-4713C6BC80ED}" destId="{DF6B2BFD-5B4D-4B55-9F99-74FB4DE7BC3A}" srcOrd="6" destOrd="0" presId="urn:microsoft.com/office/officeart/2005/8/layout/equation1"/>
    <dgm:cxn modelId="{70A14908-37B8-4921-9501-8F2823A11C17}" type="presParOf" srcId="{82F2FCE2-D3CC-47FD-863C-4713C6BC80ED}" destId="{579E7132-EFE0-4F44-A698-11B42F362691}" srcOrd="7" destOrd="0" presId="urn:microsoft.com/office/officeart/2005/8/layout/equation1"/>
    <dgm:cxn modelId="{68970F77-0673-42A1-AF4A-51EF1806EB05}" type="presParOf" srcId="{82F2FCE2-D3CC-47FD-863C-4713C6BC80ED}" destId="{1779C1C0-2B57-46F5-AF53-967BC27D02F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861D45-DE6A-474C-A909-BFE12DD7B966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lv-LV"/>
        </a:p>
      </dgm:t>
    </dgm:pt>
    <dgm:pt modelId="{6A96BBAB-82B0-4955-A0ED-7888C18EE2D5}">
      <dgm:prSet phldrT="[Text]" custT="1"/>
      <dgm:spPr/>
      <dgm:t>
        <a:bodyPr/>
        <a:lstStyle/>
        <a:p>
          <a:r>
            <a:rPr lang="lv-LV" sz="2400" smtClean="0">
              <a:solidFill>
                <a:schemeClr val="tx1"/>
              </a:solidFill>
            </a:rPr>
            <a:t>Atsevišķā rindā</a:t>
          </a:r>
          <a:endParaRPr lang="lv-LV" sz="2400" dirty="0">
            <a:solidFill>
              <a:schemeClr val="tx1"/>
            </a:solidFill>
          </a:endParaRPr>
        </a:p>
      </dgm:t>
    </dgm:pt>
    <dgm:pt modelId="{F985514D-850B-447D-806C-F95D2749207B}" type="parTrans" cxnId="{3FD0069F-16A7-488C-BDB5-DB669B489D01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BECD78B9-2CA9-4A50-8E51-B40B9118BC24}" type="sibTrans" cxnId="{3FD0069F-16A7-488C-BDB5-DB669B489D01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F2FBF472-8658-4D6B-BBD5-022B275BB98F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Ieņēmumi par apbraucamo ceļu</a:t>
          </a:r>
          <a:endParaRPr lang="lv-LV" sz="2400" dirty="0">
            <a:solidFill>
              <a:schemeClr val="tx1"/>
            </a:solidFill>
          </a:endParaRPr>
        </a:p>
      </dgm:t>
    </dgm:pt>
    <dgm:pt modelId="{BA9F21F1-7597-4D66-8CBD-1FC09E711D8B}" type="parTrans" cxnId="{8DA5EB4D-65F1-4CA1-8580-6FEDAC1910C4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0EDB5044-5971-485F-8978-F0B1DB2EB343}" type="sibTrans" cxnId="{8DA5EB4D-65F1-4CA1-8580-6FEDAC1910C4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DE0AF814-AF3A-4090-8A82-45639B4E64AB}">
      <dgm:prSet phldrT="[Text]" custT="1"/>
      <dgm:spPr/>
      <dgm:t>
        <a:bodyPr/>
        <a:lstStyle/>
        <a:p>
          <a:r>
            <a:rPr lang="lv-LV" sz="2400" smtClean="0">
              <a:solidFill>
                <a:schemeClr val="tx1"/>
              </a:solidFill>
            </a:rPr>
            <a:t>Izmaksas par apbraucamo ceļu</a:t>
          </a:r>
          <a:endParaRPr lang="lv-LV" sz="2400" dirty="0">
            <a:solidFill>
              <a:schemeClr val="tx1"/>
            </a:solidFill>
          </a:endParaRPr>
        </a:p>
      </dgm:t>
    </dgm:pt>
    <dgm:pt modelId="{4C5BBDDC-35A5-4533-B8AD-9DE843CAF92B}" type="parTrans" cxnId="{5C45776F-240C-4953-8120-4F0015EA3049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7DC5240-C8D7-4E46-99F6-5CE66D2E3163}" type="sibTrans" cxnId="{5C45776F-240C-4953-8120-4F0015EA3049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2B7B49D8-B19D-4417-A7C4-B865224F5494}">
      <dgm:prSet phldrT="[Text]" custT="1"/>
      <dgm:spPr/>
      <dgm:t>
        <a:bodyPr/>
        <a:lstStyle/>
        <a:p>
          <a:r>
            <a:rPr lang="lv-LV" sz="2400" smtClean="0">
              <a:solidFill>
                <a:schemeClr val="tx1"/>
              </a:solidFill>
            </a:rPr>
            <a:t>Papildus rindas</a:t>
          </a:r>
          <a:endParaRPr lang="lv-LV" sz="2400" dirty="0">
            <a:solidFill>
              <a:schemeClr val="tx1"/>
            </a:solidFill>
          </a:endParaRPr>
        </a:p>
      </dgm:t>
    </dgm:pt>
    <dgm:pt modelId="{7C8E462A-E831-4991-8DAF-BB0196AF4703}" type="parTrans" cxnId="{0405FC9E-2E4C-4E8E-BCC4-49724451D02C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3F26F89F-7E6A-4A5E-AA70-C52E57C03BCA}" type="sibTrans" cxnId="{0405FC9E-2E4C-4E8E-BCC4-49724451D02C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C78F85EE-6BDA-4CD0-B9B7-DCAAE8A6CF54}">
      <dgm:prSet phldrT="[Text]" custT="1"/>
      <dgm:spPr/>
      <dgm:t>
        <a:bodyPr/>
        <a:lstStyle/>
        <a:p>
          <a:r>
            <a:rPr lang="lv-LV" sz="2400" smtClean="0">
              <a:solidFill>
                <a:schemeClr val="tx1"/>
              </a:solidFill>
            </a:rPr>
            <a:t>Degvielas patēriņš</a:t>
          </a:r>
          <a:endParaRPr lang="lv-LV" sz="2400" dirty="0">
            <a:solidFill>
              <a:schemeClr val="tx1"/>
            </a:solidFill>
          </a:endParaRPr>
        </a:p>
      </dgm:t>
    </dgm:pt>
    <dgm:pt modelId="{17CFF015-8B5B-44CD-8AA2-347E03B2015E}" type="parTrans" cxnId="{2970CAF8-481E-4774-B786-AFEF7B5D35FB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F06B190-6A7D-4218-A808-13C3EF24FD98}" type="sibTrans" cxnId="{2970CAF8-481E-4774-B786-AFEF7B5D35FB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E636DD49-7481-412B-9F11-7FCCB567C24E}">
      <dgm:prSet phldrT="[Text]" custT="1"/>
      <dgm:spPr/>
      <dgm:t>
        <a:bodyPr/>
        <a:lstStyle/>
        <a:p>
          <a:r>
            <a:rPr lang="lv-LV" sz="2400" smtClean="0">
              <a:solidFill>
                <a:schemeClr val="tx1"/>
              </a:solidFill>
            </a:rPr>
            <a:t>3.rinda</a:t>
          </a:r>
          <a:endParaRPr lang="lv-LV" sz="2400" dirty="0">
            <a:solidFill>
              <a:schemeClr val="tx1"/>
            </a:solidFill>
          </a:endParaRPr>
        </a:p>
      </dgm:t>
    </dgm:pt>
    <dgm:pt modelId="{BAFFCFCA-F447-41F9-B2E8-BDFA98274C30}" type="parTrans" cxnId="{F45079F4-F813-44CB-BA58-C8CA0532C203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A34F8AC4-C2CC-41F3-94BE-27CD8D2B942D}" type="sibTrans" cxnId="{F45079F4-F813-44CB-BA58-C8CA0532C203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581578E6-C328-4820-93E4-E4FDFB24C40D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Ieņēmumi no sabiedrisko transportlīdzekļu pārdošanas</a:t>
          </a:r>
          <a:endParaRPr lang="lv-LV" sz="2400" dirty="0">
            <a:solidFill>
              <a:schemeClr val="tx1"/>
            </a:solidFill>
          </a:endParaRPr>
        </a:p>
      </dgm:t>
    </dgm:pt>
    <dgm:pt modelId="{0B45DAE5-3306-4EF4-BA76-B7AFFF257F73}" type="parTrans" cxnId="{1A1369D5-DFF2-4474-B668-E38CAAD99924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F05B55D1-A43B-4613-BD58-01B3EEDB97A2}" type="sibTrans" cxnId="{1A1369D5-DFF2-4474-B668-E38CAAD99924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7B1A15C3-8698-4E1E-841F-43DE00550B7E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Maksa par iebraukšanu autoostās</a:t>
          </a:r>
          <a:endParaRPr lang="lv-LV" sz="2400" dirty="0">
            <a:solidFill>
              <a:schemeClr val="tx1"/>
            </a:solidFill>
          </a:endParaRPr>
        </a:p>
      </dgm:t>
    </dgm:pt>
    <dgm:pt modelId="{B078073F-FED2-490B-B6D4-0928F4AA1BD4}" type="parTrans" cxnId="{37834515-089D-454B-94C8-34358CF5D47D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F6FE09D9-BB8D-4F50-B658-78FD1E07A5E5}" type="sibTrans" cxnId="{37834515-089D-454B-94C8-34358CF5D47D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AD46EB3D-C5CC-4F5F-AB34-1CC253764A74}" type="pres">
      <dgm:prSet presAssocID="{F4861D45-DE6A-474C-A909-BFE12DD7B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25B35F76-AE91-4704-BFDB-A74E70FAD733}" type="pres">
      <dgm:prSet presAssocID="{6A96BBAB-82B0-4955-A0ED-7888C18EE2D5}" presName="linNode" presStyleCnt="0"/>
      <dgm:spPr/>
      <dgm:t>
        <a:bodyPr/>
        <a:lstStyle/>
        <a:p>
          <a:endParaRPr lang="lv-LV"/>
        </a:p>
      </dgm:t>
    </dgm:pt>
    <dgm:pt modelId="{06D14615-4F42-4988-905A-7FEC82B18D3C}" type="pres">
      <dgm:prSet presAssocID="{6A96BBAB-82B0-4955-A0ED-7888C18EE2D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221EEC-1175-4264-9EC5-21CD3852C49E}" type="pres">
      <dgm:prSet presAssocID="{6A96BBAB-82B0-4955-A0ED-7888C18EE2D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005F411-A462-4D50-8C40-1C1BC2B22140}" type="pres">
      <dgm:prSet presAssocID="{BECD78B9-2CA9-4A50-8E51-B40B9118BC24}" presName="sp" presStyleCnt="0"/>
      <dgm:spPr/>
      <dgm:t>
        <a:bodyPr/>
        <a:lstStyle/>
        <a:p>
          <a:endParaRPr lang="lv-LV"/>
        </a:p>
      </dgm:t>
    </dgm:pt>
    <dgm:pt modelId="{D42B44E6-6339-4E95-9B2C-EA551CDC6956}" type="pres">
      <dgm:prSet presAssocID="{2B7B49D8-B19D-4417-A7C4-B865224F5494}" presName="linNode" presStyleCnt="0"/>
      <dgm:spPr/>
      <dgm:t>
        <a:bodyPr/>
        <a:lstStyle/>
        <a:p>
          <a:endParaRPr lang="lv-LV"/>
        </a:p>
      </dgm:t>
    </dgm:pt>
    <dgm:pt modelId="{07F4FBDA-0FD7-4100-B869-A8E151A1A0C7}" type="pres">
      <dgm:prSet presAssocID="{2B7B49D8-B19D-4417-A7C4-B865224F549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C2ED487-A437-4989-BA8B-357A7AD5971D}" type="pres">
      <dgm:prSet presAssocID="{2B7B49D8-B19D-4417-A7C4-B865224F549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48BD8FD-E404-4FA2-A0E2-2451651550AC}" type="pres">
      <dgm:prSet presAssocID="{3F26F89F-7E6A-4A5E-AA70-C52E57C03BCA}" presName="sp" presStyleCnt="0"/>
      <dgm:spPr/>
      <dgm:t>
        <a:bodyPr/>
        <a:lstStyle/>
        <a:p>
          <a:endParaRPr lang="lv-LV"/>
        </a:p>
      </dgm:t>
    </dgm:pt>
    <dgm:pt modelId="{273AD997-8A60-42BF-9E94-751CC4A12435}" type="pres">
      <dgm:prSet presAssocID="{E636DD49-7481-412B-9F11-7FCCB567C24E}" presName="linNode" presStyleCnt="0"/>
      <dgm:spPr/>
      <dgm:t>
        <a:bodyPr/>
        <a:lstStyle/>
        <a:p>
          <a:endParaRPr lang="lv-LV"/>
        </a:p>
      </dgm:t>
    </dgm:pt>
    <dgm:pt modelId="{82EB979D-4D28-4753-807F-B998FFEE71C4}" type="pres">
      <dgm:prSet presAssocID="{E636DD49-7481-412B-9F11-7FCCB567C24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291388E-4267-4628-BAB1-A07A66873F0B}" type="pres">
      <dgm:prSet presAssocID="{E636DD49-7481-412B-9F11-7FCCB567C24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FD0069F-16A7-488C-BDB5-DB669B489D01}" srcId="{F4861D45-DE6A-474C-A909-BFE12DD7B966}" destId="{6A96BBAB-82B0-4955-A0ED-7888C18EE2D5}" srcOrd="0" destOrd="0" parTransId="{F985514D-850B-447D-806C-F95D2749207B}" sibTransId="{BECD78B9-2CA9-4A50-8E51-B40B9118BC24}"/>
    <dgm:cxn modelId="{2970CAF8-481E-4774-B786-AFEF7B5D35FB}" srcId="{2B7B49D8-B19D-4417-A7C4-B865224F5494}" destId="{C78F85EE-6BDA-4CD0-B9B7-DCAAE8A6CF54}" srcOrd="0" destOrd="0" parTransId="{17CFF015-8B5B-44CD-8AA2-347E03B2015E}" sibTransId="{4F06B190-6A7D-4218-A808-13C3EF24FD98}"/>
    <dgm:cxn modelId="{8DA5EB4D-65F1-4CA1-8580-6FEDAC1910C4}" srcId="{6A96BBAB-82B0-4955-A0ED-7888C18EE2D5}" destId="{F2FBF472-8658-4D6B-BBD5-022B275BB98F}" srcOrd="0" destOrd="0" parTransId="{BA9F21F1-7597-4D66-8CBD-1FC09E711D8B}" sibTransId="{0EDB5044-5971-485F-8978-F0B1DB2EB343}"/>
    <dgm:cxn modelId="{60C217C3-42C7-4F8A-A6E0-C15DAB78ADFB}" type="presOf" srcId="{7B1A15C3-8698-4E1E-841F-43DE00550B7E}" destId="{AC2ED487-A437-4989-BA8B-357A7AD5971D}" srcOrd="0" destOrd="1" presId="urn:microsoft.com/office/officeart/2005/8/layout/vList5"/>
    <dgm:cxn modelId="{F45079F4-F813-44CB-BA58-C8CA0532C203}" srcId="{F4861D45-DE6A-474C-A909-BFE12DD7B966}" destId="{E636DD49-7481-412B-9F11-7FCCB567C24E}" srcOrd="2" destOrd="0" parTransId="{BAFFCFCA-F447-41F9-B2E8-BDFA98274C30}" sibTransId="{A34F8AC4-C2CC-41F3-94BE-27CD8D2B942D}"/>
    <dgm:cxn modelId="{014B78B8-DD08-477F-AE81-4886FD38A57F}" type="presOf" srcId="{F2FBF472-8658-4D6B-BBD5-022B275BB98F}" destId="{65221EEC-1175-4264-9EC5-21CD3852C49E}" srcOrd="0" destOrd="0" presId="urn:microsoft.com/office/officeart/2005/8/layout/vList5"/>
    <dgm:cxn modelId="{D7728F80-6F4B-4C2B-BFDD-ECD247813F6A}" type="presOf" srcId="{6A96BBAB-82B0-4955-A0ED-7888C18EE2D5}" destId="{06D14615-4F42-4988-905A-7FEC82B18D3C}" srcOrd="0" destOrd="0" presId="urn:microsoft.com/office/officeart/2005/8/layout/vList5"/>
    <dgm:cxn modelId="{F0CEDA0B-A017-443A-9BEA-CD3C4F073288}" type="presOf" srcId="{2B7B49D8-B19D-4417-A7C4-B865224F5494}" destId="{07F4FBDA-0FD7-4100-B869-A8E151A1A0C7}" srcOrd="0" destOrd="0" presId="urn:microsoft.com/office/officeart/2005/8/layout/vList5"/>
    <dgm:cxn modelId="{3DBE3F8D-5487-4D63-A032-427D235AE3BE}" type="presOf" srcId="{E636DD49-7481-412B-9F11-7FCCB567C24E}" destId="{82EB979D-4D28-4753-807F-B998FFEE71C4}" srcOrd="0" destOrd="0" presId="urn:microsoft.com/office/officeart/2005/8/layout/vList5"/>
    <dgm:cxn modelId="{2E1C5985-5BEA-4931-90DB-836B6E54F2D0}" type="presOf" srcId="{DE0AF814-AF3A-4090-8A82-45639B4E64AB}" destId="{65221EEC-1175-4264-9EC5-21CD3852C49E}" srcOrd="0" destOrd="1" presId="urn:microsoft.com/office/officeart/2005/8/layout/vList5"/>
    <dgm:cxn modelId="{5C45776F-240C-4953-8120-4F0015EA3049}" srcId="{6A96BBAB-82B0-4955-A0ED-7888C18EE2D5}" destId="{DE0AF814-AF3A-4090-8A82-45639B4E64AB}" srcOrd="1" destOrd="0" parTransId="{4C5BBDDC-35A5-4533-B8AD-9DE843CAF92B}" sibTransId="{47DC5240-C8D7-4E46-99F6-5CE66D2E3163}"/>
    <dgm:cxn modelId="{0405FC9E-2E4C-4E8E-BCC4-49724451D02C}" srcId="{F4861D45-DE6A-474C-A909-BFE12DD7B966}" destId="{2B7B49D8-B19D-4417-A7C4-B865224F5494}" srcOrd="1" destOrd="0" parTransId="{7C8E462A-E831-4991-8DAF-BB0196AF4703}" sibTransId="{3F26F89F-7E6A-4A5E-AA70-C52E57C03BCA}"/>
    <dgm:cxn modelId="{32884861-37B7-4A37-A9B9-C83E6776C595}" type="presOf" srcId="{F4861D45-DE6A-474C-A909-BFE12DD7B966}" destId="{AD46EB3D-C5CC-4F5F-AB34-1CC253764A74}" srcOrd="0" destOrd="0" presId="urn:microsoft.com/office/officeart/2005/8/layout/vList5"/>
    <dgm:cxn modelId="{89151BD1-2059-4681-9E1B-A36BFC09B876}" type="presOf" srcId="{C78F85EE-6BDA-4CD0-B9B7-DCAAE8A6CF54}" destId="{AC2ED487-A437-4989-BA8B-357A7AD5971D}" srcOrd="0" destOrd="0" presId="urn:microsoft.com/office/officeart/2005/8/layout/vList5"/>
    <dgm:cxn modelId="{88C26C8A-DB95-498C-9670-94284C34F2EE}" type="presOf" srcId="{581578E6-C328-4820-93E4-E4FDFB24C40D}" destId="{6291388E-4267-4628-BAB1-A07A66873F0B}" srcOrd="0" destOrd="0" presId="urn:microsoft.com/office/officeart/2005/8/layout/vList5"/>
    <dgm:cxn modelId="{37834515-089D-454B-94C8-34358CF5D47D}" srcId="{2B7B49D8-B19D-4417-A7C4-B865224F5494}" destId="{7B1A15C3-8698-4E1E-841F-43DE00550B7E}" srcOrd="1" destOrd="0" parTransId="{B078073F-FED2-490B-B6D4-0928F4AA1BD4}" sibTransId="{F6FE09D9-BB8D-4F50-B658-78FD1E07A5E5}"/>
    <dgm:cxn modelId="{1A1369D5-DFF2-4474-B668-E38CAAD99924}" srcId="{E636DD49-7481-412B-9F11-7FCCB567C24E}" destId="{581578E6-C328-4820-93E4-E4FDFB24C40D}" srcOrd="0" destOrd="0" parTransId="{0B45DAE5-3306-4EF4-BA76-B7AFFF257F73}" sibTransId="{F05B55D1-A43B-4613-BD58-01B3EEDB97A2}"/>
    <dgm:cxn modelId="{77DD02DA-B0D7-4930-9E3B-F782C6222022}" type="presParOf" srcId="{AD46EB3D-C5CC-4F5F-AB34-1CC253764A74}" destId="{25B35F76-AE91-4704-BFDB-A74E70FAD733}" srcOrd="0" destOrd="0" presId="urn:microsoft.com/office/officeart/2005/8/layout/vList5"/>
    <dgm:cxn modelId="{F30BB506-3BE2-4C02-9DB7-7521A740893F}" type="presParOf" srcId="{25B35F76-AE91-4704-BFDB-A74E70FAD733}" destId="{06D14615-4F42-4988-905A-7FEC82B18D3C}" srcOrd="0" destOrd="0" presId="urn:microsoft.com/office/officeart/2005/8/layout/vList5"/>
    <dgm:cxn modelId="{20EAA2B1-C66D-4687-A54E-4BE8F4147CDE}" type="presParOf" srcId="{25B35F76-AE91-4704-BFDB-A74E70FAD733}" destId="{65221EEC-1175-4264-9EC5-21CD3852C49E}" srcOrd="1" destOrd="0" presId="urn:microsoft.com/office/officeart/2005/8/layout/vList5"/>
    <dgm:cxn modelId="{5223E165-C74D-4B80-B6F7-8E402C88DDAA}" type="presParOf" srcId="{AD46EB3D-C5CC-4F5F-AB34-1CC253764A74}" destId="{6005F411-A462-4D50-8C40-1C1BC2B22140}" srcOrd="1" destOrd="0" presId="urn:microsoft.com/office/officeart/2005/8/layout/vList5"/>
    <dgm:cxn modelId="{9D042CB3-0615-42CB-9D6A-A58C274F3015}" type="presParOf" srcId="{AD46EB3D-C5CC-4F5F-AB34-1CC253764A74}" destId="{D42B44E6-6339-4E95-9B2C-EA551CDC6956}" srcOrd="2" destOrd="0" presId="urn:microsoft.com/office/officeart/2005/8/layout/vList5"/>
    <dgm:cxn modelId="{83D87FF1-BC60-4BDA-B6B6-E7AE06FAFF55}" type="presParOf" srcId="{D42B44E6-6339-4E95-9B2C-EA551CDC6956}" destId="{07F4FBDA-0FD7-4100-B869-A8E151A1A0C7}" srcOrd="0" destOrd="0" presId="urn:microsoft.com/office/officeart/2005/8/layout/vList5"/>
    <dgm:cxn modelId="{B0BDDEDA-BA54-4DE3-8B50-29F63136E52C}" type="presParOf" srcId="{D42B44E6-6339-4E95-9B2C-EA551CDC6956}" destId="{AC2ED487-A437-4989-BA8B-357A7AD5971D}" srcOrd="1" destOrd="0" presId="urn:microsoft.com/office/officeart/2005/8/layout/vList5"/>
    <dgm:cxn modelId="{549F632B-A58D-49B2-9D09-6D3929148E0F}" type="presParOf" srcId="{AD46EB3D-C5CC-4F5F-AB34-1CC253764A74}" destId="{C48BD8FD-E404-4FA2-A0E2-2451651550AC}" srcOrd="3" destOrd="0" presId="urn:microsoft.com/office/officeart/2005/8/layout/vList5"/>
    <dgm:cxn modelId="{47270518-1B81-4EDA-AB7B-10E433771C3F}" type="presParOf" srcId="{AD46EB3D-C5CC-4F5F-AB34-1CC253764A74}" destId="{273AD997-8A60-42BF-9E94-751CC4A12435}" srcOrd="4" destOrd="0" presId="urn:microsoft.com/office/officeart/2005/8/layout/vList5"/>
    <dgm:cxn modelId="{2388D62B-389D-4322-A9E3-00AAA4B1AFA0}" type="presParOf" srcId="{273AD997-8A60-42BF-9E94-751CC4A12435}" destId="{82EB979D-4D28-4753-807F-B998FFEE71C4}" srcOrd="0" destOrd="0" presId="urn:microsoft.com/office/officeart/2005/8/layout/vList5"/>
    <dgm:cxn modelId="{DD82EBDE-8B56-4973-A09B-71FF443D1232}" type="presParOf" srcId="{273AD997-8A60-42BF-9E94-751CC4A12435}" destId="{6291388E-4267-4628-BAB1-A07A66873F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BF597C-1A3D-4387-9BE2-F32690439F39}" type="doc">
      <dgm:prSet loTypeId="urn:microsoft.com/office/officeart/2005/8/layout/vProcess5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lv-LV"/>
        </a:p>
      </dgm:t>
    </dgm:pt>
    <dgm:pt modelId="{40CCB8F8-92E9-4B49-9690-4123EF8658A1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MK noteikumu Nr.341 7.pielikums</a:t>
          </a:r>
          <a:endParaRPr lang="lv-LV" sz="2400" dirty="0">
            <a:solidFill>
              <a:schemeClr val="tx1"/>
            </a:solidFill>
          </a:endParaRPr>
        </a:p>
      </dgm:t>
    </dgm:pt>
    <dgm:pt modelId="{CE51010F-8625-4E27-B323-77036183367F}" type="parTrans" cxnId="{D9D1ABD1-CF80-4634-A469-4828283E32EE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92DBB3A9-ABFE-47EC-B3D7-D77030F90A35}" type="sibTrans" cxnId="{D9D1ABD1-CF80-4634-A469-4828283E32EE}">
      <dgm:prSet custT="1"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194AF092-39DC-4965-8C1F-E3A553115142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Papildus ailes:</a:t>
          </a:r>
        </a:p>
        <a:p>
          <a:r>
            <a:rPr lang="lv-LV" sz="2400" dirty="0" smtClean="0">
              <a:solidFill>
                <a:schemeClr val="tx1"/>
              </a:solidFill>
            </a:rPr>
            <a:t>- Nesaņemtie ieņēmumi par domes atvieglojumiem (ND)</a:t>
          </a:r>
        </a:p>
        <a:p>
          <a:r>
            <a:rPr lang="lv-LV" sz="2400" dirty="0" smtClean="0">
              <a:solidFill>
                <a:schemeClr val="tx1"/>
              </a:solidFill>
            </a:rPr>
            <a:t>- Nesaņemtie ieņēmumi par invalīdu pārvadāšanu (NI)</a:t>
          </a:r>
        </a:p>
        <a:p>
          <a:endParaRPr lang="lv-LV" sz="2400" dirty="0">
            <a:solidFill>
              <a:schemeClr val="tx1"/>
            </a:solidFill>
          </a:endParaRPr>
        </a:p>
      </dgm:t>
    </dgm:pt>
    <dgm:pt modelId="{512772FD-4397-41EE-B183-8D10046E84EA}" type="parTrans" cxnId="{C84E8F8F-D8FA-430D-961F-9FBA86151FA8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B51A53CA-F4A6-4C89-86CA-DF2BD650BBC1}" type="sibTrans" cxnId="{C84E8F8F-D8FA-430D-961F-9FBA86151FA8}">
      <dgm:prSet custT="1"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768E6BC6-D7F4-46F5-A221-972D0A999917}">
      <dgm:prSet phldrT="[Text]" custT="1"/>
      <dgm:spPr/>
      <dgm:t>
        <a:bodyPr/>
        <a:lstStyle/>
        <a:p>
          <a:r>
            <a:rPr lang="lv-LV" sz="2400" dirty="0" smtClean="0">
              <a:solidFill>
                <a:schemeClr val="tx1"/>
              </a:solidFill>
            </a:rPr>
            <a:t>Dotācija = (Zaudējumi – ND – NI + Peļņa) x maršruta daļa %  </a:t>
          </a:r>
          <a:endParaRPr lang="lv-LV" sz="2400" dirty="0">
            <a:solidFill>
              <a:schemeClr val="tx1"/>
            </a:solidFill>
          </a:endParaRPr>
        </a:p>
      </dgm:t>
    </dgm:pt>
    <dgm:pt modelId="{E10C4984-AEA2-4A90-8B06-65075AD69B54}" type="sibTrans" cxnId="{3624E479-2BEE-4B0F-92CE-5518B0D5D093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6AD6E5EE-09E9-4360-84E5-3D3E0E7A8A03}" type="parTrans" cxnId="{3624E479-2BEE-4B0F-92CE-5518B0D5D093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6E8DBA8A-73BF-4DDA-A716-03FD33859827}" type="pres">
      <dgm:prSet presAssocID="{35BF597C-1A3D-4387-9BE2-F32690439F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DEFFE3E-DCD8-4D02-BB3F-D74206C31F42}" type="pres">
      <dgm:prSet presAssocID="{35BF597C-1A3D-4387-9BE2-F32690439F39}" presName="dummyMaxCanvas" presStyleCnt="0">
        <dgm:presLayoutVars/>
      </dgm:prSet>
      <dgm:spPr/>
      <dgm:t>
        <a:bodyPr/>
        <a:lstStyle/>
        <a:p>
          <a:endParaRPr lang="lv-LV"/>
        </a:p>
      </dgm:t>
    </dgm:pt>
    <dgm:pt modelId="{36F386F3-B1FB-40C3-9082-FBCB2262F07F}" type="pres">
      <dgm:prSet presAssocID="{35BF597C-1A3D-4387-9BE2-F32690439F3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AD492CE-4CD3-44C4-B856-77C62AD1072F}" type="pres">
      <dgm:prSet presAssocID="{35BF597C-1A3D-4387-9BE2-F32690439F39}" presName="ThreeNodes_2" presStyleLbl="node1" presStyleIdx="1" presStyleCnt="3" custScaleX="109412" custScaleY="13074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54DB043-1A92-4406-AFD2-3002DCB0563F}" type="pres">
      <dgm:prSet presAssocID="{35BF597C-1A3D-4387-9BE2-F32690439F3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8BEDE90-154F-4F59-ABF6-82C8D5FEF1EE}" type="pres">
      <dgm:prSet presAssocID="{35BF597C-1A3D-4387-9BE2-F32690439F3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D6160D5-2B42-4D02-ACD8-D9DCA729B245}" type="pres">
      <dgm:prSet presAssocID="{35BF597C-1A3D-4387-9BE2-F32690439F3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69CCCD8-DCD4-491B-84F8-EB98C8F022A3}" type="pres">
      <dgm:prSet presAssocID="{35BF597C-1A3D-4387-9BE2-F32690439F3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344EEDE-08EA-4827-A606-A2904837A56F}" type="pres">
      <dgm:prSet presAssocID="{35BF597C-1A3D-4387-9BE2-F32690439F3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E8BC98C-D775-450D-AED0-ED73340B9896}" type="pres">
      <dgm:prSet presAssocID="{35BF597C-1A3D-4387-9BE2-F32690439F3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A949FE5A-3D09-4C7A-A833-7B4C590E1844}" type="presOf" srcId="{35BF597C-1A3D-4387-9BE2-F32690439F39}" destId="{6E8DBA8A-73BF-4DDA-A716-03FD33859827}" srcOrd="0" destOrd="0" presId="urn:microsoft.com/office/officeart/2005/8/layout/vProcess5"/>
    <dgm:cxn modelId="{C84E8F8F-D8FA-430D-961F-9FBA86151FA8}" srcId="{35BF597C-1A3D-4387-9BE2-F32690439F39}" destId="{194AF092-39DC-4965-8C1F-E3A553115142}" srcOrd="1" destOrd="0" parTransId="{512772FD-4397-41EE-B183-8D10046E84EA}" sibTransId="{B51A53CA-F4A6-4C89-86CA-DF2BD650BBC1}"/>
    <dgm:cxn modelId="{FE8B3D3E-7902-4EF5-AD2B-3AE49417E464}" type="presOf" srcId="{40CCB8F8-92E9-4B49-9690-4123EF8658A1}" destId="{B69CCCD8-DCD4-491B-84F8-EB98C8F022A3}" srcOrd="1" destOrd="0" presId="urn:microsoft.com/office/officeart/2005/8/layout/vProcess5"/>
    <dgm:cxn modelId="{A557CB5D-C201-4C18-9BED-EEFF0DED3412}" type="presOf" srcId="{B51A53CA-F4A6-4C89-86CA-DF2BD650BBC1}" destId="{FD6160D5-2B42-4D02-ACD8-D9DCA729B245}" srcOrd="0" destOrd="0" presId="urn:microsoft.com/office/officeart/2005/8/layout/vProcess5"/>
    <dgm:cxn modelId="{494DFBF9-4C46-490F-800B-5271683743E1}" type="presOf" srcId="{768E6BC6-D7F4-46F5-A221-972D0A999917}" destId="{154DB043-1A92-4406-AFD2-3002DCB0563F}" srcOrd="0" destOrd="0" presId="urn:microsoft.com/office/officeart/2005/8/layout/vProcess5"/>
    <dgm:cxn modelId="{3624E479-2BEE-4B0F-92CE-5518B0D5D093}" srcId="{35BF597C-1A3D-4387-9BE2-F32690439F39}" destId="{768E6BC6-D7F4-46F5-A221-972D0A999917}" srcOrd="2" destOrd="0" parTransId="{6AD6E5EE-09E9-4360-84E5-3D3E0E7A8A03}" sibTransId="{E10C4984-AEA2-4A90-8B06-65075AD69B54}"/>
    <dgm:cxn modelId="{E17BA8EE-19C9-45AF-B0DF-AF30B9C05C5D}" type="presOf" srcId="{194AF092-39DC-4965-8C1F-E3A553115142}" destId="{EAD492CE-4CD3-44C4-B856-77C62AD1072F}" srcOrd="0" destOrd="0" presId="urn:microsoft.com/office/officeart/2005/8/layout/vProcess5"/>
    <dgm:cxn modelId="{55E60701-1AC1-40D3-B241-48A75354289F}" type="presOf" srcId="{768E6BC6-D7F4-46F5-A221-972D0A999917}" destId="{BE8BC98C-D775-450D-AED0-ED73340B9896}" srcOrd="1" destOrd="0" presId="urn:microsoft.com/office/officeart/2005/8/layout/vProcess5"/>
    <dgm:cxn modelId="{EFBF21A4-2856-4B4D-AF5D-F185D5DC564B}" type="presOf" srcId="{92DBB3A9-ABFE-47EC-B3D7-D77030F90A35}" destId="{88BEDE90-154F-4F59-ABF6-82C8D5FEF1EE}" srcOrd="0" destOrd="0" presId="urn:microsoft.com/office/officeart/2005/8/layout/vProcess5"/>
    <dgm:cxn modelId="{072C55EB-1F90-4314-89A2-10B8EEAA6B82}" type="presOf" srcId="{40CCB8F8-92E9-4B49-9690-4123EF8658A1}" destId="{36F386F3-B1FB-40C3-9082-FBCB2262F07F}" srcOrd="0" destOrd="0" presId="urn:microsoft.com/office/officeart/2005/8/layout/vProcess5"/>
    <dgm:cxn modelId="{E0E596C7-FE0D-478E-B528-116EB6A5A514}" type="presOf" srcId="{194AF092-39DC-4965-8C1F-E3A553115142}" destId="{E344EEDE-08EA-4827-A606-A2904837A56F}" srcOrd="1" destOrd="0" presId="urn:microsoft.com/office/officeart/2005/8/layout/vProcess5"/>
    <dgm:cxn modelId="{D9D1ABD1-CF80-4634-A469-4828283E32EE}" srcId="{35BF597C-1A3D-4387-9BE2-F32690439F39}" destId="{40CCB8F8-92E9-4B49-9690-4123EF8658A1}" srcOrd="0" destOrd="0" parTransId="{CE51010F-8625-4E27-B323-77036183367F}" sibTransId="{92DBB3A9-ABFE-47EC-B3D7-D77030F90A35}"/>
    <dgm:cxn modelId="{81DA12FE-927F-48AA-BF7D-B61768C74EA6}" type="presParOf" srcId="{6E8DBA8A-73BF-4DDA-A716-03FD33859827}" destId="{6DEFFE3E-DCD8-4D02-BB3F-D74206C31F42}" srcOrd="0" destOrd="0" presId="urn:microsoft.com/office/officeart/2005/8/layout/vProcess5"/>
    <dgm:cxn modelId="{BEB52704-41A5-41DA-BF10-0CDA492EA839}" type="presParOf" srcId="{6E8DBA8A-73BF-4DDA-A716-03FD33859827}" destId="{36F386F3-B1FB-40C3-9082-FBCB2262F07F}" srcOrd="1" destOrd="0" presId="urn:microsoft.com/office/officeart/2005/8/layout/vProcess5"/>
    <dgm:cxn modelId="{E20E008D-7127-4D47-9EEB-65CC428112CB}" type="presParOf" srcId="{6E8DBA8A-73BF-4DDA-A716-03FD33859827}" destId="{EAD492CE-4CD3-44C4-B856-77C62AD1072F}" srcOrd="2" destOrd="0" presId="urn:microsoft.com/office/officeart/2005/8/layout/vProcess5"/>
    <dgm:cxn modelId="{41533FC3-9A2A-483F-A537-F08BCB838120}" type="presParOf" srcId="{6E8DBA8A-73BF-4DDA-A716-03FD33859827}" destId="{154DB043-1A92-4406-AFD2-3002DCB0563F}" srcOrd="3" destOrd="0" presId="urn:microsoft.com/office/officeart/2005/8/layout/vProcess5"/>
    <dgm:cxn modelId="{689D85E1-5478-4FAF-B8B8-C350106574E1}" type="presParOf" srcId="{6E8DBA8A-73BF-4DDA-A716-03FD33859827}" destId="{88BEDE90-154F-4F59-ABF6-82C8D5FEF1EE}" srcOrd="4" destOrd="0" presId="urn:microsoft.com/office/officeart/2005/8/layout/vProcess5"/>
    <dgm:cxn modelId="{6B109876-F0D1-41F3-9D93-31EE8529DAF6}" type="presParOf" srcId="{6E8DBA8A-73BF-4DDA-A716-03FD33859827}" destId="{FD6160D5-2B42-4D02-ACD8-D9DCA729B245}" srcOrd="5" destOrd="0" presId="urn:microsoft.com/office/officeart/2005/8/layout/vProcess5"/>
    <dgm:cxn modelId="{D9163143-49A0-4F29-914C-23C64B9694CF}" type="presParOf" srcId="{6E8DBA8A-73BF-4DDA-A716-03FD33859827}" destId="{B69CCCD8-DCD4-491B-84F8-EB98C8F022A3}" srcOrd="6" destOrd="0" presId="urn:microsoft.com/office/officeart/2005/8/layout/vProcess5"/>
    <dgm:cxn modelId="{7472B6E9-7BA1-49CA-B1C9-9E9989198FD8}" type="presParOf" srcId="{6E8DBA8A-73BF-4DDA-A716-03FD33859827}" destId="{E344EEDE-08EA-4827-A606-A2904837A56F}" srcOrd="7" destOrd="0" presId="urn:microsoft.com/office/officeart/2005/8/layout/vProcess5"/>
    <dgm:cxn modelId="{A63B2BE3-1831-45C6-9219-71F942C9DAD1}" type="presParOf" srcId="{6E8DBA8A-73BF-4DDA-A716-03FD33859827}" destId="{BE8BC98C-D775-450D-AED0-ED73340B98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BCDC4-20C9-4825-8BAE-A6C5A9BE2482}" type="doc">
      <dgm:prSet loTypeId="urn:microsoft.com/office/officeart/2005/8/layout/process5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lv-LV"/>
        </a:p>
      </dgm:t>
    </dgm:pt>
    <dgm:pt modelId="{5F8A4F76-C9EC-4FB0-A6C8-D0DEFFD8D491}">
      <dgm:prSet phldrT="[Text]" custT="1"/>
      <dgm:spPr/>
      <dgm:t>
        <a:bodyPr/>
        <a:lstStyle/>
        <a:p>
          <a:r>
            <a:rPr lang="lv-LV" sz="2400" b="1" dirty="0" smtClean="0">
              <a:solidFill>
                <a:schemeClr val="tx1"/>
              </a:solidFill>
            </a:rPr>
            <a:t>1. Izejas dati</a:t>
          </a:r>
          <a:endParaRPr lang="lv-LV" sz="2400" b="1" dirty="0">
            <a:solidFill>
              <a:schemeClr val="tx1"/>
            </a:solidFill>
          </a:endParaRPr>
        </a:p>
      </dgm:t>
    </dgm:pt>
    <dgm:pt modelId="{D12FD4C2-510C-4961-9627-D02CB348FA0C}" type="parTrans" cxnId="{08687BC1-6790-4FA4-8539-0443C3D44978}">
      <dgm:prSet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99154BE4-70E1-44C6-B980-194223DB329F}" type="sibTrans" cxnId="{08687BC1-6790-4FA4-8539-0443C3D44978}">
      <dgm:prSet custT="1"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0453421B-FB43-43D5-8EFC-C187836B42E3}">
      <dgm:prSet phldrT="[Text]" custT="1"/>
      <dgm:spPr/>
      <dgm:t>
        <a:bodyPr/>
        <a:lstStyle/>
        <a:p>
          <a:r>
            <a:rPr lang="lv-LV" sz="2400" b="1" dirty="0" smtClean="0">
              <a:solidFill>
                <a:schemeClr val="tx1"/>
              </a:solidFill>
            </a:rPr>
            <a:t>2. Aprēķinātā 1 km pašizmaksa</a:t>
          </a:r>
          <a:endParaRPr lang="lv-LV" sz="2400" b="1" dirty="0">
            <a:solidFill>
              <a:schemeClr val="tx1"/>
            </a:solidFill>
          </a:endParaRPr>
        </a:p>
      </dgm:t>
    </dgm:pt>
    <dgm:pt modelId="{ED80BB1C-AD83-4C0D-B1CE-1094F42925A9}" type="parTrans" cxnId="{B4427CE6-76A1-4042-8324-9A6294594653}">
      <dgm:prSet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CDA60BF0-F568-4C89-ABC3-6A92CCC7A87F}" type="sibTrans" cxnId="{B4427CE6-76A1-4042-8324-9A6294594653}">
      <dgm:prSet custT="1"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4DE4D23D-D52D-4484-AB0C-791CE35FE5E8}">
      <dgm:prSet phldrT="[Text]" custT="1"/>
      <dgm:spPr/>
      <dgm:t>
        <a:bodyPr/>
        <a:lstStyle/>
        <a:p>
          <a:r>
            <a:rPr lang="lv-LV" sz="2400" b="1" smtClean="0">
              <a:solidFill>
                <a:schemeClr val="tx1"/>
              </a:solidFill>
            </a:rPr>
            <a:t>3. Koriģētā 1 km pašizmaksa</a:t>
          </a:r>
          <a:endParaRPr lang="lv-LV" sz="2400" b="1" dirty="0">
            <a:solidFill>
              <a:schemeClr val="tx1"/>
            </a:solidFill>
          </a:endParaRPr>
        </a:p>
      </dgm:t>
    </dgm:pt>
    <dgm:pt modelId="{4C74BA96-EEAC-4EA9-B803-B1832DFD47D4}" type="parTrans" cxnId="{450B9AE1-C251-4A51-B70E-DA62D37B63EA}">
      <dgm:prSet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F7D07102-33CC-458C-9B94-D9064B3AD545}" type="sibTrans" cxnId="{450B9AE1-C251-4A51-B70E-DA62D37B63EA}">
      <dgm:prSet custT="1"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EEFDFACD-0347-4ABA-9E59-5066C4B5F1CC}">
      <dgm:prSet phldrT="[Text]" custT="1"/>
      <dgm:spPr/>
      <dgm:t>
        <a:bodyPr/>
        <a:lstStyle/>
        <a:p>
          <a:r>
            <a:rPr lang="lv-LV" sz="2400" b="1" smtClean="0">
              <a:solidFill>
                <a:schemeClr val="tx1"/>
              </a:solidFill>
            </a:rPr>
            <a:t>4. Koriģētās 1 km pašizmaksas salīdzināšana ar vidējo visu pārvadātāju</a:t>
          </a:r>
          <a:endParaRPr lang="lv-LV" sz="2400" b="1" dirty="0">
            <a:solidFill>
              <a:schemeClr val="tx1"/>
            </a:solidFill>
          </a:endParaRPr>
        </a:p>
      </dgm:t>
    </dgm:pt>
    <dgm:pt modelId="{060B205B-8C4B-4088-A069-5DE528739411}" type="parTrans" cxnId="{8E45B630-4706-4296-B5EE-742B49F4A615}">
      <dgm:prSet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EA63884D-BB88-4F17-AE83-00A8DC66A281}" type="sibTrans" cxnId="{8E45B630-4706-4296-B5EE-742B49F4A615}">
      <dgm:prSet custT="1"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6F83E00E-8CCE-48D5-A48D-304B071C2CDD}">
      <dgm:prSet phldrT="[Text]" custT="1"/>
      <dgm:spPr/>
      <dgm:t>
        <a:bodyPr/>
        <a:lstStyle/>
        <a:p>
          <a:r>
            <a:rPr lang="lv-LV" sz="2400" b="1" dirty="0" smtClean="0">
              <a:solidFill>
                <a:schemeClr val="tx1"/>
              </a:solidFill>
            </a:rPr>
            <a:t>5.Nekompensējamo izmaksu aprēķins </a:t>
          </a:r>
          <a:endParaRPr lang="lv-LV" sz="2400" b="1" dirty="0">
            <a:solidFill>
              <a:schemeClr val="tx1"/>
            </a:solidFill>
          </a:endParaRPr>
        </a:p>
      </dgm:t>
    </dgm:pt>
    <dgm:pt modelId="{41EDDF1D-CD3D-4F60-957D-673F8864B096}" type="parTrans" cxnId="{AD7F9A24-B814-4A5D-929A-98B9C35D0D79}">
      <dgm:prSet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FBC22DFD-C832-4975-9A29-3540F497DBF1}" type="sibTrans" cxnId="{AD7F9A24-B814-4A5D-929A-98B9C35D0D79}">
      <dgm:prSet/>
      <dgm:spPr/>
      <dgm:t>
        <a:bodyPr/>
        <a:lstStyle/>
        <a:p>
          <a:endParaRPr lang="lv-LV" sz="2400" b="1">
            <a:solidFill>
              <a:schemeClr val="tx1"/>
            </a:solidFill>
          </a:endParaRPr>
        </a:p>
      </dgm:t>
    </dgm:pt>
    <dgm:pt modelId="{114B766D-AB40-4056-A28A-A2F58CB3CF10}" type="pres">
      <dgm:prSet presAssocID="{A8ABCDC4-20C9-4825-8BAE-A6C5A9BE24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4B5D16D-DA9D-4B25-9649-BCF93F877F48}" type="pres">
      <dgm:prSet presAssocID="{5F8A4F76-C9EC-4FB0-A6C8-D0DEFFD8D4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4225FC0-4EA4-4B64-8666-FB1D2C504F54}" type="pres">
      <dgm:prSet presAssocID="{99154BE4-70E1-44C6-B980-194223DB329F}" presName="sibTrans" presStyleLbl="sibTrans2D1" presStyleIdx="0" presStyleCnt="4"/>
      <dgm:spPr/>
      <dgm:t>
        <a:bodyPr/>
        <a:lstStyle/>
        <a:p>
          <a:endParaRPr lang="lv-LV"/>
        </a:p>
      </dgm:t>
    </dgm:pt>
    <dgm:pt modelId="{0578B2C7-ED76-4B9C-AC09-C4405A5E3398}" type="pres">
      <dgm:prSet presAssocID="{99154BE4-70E1-44C6-B980-194223DB329F}" presName="connectorText" presStyleLbl="sibTrans2D1" presStyleIdx="0" presStyleCnt="4"/>
      <dgm:spPr/>
      <dgm:t>
        <a:bodyPr/>
        <a:lstStyle/>
        <a:p>
          <a:endParaRPr lang="lv-LV"/>
        </a:p>
      </dgm:t>
    </dgm:pt>
    <dgm:pt modelId="{09BAEBE2-26BD-4FD6-B784-08A8E45F8ECE}" type="pres">
      <dgm:prSet presAssocID="{0453421B-FB43-43D5-8EFC-C187836B42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20AFDEC-E298-498E-9B1E-3C20877E730B}" type="pres">
      <dgm:prSet presAssocID="{CDA60BF0-F568-4C89-ABC3-6A92CCC7A87F}" presName="sibTrans" presStyleLbl="sibTrans2D1" presStyleIdx="1" presStyleCnt="4"/>
      <dgm:spPr/>
      <dgm:t>
        <a:bodyPr/>
        <a:lstStyle/>
        <a:p>
          <a:endParaRPr lang="lv-LV"/>
        </a:p>
      </dgm:t>
    </dgm:pt>
    <dgm:pt modelId="{0AC78E47-4BA1-4617-B640-FF280F242200}" type="pres">
      <dgm:prSet presAssocID="{CDA60BF0-F568-4C89-ABC3-6A92CCC7A87F}" presName="connectorText" presStyleLbl="sibTrans2D1" presStyleIdx="1" presStyleCnt="4"/>
      <dgm:spPr/>
      <dgm:t>
        <a:bodyPr/>
        <a:lstStyle/>
        <a:p>
          <a:endParaRPr lang="lv-LV"/>
        </a:p>
      </dgm:t>
    </dgm:pt>
    <dgm:pt modelId="{FA6A7DCD-8876-4A57-86EE-37EB4878A787}" type="pres">
      <dgm:prSet presAssocID="{4DE4D23D-D52D-4484-AB0C-791CE35FE5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4DE7C21-B360-461E-8DFF-2F669F33E779}" type="pres">
      <dgm:prSet presAssocID="{F7D07102-33CC-458C-9B94-D9064B3AD545}" presName="sibTrans" presStyleLbl="sibTrans2D1" presStyleIdx="2" presStyleCnt="4" custAng="20390600" custLinFactNeighborX="45357" custLinFactNeighborY="6216"/>
      <dgm:spPr/>
      <dgm:t>
        <a:bodyPr/>
        <a:lstStyle/>
        <a:p>
          <a:endParaRPr lang="lv-LV"/>
        </a:p>
      </dgm:t>
    </dgm:pt>
    <dgm:pt modelId="{1F60CB95-E4AC-498B-BDBC-6B10C536EF35}" type="pres">
      <dgm:prSet presAssocID="{F7D07102-33CC-458C-9B94-D9064B3AD545}" presName="connectorText" presStyleLbl="sibTrans2D1" presStyleIdx="2" presStyleCnt="4"/>
      <dgm:spPr/>
      <dgm:t>
        <a:bodyPr/>
        <a:lstStyle/>
        <a:p>
          <a:endParaRPr lang="lv-LV"/>
        </a:p>
      </dgm:t>
    </dgm:pt>
    <dgm:pt modelId="{0D47D248-C164-457C-B1AE-3542FDF2C187}" type="pres">
      <dgm:prSet presAssocID="{EEFDFACD-0347-4ABA-9E59-5066C4B5F1CC}" presName="node" presStyleLbl="node1" presStyleIdx="3" presStyleCnt="5" custScaleX="17341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DA68E79-8354-43BC-9CFB-19E0F4C092D9}" type="pres">
      <dgm:prSet presAssocID="{EA63884D-BB88-4F17-AE83-00A8DC66A281}" presName="sibTrans" presStyleLbl="sibTrans2D1" presStyleIdx="3" presStyleCnt="4" custLinFactNeighborX="18252" custLinFactNeighborY="-4606"/>
      <dgm:spPr/>
      <dgm:t>
        <a:bodyPr/>
        <a:lstStyle/>
        <a:p>
          <a:endParaRPr lang="lv-LV"/>
        </a:p>
      </dgm:t>
    </dgm:pt>
    <dgm:pt modelId="{2388E1EF-380E-4A78-A7FA-381575B84B7A}" type="pres">
      <dgm:prSet presAssocID="{EA63884D-BB88-4F17-AE83-00A8DC66A281}" presName="connectorText" presStyleLbl="sibTrans2D1" presStyleIdx="3" presStyleCnt="4"/>
      <dgm:spPr/>
      <dgm:t>
        <a:bodyPr/>
        <a:lstStyle/>
        <a:p>
          <a:endParaRPr lang="lv-LV"/>
        </a:p>
      </dgm:t>
    </dgm:pt>
    <dgm:pt modelId="{DF888447-DC46-401E-87A7-A4267FC4791A}" type="pres">
      <dgm:prSet presAssocID="{6F83E00E-8CCE-48D5-A48D-304B071C2CDD}" presName="node" presStyleLbl="node1" presStyleIdx="4" presStyleCnt="5" custScaleX="133459" custLinFactNeighborX="-36465" custLinFactNeighborY="-1039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E7EBAC9-1965-4586-AA21-2B4870D6A55E}" type="presOf" srcId="{EA63884D-BB88-4F17-AE83-00A8DC66A281}" destId="{9DA68E79-8354-43BC-9CFB-19E0F4C092D9}" srcOrd="0" destOrd="0" presId="urn:microsoft.com/office/officeart/2005/8/layout/process5"/>
    <dgm:cxn modelId="{B4427CE6-76A1-4042-8324-9A6294594653}" srcId="{A8ABCDC4-20C9-4825-8BAE-A6C5A9BE2482}" destId="{0453421B-FB43-43D5-8EFC-C187836B42E3}" srcOrd="1" destOrd="0" parTransId="{ED80BB1C-AD83-4C0D-B1CE-1094F42925A9}" sibTransId="{CDA60BF0-F568-4C89-ABC3-6A92CCC7A87F}"/>
    <dgm:cxn modelId="{912A3959-FB3D-4EFB-B1D1-B5F8B60C5FFC}" type="presOf" srcId="{99154BE4-70E1-44C6-B980-194223DB329F}" destId="{D4225FC0-4EA4-4B64-8666-FB1D2C504F54}" srcOrd="0" destOrd="0" presId="urn:microsoft.com/office/officeart/2005/8/layout/process5"/>
    <dgm:cxn modelId="{2228EF29-65C0-46C7-978E-CE917F04385D}" type="presOf" srcId="{F7D07102-33CC-458C-9B94-D9064B3AD545}" destId="{74DE7C21-B360-461E-8DFF-2F669F33E779}" srcOrd="0" destOrd="0" presId="urn:microsoft.com/office/officeart/2005/8/layout/process5"/>
    <dgm:cxn modelId="{EF286972-B459-4F7F-BF80-1B39580E170E}" type="presOf" srcId="{EEFDFACD-0347-4ABA-9E59-5066C4B5F1CC}" destId="{0D47D248-C164-457C-B1AE-3542FDF2C187}" srcOrd="0" destOrd="0" presId="urn:microsoft.com/office/officeart/2005/8/layout/process5"/>
    <dgm:cxn modelId="{540F89E0-43FA-4EAD-B342-3FDC174C532C}" type="presOf" srcId="{5F8A4F76-C9EC-4FB0-A6C8-D0DEFFD8D491}" destId="{44B5D16D-DA9D-4B25-9649-BCF93F877F48}" srcOrd="0" destOrd="0" presId="urn:microsoft.com/office/officeart/2005/8/layout/process5"/>
    <dgm:cxn modelId="{9C0870BA-ABF7-4BD5-AD08-24B17BA4A198}" type="presOf" srcId="{A8ABCDC4-20C9-4825-8BAE-A6C5A9BE2482}" destId="{114B766D-AB40-4056-A28A-A2F58CB3CF10}" srcOrd="0" destOrd="0" presId="urn:microsoft.com/office/officeart/2005/8/layout/process5"/>
    <dgm:cxn modelId="{8E45B630-4706-4296-B5EE-742B49F4A615}" srcId="{A8ABCDC4-20C9-4825-8BAE-A6C5A9BE2482}" destId="{EEFDFACD-0347-4ABA-9E59-5066C4B5F1CC}" srcOrd="3" destOrd="0" parTransId="{060B205B-8C4B-4088-A069-5DE528739411}" sibTransId="{EA63884D-BB88-4F17-AE83-00A8DC66A281}"/>
    <dgm:cxn modelId="{6F51CA35-E6E0-4916-A4F2-AD313A135381}" type="presOf" srcId="{6F83E00E-8CCE-48D5-A48D-304B071C2CDD}" destId="{DF888447-DC46-401E-87A7-A4267FC4791A}" srcOrd="0" destOrd="0" presId="urn:microsoft.com/office/officeart/2005/8/layout/process5"/>
    <dgm:cxn modelId="{D200C1E0-F6AD-4410-BB53-57391B8C070B}" type="presOf" srcId="{99154BE4-70E1-44C6-B980-194223DB329F}" destId="{0578B2C7-ED76-4B9C-AC09-C4405A5E3398}" srcOrd="1" destOrd="0" presId="urn:microsoft.com/office/officeart/2005/8/layout/process5"/>
    <dgm:cxn modelId="{08687BC1-6790-4FA4-8539-0443C3D44978}" srcId="{A8ABCDC4-20C9-4825-8BAE-A6C5A9BE2482}" destId="{5F8A4F76-C9EC-4FB0-A6C8-D0DEFFD8D491}" srcOrd="0" destOrd="0" parTransId="{D12FD4C2-510C-4961-9627-D02CB348FA0C}" sibTransId="{99154BE4-70E1-44C6-B980-194223DB329F}"/>
    <dgm:cxn modelId="{4519DF09-C95D-4D4A-956A-1FD5E102F27D}" type="presOf" srcId="{EA63884D-BB88-4F17-AE83-00A8DC66A281}" destId="{2388E1EF-380E-4A78-A7FA-381575B84B7A}" srcOrd="1" destOrd="0" presId="urn:microsoft.com/office/officeart/2005/8/layout/process5"/>
    <dgm:cxn modelId="{7BBC099D-C772-4502-B83A-35475139BFEE}" type="presOf" srcId="{CDA60BF0-F568-4C89-ABC3-6A92CCC7A87F}" destId="{0AC78E47-4BA1-4617-B640-FF280F242200}" srcOrd="1" destOrd="0" presId="urn:microsoft.com/office/officeart/2005/8/layout/process5"/>
    <dgm:cxn modelId="{1E4A71F0-CBD7-4A21-810F-146432D74CBB}" type="presOf" srcId="{0453421B-FB43-43D5-8EFC-C187836B42E3}" destId="{09BAEBE2-26BD-4FD6-B784-08A8E45F8ECE}" srcOrd="0" destOrd="0" presId="urn:microsoft.com/office/officeart/2005/8/layout/process5"/>
    <dgm:cxn modelId="{03C2C651-A6DD-4263-BCE6-4D14E03BC50F}" type="presOf" srcId="{CDA60BF0-F568-4C89-ABC3-6A92CCC7A87F}" destId="{920AFDEC-E298-498E-9B1E-3C20877E730B}" srcOrd="0" destOrd="0" presId="urn:microsoft.com/office/officeart/2005/8/layout/process5"/>
    <dgm:cxn modelId="{E79FCBFF-D0ED-4DDC-88BB-0DFD0AD5358F}" type="presOf" srcId="{F7D07102-33CC-458C-9B94-D9064B3AD545}" destId="{1F60CB95-E4AC-498B-BDBC-6B10C536EF35}" srcOrd="1" destOrd="0" presId="urn:microsoft.com/office/officeart/2005/8/layout/process5"/>
    <dgm:cxn modelId="{AD7F9A24-B814-4A5D-929A-98B9C35D0D79}" srcId="{A8ABCDC4-20C9-4825-8BAE-A6C5A9BE2482}" destId="{6F83E00E-8CCE-48D5-A48D-304B071C2CDD}" srcOrd="4" destOrd="0" parTransId="{41EDDF1D-CD3D-4F60-957D-673F8864B096}" sibTransId="{FBC22DFD-C832-4975-9A29-3540F497DBF1}"/>
    <dgm:cxn modelId="{450B9AE1-C251-4A51-B70E-DA62D37B63EA}" srcId="{A8ABCDC4-20C9-4825-8BAE-A6C5A9BE2482}" destId="{4DE4D23D-D52D-4484-AB0C-791CE35FE5E8}" srcOrd="2" destOrd="0" parTransId="{4C74BA96-EEAC-4EA9-B803-B1832DFD47D4}" sibTransId="{F7D07102-33CC-458C-9B94-D9064B3AD545}"/>
    <dgm:cxn modelId="{D9D2746C-9672-4B03-B63B-56E144DD34E0}" type="presOf" srcId="{4DE4D23D-D52D-4484-AB0C-791CE35FE5E8}" destId="{FA6A7DCD-8876-4A57-86EE-37EB4878A787}" srcOrd="0" destOrd="0" presId="urn:microsoft.com/office/officeart/2005/8/layout/process5"/>
    <dgm:cxn modelId="{13CD63C8-39A2-4DAB-988C-A28252C8F3EF}" type="presParOf" srcId="{114B766D-AB40-4056-A28A-A2F58CB3CF10}" destId="{44B5D16D-DA9D-4B25-9649-BCF93F877F48}" srcOrd="0" destOrd="0" presId="urn:microsoft.com/office/officeart/2005/8/layout/process5"/>
    <dgm:cxn modelId="{609987AF-06BE-4917-8CD3-4478A4010C7A}" type="presParOf" srcId="{114B766D-AB40-4056-A28A-A2F58CB3CF10}" destId="{D4225FC0-4EA4-4B64-8666-FB1D2C504F54}" srcOrd="1" destOrd="0" presId="urn:microsoft.com/office/officeart/2005/8/layout/process5"/>
    <dgm:cxn modelId="{8EE90D30-355D-42C9-9638-09A6F89BDB5D}" type="presParOf" srcId="{D4225FC0-4EA4-4B64-8666-FB1D2C504F54}" destId="{0578B2C7-ED76-4B9C-AC09-C4405A5E3398}" srcOrd="0" destOrd="0" presId="urn:microsoft.com/office/officeart/2005/8/layout/process5"/>
    <dgm:cxn modelId="{3E4D2581-729C-47FE-898E-6D3E5C6716F5}" type="presParOf" srcId="{114B766D-AB40-4056-A28A-A2F58CB3CF10}" destId="{09BAEBE2-26BD-4FD6-B784-08A8E45F8ECE}" srcOrd="2" destOrd="0" presId="urn:microsoft.com/office/officeart/2005/8/layout/process5"/>
    <dgm:cxn modelId="{3FBA834C-266F-487A-94FB-6D2173C19F15}" type="presParOf" srcId="{114B766D-AB40-4056-A28A-A2F58CB3CF10}" destId="{920AFDEC-E298-498E-9B1E-3C20877E730B}" srcOrd="3" destOrd="0" presId="urn:microsoft.com/office/officeart/2005/8/layout/process5"/>
    <dgm:cxn modelId="{73866B55-2460-441A-BE73-5F33977F3AD1}" type="presParOf" srcId="{920AFDEC-E298-498E-9B1E-3C20877E730B}" destId="{0AC78E47-4BA1-4617-B640-FF280F242200}" srcOrd="0" destOrd="0" presId="urn:microsoft.com/office/officeart/2005/8/layout/process5"/>
    <dgm:cxn modelId="{CF60FE8C-B818-4DD9-A1E7-78E7A48DA59E}" type="presParOf" srcId="{114B766D-AB40-4056-A28A-A2F58CB3CF10}" destId="{FA6A7DCD-8876-4A57-86EE-37EB4878A787}" srcOrd="4" destOrd="0" presId="urn:microsoft.com/office/officeart/2005/8/layout/process5"/>
    <dgm:cxn modelId="{6642D89C-CD26-4879-BF80-65FE3AFCE17A}" type="presParOf" srcId="{114B766D-AB40-4056-A28A-A2F58CB3CF10}" destId="{74DE7C21-B360-461E-8DFF-2F669F33E779}" srcOrd="5" destOrd="0" presId="urn:microsoft.com/office/officeart/2005/8/layout/process5"/>
    <dgm:cxn modelId="{949A635F-8D2B-4468-914C-FFAE10E8BAC5}" type="presParOf" srcId="{74DE7C21-B360-461E-8DFF-2F669F33E779}" destId="{1F60CB95-E4AC-498B-BDBC-6B10C536EF35}" srcOrd="0" destOrd="0" presId="urn:microsoft.com/office/officeart/2005/8/layout/process5"/>
    <dgm:cxn modelId="{BA4B3FF8-EBC2-4816-8A64-04B7B2CBEC63}" type="presParOf" srcId="{114B766D-AB40-4056-A28A-A2F58CB3CF10}" destId="{0D47D248-C164-457C-B1AE-3542FDF2C187}" srcOrd="6" destOrd="0" presId="urn:microsoft.com/office/officeart/2005/8/layout/process5"/>
    <dgm:cxn modelId="{53EFD4FE-CDA8-461E-9ECA-15EF8FB80CC6}" type="presParOf" srcId="{114B766D-AB40-4056-A28A-A2F58CB3CF10}" destId="{9DA68E79-8354-43BC-9CFB-19E0F4C092D9}" srcOrd="7" destOrd="0" presId="urn:microsoft.com/office/officeart/2005/8/layout/process5"/>
    <dgm:cxn modelId="{363DD2F7-67C3-4830-BB39-55BF32AAAF4C}" type="presParOf" srcId="{9DA68E79-8354-43BC-9CFB-19E0F4C092D9}" destId="{2388E1EF-380E-4A78-A7FA-381575B84B7A}" srcOrd="0" destOrd="0" presId="urn:microsoft.com/office/officeart/2005/8/layout/process5"/>
    <dgm:cxn modelId="{F0101D34-980C-4FFA-AFFC-0EAF6925906F}" type="presParOf" srcId="{114B766D-AB40-4056-A28A-A2F58CB3CF10}" destId="{DF888447-DC46-401E-87A7-A4267FC4791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E25742-56E8-4562-AC3C-9DB0487EC179}" type="doc">
      <dgm:prSet loTypeId="urn:microsoft.com/office/officeart/2005/8/layout/vProcess5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lv-LV"/>
        </a:p>
      </dgm:t>
    </dgm:pt>
    <dgm:pt modelId="{938749CD-8E72-413E-8EE1-608203865BF1}">
      <dgm:prSet phldrT="[Text]" custT="1"/>
      <dgm:spPr/>
      <dgm:t>
        <a:bodyPr/>
        <a:lstStyle/>
        <a:p>
          <a:r>
            <a:rPr lang="lv-LV" sz="2800" dirty="0" smtClean="0">
              <a:solidFill>
                <a:schemeClr val="tx1"/>
              </a:solidFill>
            </a:rPr>
            <a:t>Ja Pk1 &gt; </a:t>
          </a:r>
          <a:r>
            <a:rPr lang="lv-LV" sz="2800" dirty="0" err="1" smtClean="0">
              <a:solidFill>
                <a:schemeClr val="tx1"/>
              </a:solidFill>
            </a:rPr>
            <a:t>Spk</a:t>
          </a:r>
          <a:r>
            <a:rPr lang="lv-LV" sz="2800" dirty="0" smtClean="0">
              <a:solidFill>
                <a:schemeClr val="tx1"/>
              </a:solidFill>
            </a:rPr>
            <a:t> vairāk nekā par 3% (1.gadā 5%)</a:t>
          </a:r>
          <a:endParaRPr lang="lv-LV" sz="2800" dirty="0">
            <a:solidFill>
              <a:schemeClr val="tx1"/>
            </a:solidFill>
          </a:endParaRPr>
        </a:p>
      </dgm:t>
    </dgm:pt>
    <dgm:pt modelId="{78F1031F-7CCB-411A-8B10-C293E30083F9}" type="parTrans" cxnId="{4E60DE13-863D-4E82-B256-3867B57DA607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5DF142E-73CF-4444-B0D5-A31E8DF8590E}" type="sibTrans" cxnId="{4E60DE13-863D-4E82-B256-3867B57DA607}">
      <dgm:prSet custT="1"/>
      <dgm:spPr>
        <a:solidFill>
          <a:srgbClr val="FF6600"/>
        </a:solidFill>
      </dgm:spPr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2B8AA9C8-3C87-4D00-B3CF-BF88729EE06D}">
      <dgm:prSet phldrT="[Text]" custT="1"/>
      <dgm:spPr/>
      <dgm:t>
        <a:bodyPr/>
        <a:lstStyle/>
        <a:p>
          <a:pPr algn="l"/>
          <a:r>
            <a:rPr lang="lv-LV" sz="2800" dirty="0" smtClean="0">
              <a:solidFill>
                <a:schemeClr val="tx1"/>
              </a:solidFill>
            </a:rPr>
            <a:t>I </a:t>
          </a:r>
          <a:r>
            <a:rPr lang="lv-LV" sz="2800" dirty="0" err="1" smtClean="0">
              <a:solidFill>
                <a:schemeClr val="tx1"/>
              </a:solidFill>
            </a:rPr>
            <a:t>nekomp</a:t>
          </a:r>
          <a:r>
            <a:rPr lang="lv-LV" sz="2800" dirty="0" smtClean="0">
              <a:solidFill>
                <a:schemeClr val="tx1"/>
              </a:solidFill>
            </a:rPr>
            <a:t>. = (Mt.+ 70% </a:t>
          </a:r>
          <a:r>
            <a:rPr lang="lv-LV" sz="2800" dirty="0" err="1" smtClean="0">
              <a:solidFill>
                <a:schemeClr val="tx1"/>
              </a:solidFill>
            </a:rPr>
            <a:t>Tn</a:t>
          </a:r>
          <a:r>
            <a:rPr lang="lv-LV" sz="2800" dirty="0" smtClean="0">
              <a:solidFill>
                <a:schemeClr val="tx1"/>
              </a:solidFill>
            </a:rPr>
            <a:t>.) x (Pk1 – (Spk+3%)</a:t>
          </a:r>
          <a:endParaRPr lang="lv-LV" sz="2800" dirty="0">
            <a:solidFill>
              <a:schemeClr val="tx1"/>
            </a:solidFill>
          </a:endParaRPr>
        </a:p>
      </dgm:t>
    </dgm:pt>
    <dgm:pt modelId="{EA15D095-8943-4A31-BBDA-B648ED04BFD9}" type="parTrans" cxnId="{BA74B108-CB8A-42BB-B20A-438F8057C01E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1EBE0BFB-4ABF-4FBD-AC97-1B5969E1D097}" type="sibTrans" cxnId="{BA74B108-CB8A-42BB-B20A-438F8057C01E}">
      <dgm:prSet/>
      <dgm:spPr/>
      <dgm:t>
        <a:bodyPr/>
        <a:lstStyle/>
        <a:p>
          <a:endParaRPr lang="lv-LV" sz="2400">
            <a:solidFill>
              <a:schemeClr val="tx1"/>
            </a:solidFill>
          </a:endParaRPr>
        </a:p>
      </dgm:t>
    </dgm:pt>
    <dgm:pt modelId="{4DC4B07A-238A-4F25-A59A-9022655DCBFF}" type="pres">
      <dgm:prSet presAssocID="{3EE25742-56E8-4562-AC3C-9DB0487EC17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023D732-3455-4536-81B2-AA7204E871E6}" type="pres">
      <dgm:prSet presAssocID="{3EE25742-56E8-4562-AC3C-9DB0487EC179}" presName="dummyMaxCanvas" presStyleCnt="0">
        <dgm:presLayoutVars/>
      </dgm:prSet>
      <dgm:spPr/>
      <dgm:t>
        <a:bodyPr/>
        <a:lstStyle/>
        <a:p>
          <a:endParaRPr lang="lv-LV"/>
        </a:p>
      </dgm:t>
    </dgm:pt>
    <dgm:pt modelId="{AE58340D-C149-4A77-8011-E40B1AC12B13}" type="pres">
      <dgm:prSet presAssocID="{3EE25742-56E8-4562-AC3C-9DB0487EC179}" presName="TwoNodes_1" presStyleLbl="node1" presStyleIdx="0" presStyleCnt="2" custScaleX="116099" custScaleY="69207" custLinFactNeighborX="7555" custLinFactNeighborY="-11924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73D7479-471D-4775-A3A1-3D1E8E2CD24A}" type="pres">
      <dgm:prSet presAssocID="{3EE25742-56E8-4562-AC3C-9DB0487EC179}" presName="TwoNodes_2" presStyleLbl="node1" presStyleIdx="1" presStyleCnt="2" custScaleX="117647" custScaleY="67291" custLinFactNeighborX="-7259" custLinFactNeighborY="-2399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2D099F2-93B2-4441-92C2-382BC2C4B5BE}" type="pres">
      <dgm:prSet presAssocID="{3EE25742-56E8-4562-AC3C-9DB0487EC179}" presName="TwoConn_1-2" presStyleLbl="fgAccFollowNode1" presStyleIdx="0" presStyleCnt="1" custLinFactNeighborX="80638" custLinFactNeighborY="-24786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FFBEC71-E731-4CF8-B230-6FE086351CD2}" type="pres">
      <dgm:prSet presAssocID="{3EE25742-56E8-4562-AC3C-9DB0487EC17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0741F9C-C185-4FAA-977D-900A495D0CC7}" type="pres">
      <dgm:prSet presAssocID="{3EE25742-56E8-4562-AC3C-9DB0487EC17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A74B108-CB8A-42BB-B20A-438F8057C01E}" srcId="{3EE25742-56E8-4562-AC3C-9DB0487EC179}" destId="{2B8AA9C8-3C87-4D00-B3CF-BF88729EE06D}" srcOrd="1" destOrd="0" parTransId="{EA15D095-8943-4A31-BBDA-B648ED04BFD9}" sibTransId="{1EBE0BFB-4ABF-4FBD-AC97-1B5969E1D097}"/>
    <dgm:cxn modelId="{2B5E71BC-34FD-46DE-8ABB-9B809466ABF7}" type="presOf" srcId="{2B8AA9C8-3C87-4D00-B3CF-BF88729EE06D}" destId="{20741F9C-C185-4FAA-977D-900A495D0CC7}" srcOrd="1" destOrd="0" presId="urn:microsoft.com/office/officeart/2005/8/layout/vProcess5"/>
    <dgm:cxn modelId="{91DE57B4-3A10-47A2-8131-9F17F83C8150}" type="presOf" srcId="{45DF142E-73CF-4444-B0D5-A31E8DF8590E}" destId="{F2D099F2-93B2-4441-92C2-382BC2C4B5BE}" srcOrd="0" destOrd="0" presId="urn:microsoft.com/office/officeart/2005/8/layout/vProcess5"/>
    <dgm:cxn modelId="{759CF89E-6EEB-40B2-9AFE-522DAF518A41}" type="presOf" srcId="{2B8AA9C8-3C87-4D00-B3CF-BF88729EE06D}" destId="{273D7479-471D-4775-A3A1-3D1E8E2CD24A}" srcOrd="0" destOrd="0" presId="urn:microsoft.com/office/officeart/2005/8/layout/vProcess5"/>
    <dgm:cxn modelId="{42EA80FB-B69C-4416-BACF-BCB2EAD4414B}" type="presOf" srcId="{938749CD-8E72-413E-8EE1-608203865BF1}" destId="{CFFBEC71-E731-4CF8-B230-6FE086351CD2}" srcOrd="1" destOrd="0" presId="urn:microsoft.com/office/officeart/2005/8/layout/vProcess5"/>
    <dgm:cxn modelId="{3A4F79A0-9BB2-464F-8484-51B068FC1412}" type="presOf" srcId="{938749CD-8E72-413E-8EE1-608203865BF1}" destId="{AE58340D-C149-4A77-8011-E40B1AC12B13}" srcOrd="0" destOrd="0" presId="urn:microsoft.com/office/officeart/2005/8/layout/vProcess5"/>
    <dgm:cxn modelId="{4E60DE13-863D-4E82-B256-3867B57DA607}" srcId="{3EE25742-56E8-4562-AC3C-9DB0487EC179}" destId="{938749CD-8E72-413E-8EE1-608203865BF1}" srcOrd="0" destOrd="0" parTransId="{78F1031F-7CCB-411A-8B10-C293E30083F9}" sibTransId="{45DF142E-73CF-4444-B0D5-A31E8DF8590E}"/>
    <dgm:cxn modelId="{E6B34C72-3309-4C01-8EA9-F33C4AA41D33}" type="presOf" srcId="{3EE25742-56E8-4562-AC3C-9DB0487EC179}" destId="{4DC4B07A-238A-4F25-A59A-9022655DCBFF}" srcOrd="0" destOrd="0" presId="urn:microsoft.com/office/officeart/2005/8/layout/vProcess5"/>
    <dgm:cxn modelId="{B97F8BC3-B537-43AE-8D03-1C1DDA5AE430}" type="presParOf" srcId="{4DC4B07A-238A-4F25-A59A-9022655DCBFF}" destId="{4023D732-3455-4536-81B2-AA7204E871E6}" srcOrd="0" destOrd="0" presId="urn:microsoft.com/office/officeart/2005/8/layout/vProcess5"/>
    <dgm:cxn modelId="{D18CE615-E6F6-4DAA-B623-C072A7DBD3A1}" type="presParOf" srcId="{4DC4B07A-238A-4F25-A59A-9022655DCBFF}" destId="{AE58340D-C149-4A77-8011-E40B1AC12B13}" srcOrd="1" destOrd="0" presId="urn:microsoft.com/office/officeart/2005/8/layout/vProcess5"/>
    <dgm:cxn modelId="{8C7AF80D-9DC8-4C20-A64C-787FE728C34D}" type="presParOf" srcId="{4DC4B07A-238A-4F25-A59A-9022655DCBFF}" destId="{273D7479-471D-4775-A3A1-3D1E8E2CD24A}" srcOrd="2" destOrd="0" presId="urn:microsoft.com/office/officeart/2005/8/layout/vProcess5"/>
    <dgm:cxn modelId="{1F495305-8877-4209-BA4E-2C3E929F4460}" type="presParOf" srcId="{4DC4B07A-238A-4F25-A59A-9022655DCBFF}" destId="{F2D099F2-93B2-4441-92C2-382BC2C4B5BE}" srcOrd="3" destOrd="0" presId="urn:microsoft.com/office/officeart/2005/8/layout/vProcess5"/>
    <dgm:cxn modelId="{6E84F845-FD84-48FA-9167-5BA01F23C436}" type="presParOf" srcId="{4DC4B07A-238A-4F25-A59A-9022655DCBFF}" destId="{CFFBEC71-E731-4CF8-B230-6FE086351CD2}" srcOrd="4" destOrd="0" presId="urn:microsoft.com/office/officeart/2005/8/layout/vProcess5"/>
    <dgm:cxn modelId="{56744D9C-12BD-4470-BFD9-68435B46999E}" type="presParOf" srcId="{4DC4B07A-238A-4F25-A59A-9022655DCBFF}" destId="{20741F9C-C185-4FAA-977D-900A495D0CC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4D9E8-04B7-41C5-BFEB-5437A3A69BDB}">
      <dsp:nvSpPr>
        <dsp:cNvPr id="0" name=""/>
        <dsp:cNvSpPr/>
      </dsp:nvSpPr>
      <dsp:spPr>
        <a:xfrm>
          <a:off x="1023" y="604666"/>
          <a:ext cx="2916668" cy="2762592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2,5% + Euribor 12mēn. vidējā vērtība %</a:t>
          </a: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1023" y="604666"/>
        <a:ext cx="2916668" cy="2762592"/>
      </dsp:txXfrm>
    </dsp:sp>
    <dsp:sp modelId="{B3E8EC09-288F-4EBD-97B9-82A1186C365D}">
      <dsp:nvSpPr>
        <dsp:cNvPr id="0" name=""/>
        <dsp:cNvSpPr/>
      </dsp:nvSpPr>
      <dsp:spPr>
        <a:xfrm>
          <a:off x="2981807" y="1756976"/>
          <a:ext cx="457972" cy="457972"/>
        </a:xfrm>
        <a:prstGeom prst="mathMultiply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2981807" y="1756976"/>
        <a:ext cx="457972" cy="457972"/>
      </dsp:txXfrm>
    </dsp:sp>
    <dsp:sp modelId="{21E6EDAC-E2E6-4F11-8C0F-9D543E5AEAA9}">
      <dsp:nvSpPr>
        <dsp:cNvPr id="0" name=""/>
        <dsp:cNvSpPr/>
      </dsp:nvSpPr>
      <dsp:spPr>
        <a:xfrm>
          <a:off x="3503896" y="618583"/>
          <a:ext cx="2630972" cy="2734758"/>
        </a:xfrm>
        <a:prstGeom prst="ellipse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Biļešu ieņēmumi </a:t>
          </a:r>
          <a:r>
            <a:rPr lang="lv-LV" sz="2800" b="1" kern="1200" dirty="0" smtClean="0">
              <a:solidFill>
                <a:schemeClr val="tx1"/>
              </a:solidFill>
            </a:rPr>
            <a:t>un pārējie saimnieciskās darbības ieņēmumi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503896" y="618583"/>
        <a:ext cx="2630972" cy="2734758"/>
      </dsp:txXfrm>
    </dsp:sp>
    <dsp:sp modelId="{DF6B2BFD-5B4D-4B55-9F99-74FB4DE7BC3A}">
      <dsp:nvSpPr>
        <dsp:cNvPr id="0" name=""/>
        <dsp:cNvSpPr/>
      </dsp:nvSpPr>
      <dsp:spPr>
        <a:xfrm>
          <a:off x="6198985" y="1756976"/>
          <a:ext cx="457972" cy="457972"/>
        </a:xfrm>
        <a:prstGeom prst="mathEqual">
          <a:avLst/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</a:endParaRPr>
        </a:p>
      </dsp:txBody>
      <dsp:txXfrm>
        <a:off x="6198985" y="1756976"/>
        <a:ext cx="457972" cy="457972"/>
      </dsp:txXfrm>
    </dsp:sp>
    <dsp:sp modelId="{1779C1C0-2B57-46F5-AF53-967BC27D02FD}">
      <dsp:nvSpPr>
        <dsp:cNvPr id="0" name=""/>
        <dsp:cNvSpPr/>
      </dsp:nvSpPr>
      <dsp:spPr>
        <a:xfrm>
          <a:off x="6721073" y="1279694"/>
          <a:ext cx="1507503" cy="1412536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Peļņas daļa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721073" y="1279694"/>
        <a:ext cx="1507503" cy="14125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4D9E8-04B7-41C5-BFEB-5437A3A69BDB}">
      <dsp:nvSpPr>
        <dsp:cNvPr id="0" name=""/>
        <dsp:cNvSpPr/>
      </dsp:nvSpPr>
      <dsp:spPr>
        <a:xfrm>
          <a:off x="142" y="604667"/>
          <a:ext cx="2985217" cy="276259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2,5% + Euribor 12mēn. vidējā vērtība %</a:t>
          </a: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142" y="604667"/>
        <a:ext cx="2985217" cy="2762590"/>
      </dsp:txXfrm>
    </dsp:sp>
    <dsp:sp modelId="{B3E8EC09-288F-4EBD-97B9-82A1186C365D}">
      <dsp:nvSpPr>
        <dsp:cNvPr id="0" name=""/>
        <dsp:cNvSpPr/>
      </dsp:nvSpPr>
      <dsp:spPr>
        <a:xfrm>
          <a:off x="3051352" y="1750275"/>
          <a:ext cx="471373" cy="471373"/>
        </a:xfrm>
        <a:prstGeom prst="mathMultiply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</a:endParaRPr>
        </a:p>
      </dsp:txBody>
      <dsp:txXfrm>
        <a:off x="3051352" y="1750275"/>
        <a:ext cx="471373" cy="471373"/>
      </dsp:txXfrm>
    </dsp:sp>
    <dsp:sp modelId="{21E6EDAC-E2E6-4F11-8C0F-9D543E5AEAA9}">
      <dsp:nvSpPr>
        <dsp:cNvPr id="0" name=""/>
        <dsp:cNvSpPr/>
      </dsp:nvSpPr>
      <dsp:spPr>
        <a:xfrm>
          <a:off x="3588718" y="870997"/>
          <a:ext cx="2485764" cy="2229930"/>
        </a:xfrm>
        <a:prstGeom prst="ellipse">
          <a:avLst/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b="1" kern="1200" dirty="0" smtClean="0">
              <a:solidFill>
                <a:schemeClr val="tx1"/>
              </a:solidFill>
            </a:rPr>
            <a:t>Biļešu ieņēmumi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588718" y="870997"/>
        <a:ext cx="2485764" cy="2229930"/>
      </dsp:txXfrm>
    </dsp:sp>
    <dsp:sp modelId="{DF6B2BFD-5B4D-4B55-9F99-74FB4DE7BC3A}">
      <dsp:nvSpPr>
        <dsp:cNvPr id="0" name=""/>
        <dsp:cNvSpPr/>
      </dsp:nvSpPr>
      <dsp:spPr>
        <a:xfrm>
          <a:off x="6140475" y="1750275"/>
          <a:ext cx="471373" cy="471373"/>
        </a:xfrm>
        <a:prstGeom prst="mathEqual">
          <a:avLst/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solidFill>
              <a:schemeClr val="tx1"/>
            </a:solidFill>
          </a:endParaRPr>
        </a:p>
      </dsp:txBody>
      <dsp:txXfrm>
        <a:off x="6140475" y="1750275"/>
        <a:ext cx="471373" cy="471373"/>
      </dsp:txXfrm>
    </dsp:sp>
    <dsp:sp modelId="{1779C1C0-2B57-46F5-AF53-967BC27D02FD}">
      <dsp:nvSpPr>
        <dsp:cNvPr id="0" name=""/>
        <dsp:cNvSpPr/>
      </dsp:nvSpPr>
      <dsp:spPr>
        <a:xfrm>
          <a:off x="6677841" y="1259027"/>
          <a:ext cx="1551615" cy="1453870"/>
        </a:xfrm>
        <a:prstGeom prst="ellipse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800" kern="1200" dirty="0" smtClean="0">
              <a:solidFill>
                <a:schemeClr val="tx1"/>
              </a:solidFill>
            </a:rPr>
            <a:t>Peļņas daļa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677841" y="1259027"/>
        <a:ext cx="1551615" cy="14538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221EEC-1175-4264-9EC5-21CD3852C49E}">
      <dsp:nvSpPr>
        <dsp:cNvPr id="0" name=""/>
        <dsp:cNvSpPr/>
      </dsp:nvSpPr>
      <dsp:spPr>
        <a:xfrm rot="5400000">
          <a:off x="5084122" y="-1991525"/>
          <a:ext cx="1024011" cy="526694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>
              <a:solidFill>
                <a:schemeClr val="tx1"/>
              </a:solidFill>
            </a:rPr>
            <a:t>Ieņēmumi par apbraucamo ceļu</a:t>
          </a:r>
          <a:endParaRPr lang="lv-LV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smtClean="0">
              <a:solidFill>
                <a:schemeClr val="tx1"/>
              </a:solidFill>
            </a:rPr>
            <a:t>Izmaksas par apbraucamo ceļu</a:t>
          </a:r>
          <a:endParaRPr lang="lv-LV" sz="2400" kern="1200" dirty="0">
            <a:solidFill>
              <a:schemeClr val="tx1"/>
            </a:solidFill>
          </a:endParaRPr>
        </a:p>
      </dsp:txBody>
      <dsp:txXfrm rot="5400000">
        <a:off x="5084122" y="-1991525"/>
        <a:ext cx="1024011" cy="5266944"/>
      </dsp:txXfrm>
    </dsp:sp>
    <dsp:sp modelId="{06D14615-4F42-4988-905A-7FEC82B18D3C}">
      <dsp:nvSpPr>
        <dsp:cNvPr id="0" name=""/>
        <dsp:cNvSpPr/>
      </dsp:nvSpPr>
      <dsp:spPr>
        <a:xfrm>
          <a:off x="0" y="1939"/>
          <a:ext cx="2962656" cy="12800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smtClean="0">
              <a:solidFill>
                <a:schemeClr val="tx1"/>
              </a:solidFill>
            </a:rPr>
            <a:t>Atsevišķā rindā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0" y="1939"/>
        <a:ext cx="2962656" cy="1280014"/>
      </dsp:txXfrm>
    </dsp:sp>
    <dsp:sp modelId="{AC2ED487-A437-4989-BA8B-357A7AD5971D}">
      <dsp:nvSpPr>
        <dsp:cNvPr id="0" name=""/>
        <dsp:cNvSpPr/>
      </dsp:nvSpPr>
      <dsp:spPr>
        <a:xfrm rot="5400000">
          <a:off x="5084122" y="-647509"/>
          <a:ext cx="1024011" cy="526694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smtClean="0">
              <a:solidFill>
                <a:schemeClr val="tx1"/>
              </a:solidFill>
            </a:rPr>
            <a:t>Degvielas patēriņš</a:t>
          </a:r>
          <a:endParaRPr lang="lv-LV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>
              <a:solidFill>
                <a:schemeClr val="tx1"/>
              </a:solidFill>
            </a:rPr>
            <a:t>Maksa par iebraukšanu autoostās</a:t>
          </a:r>
          <a:endParaRPr lang="lv-LV" sz="2400" kern="1200" dirty="0">
            <a:solidFill>
              <a:schemeClr val="tx1"/>
            </a:solidFill>
          </a:endParaRPr>
        </a:p>
      </dsp:txBody>
      <dsp:txXfrm rot="5400000">
        <a:off x="5084122" y="-647509"/>
        <a:ext cx="1024011" cy="5266944"/>
      </dsp:txXfrm>
    </dsp:sp>
    <dsp:sp modelId="{07F4FBDA-0FD7-4100-B869-A8E151A1A0C7}">
      <dsp:nvSpPr>
        <dsp:cNvPr id="0" name=""/>
        <dsp:cNvSpPr/>
      </dsp:nvSpPr>
      <dsp:spPr>
        <a:xfrm>
          <a:off x="0" y="1345955"/>
          <a:ext cx="2962656" cy="12800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smtClean="0">
              <a:solidFill>
                <a:schemeClr val="tx1"/>
              </a:solidFill>
            </a:rPr>
            <a:t>Papildus rindas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0" y="1345955"/>
        <a:ext cx="2962656" cy="1280014"/>
      </dsp:txXfrm>
    </dsp:sp>
    <dsp:sp modelId="{6291388E-4267-4628-BAB1-A07A66873F0B}">
      <dsp:nvSpPr>
        <dsp:cNvPr id="0" name=""/>
        <dsp:cNvSpPr/>
      </dsp:nvSpPr>
      <dsp:spPr>
        <a:xfrm rot="5400000">
          <a:off x="5084122" y="696506"/>
          <a:ext cx="1024011" cy="526694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>
              <a:solidFill>
                <a:schemeClr val="tx1"/>
              </a:solidFill>
            </a:rPr>
            <a:t>Ieņēmumi no sabiedrisko transportlīdzekļu pārdošanas</a:t>
          </a:r>
          <a:endParaRPr lang="lv-LV" sz="2400" kern="1200" dirty="0">
            <a:solidFill>
              <a:schemeClr val="tx1"/>
            </a:solidFill>
          </a:endParaRPr>
        </a:p>
      </dsp:txBody>
      <dsp:txXfrm rot="5400000">
        <a:off x="5084122" y="696506"/>
        <a:ext cx="1024011" cy="5266944"/>
      </dsp:txXfrm>
    </dsp:sp>
    <dsp:sp modelId="{82EB979D-4D28-4753-807F-B998FFEE71C4}">
      <dsp:nvSpPr>
        <dsp:cNvPr id="0" name=""/>
        <dsp:cNvSpPr/>
      </dsp:nvSpPr>
      <dsp:spPr>
        <a:xfrm>
          <a:off x="0" y="2689970"/>
          <a:ext cx="2962656" cy="12800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smtClean="0">
              <a:solidFill>
                <a:schemeClr val="tx1"/>
              </a:solidFill>
            </a:rPr>
            <a:t>3.rinda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0" y="2689970"/>
        <a:ext cx="2962656" cy="12800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386F3-B1FB-40C3-9082-FBCB2262F07F}">
      <dsp:nvSpPr>
        <dsp:cNvPr id="0" name=""/>
        <dsp:cNvSpPr/>
      </dsp:nvSpPr>
      <dsp:spPr>
        <a:xfrm>
          <a:off x="0" y="0"/>
          <a:ext cx="6995160" cy="127454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MK noteikumu Nr.341 7.pielikums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0" y="0"/>
        <a:ext cx="5694490" cy="1274541"/>
      </dsp:txXfrm>
    </dsp:sp>
    <dsp:sp modelId="{EAD492CE-4CD3-44C4-B856-77C62AD1072F}">
      <dsp:nvSpPr>
        <dsp:cNvPr id="0" name=""/>
        <dsp:cNvSpPr/>
      </dsp:nvSpPr>
      <dsp:spPr>
        <a:xfrm>
          <a:off x="288027" y="1291061"/>
          <a:ext cx="7653544" cy="166634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Papildus ailes: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- Nesaņemtie ieņēmumi par domes atvieglojumiem (ND)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- Nesaņemtie ieņēmumi par invalīdu pārvadāšanu (NI)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>
            <a:solidFill>
              <a:schemeClr val="tx1"/>
            </a:solidFill>
          </a:endParaRPr>
        </a:p>
      </dsp:txBody>
      <dsp:txXfrm>
        <a:off x="288027" y="1291061"/>
        <a:ext cx="6071805" cy="1666348"/>
      </dsp:txXfrm>
    </dsp:sp>
    <dsp:sp modelId="{154DB043-1A92-4406-AFD2-3002DCB0563F}">
      <dsp:nvSpPr>
        <dsp:cNvPr id="0" name=""/>
        <dsp:cNvSpPr/>
      </dsp:nvSpPr>
      <dsp:spPr>
        <a:xfrm>
          <a:off x="1234439" y="2973930"/>
          <a:ext cx="6995160" cy="127454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>
              <a:solidFill>
                <a:schemeClr val="tx1"/>
              </a:solidFill>
            </a:rPr>
            <a:t>Dotācija = (Zaudējumi – ND – NI + Peļņa) x maršruta daļa %  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1234439" y="2973930"/>
        <a:ext cx="5549487" cy="1274541"/>
      </dsp:txXfrm>
    </dsp:sp>
    <dsp:sp modelId="{88BEDE90-154F-4F59-ABF6-82C8D5FEF1EE}">
      <dsp:nvSpPr>
        <dsp:cNvPr id="0" name=""/>
        <dsp:cNvSpPr/>
      </dsp:nvSpPr>
      <dsp:spPr>
        <a:xfrm>
          <a:off x="6166707" y="966527"/>
          <a:ext cx="828452" cy="82845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>
            <a:solidFill>
              <a:schemeClr val="tx1"/>
            </a:solidFill>
          </a:endParaRPr>
        </a:p>
      </dsp:txBody>
      <dsp:txXfrm>
        <a:off x="6166707" y="966527"/>
        <a:ext cx="828452" cy="828452"/>
      </dsp:txXfrm>
    </dsp:sp>
    <dsp:sp modelId="{FD6160D5-2B42-4D02-ACD8-D9DCA729B245}">
      <dsp:nvSpPr>
        <dsp:cNvPr id="0" name=""/>
        <dsp:cNvSpPr/>
      </dsp:nvSpPr>
      <dsp:spPr>
        <a:xfrm>
          <a:off x="6783927" y="2444995"/>
          <a:ext cx="828452" cy="82845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>
            <a:solidFill>
              <a:schemeClr val="tx1"/>
            </a:solidFill>
          </a:endParaRPr>
        </a:p>
      </dsp:txBody>
      <dsp:txXfrm>
        <a:off x="6783927" y="2444995"/>
        <a:ext cx="828452" cy="8284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5FFAE-7A62-4BA7-8052-17C8AA037C9F}" type="datetimeFigureOut">
              <a:rPr lang="lv-LV" smtClean="0"/>
              <a:pPr/>
              <a:t>11.07.2012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C8E6C-159B-430C-847B-0F537370EFA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7694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C8E6C-159B-430C-847B-0F537370EFA4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C8E6C-159B-430C-847B-0F537370EFA4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C8E6C-159B-430C-847B-0F537370EFA4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1685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9879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9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8" y="44201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148" y="28572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148" y="4986904"/>
            <a:ext cx="5486400" cy="5852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2520"/>
            <a:ext cx="7772400" cy="71438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4530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7"/>
            <a:ext cx="8229600" cy="7409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2652"/>
            <a:ext cx="7772400" cy="1879620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977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6"/>
            <a:ext cx="8229600" cy="18839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astavs_fasade_ATD-0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ransition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7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pt_sastavdalas_ATD_footer_sarkan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879199"/>
            <a:ext cx="9144000" cy="97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astavs_pedeja lpp_ATD-0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ransition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208912" cy="2016224"/>
          </a:xfrm>
        </p:spPr>
        <p:txBody>
          <a:bodyPr/>
          <a:lstStyle/>
          <a:p>
            <a:r>
              <a:rPr lang="lv-LV" sz="3600" cap="all" dirty="0" smtClean="0"/>
              <a:t>15.05.2012. Ministru kabineta </a:t>
            </a:r>
            <a:br>
              <a:rPr lang="lv-LV" sz="3600" cap="all" dirty="0" smtClean="0"/>
            </a:br>
            <a:r>
              <a:rPr lang="lv-LV" sz="3600" cap="all" dirty="0" smtClean="0"/>
              <a:t>noteikumi Nr.341</a:t>
            </a:r>
            <a:endParaRPr lang="en-US" sz="36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740047"/>
          </a:xfrm>
        </p:spPr>
        <p:txBody>
          <a:bodyPr/>
          <a:lstStyle/>
          <a:p>
            <a:pPr algn="r"/>
            <a:r>
              <a:rPr lang="lv-LV" sz="2000" dirty="0" smtClean="0"/>
              <a:t>VSIA “Autotransporta direkcija”</a:t>
            </a:r>
          </a:p>
          <a:p>
            <a:pPr algn="r"/>
            <a:r>
              <a:rPr lang="lv-LV" sz="2000" dirty="0" smtClean="0"/>
              <a:t>2012.gada 10.jūlijā</a:t>
            </a: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u="sng" dirty="0" smtClean="0"/>
              <a:t>No 09.06.2012.</a:t>
            </a:r>
            <a:r>
              <a:rPr lang="lv-LV" sz="2400" dirty="0" smtClean="0"/>
              <a:t> Pārskatā par peļņu vai zaudējumiem neiekļauj </a:t>
            </a:r>
            <a:br>
              <a:rPr lang="lv-LV" sz="2400" dirty="0" smtClean="0"/>
            </a:br>
            <a:r>
              <a:rPr lang="lv-LV" sz="2000" dirty="0" smtClean="0"/>
              <a:t>(papildus MK noteikumos Nr.1226 noteiktajam)</a:t>
            </a:r>
            <a:endParaRPr lang="lv-LV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lv-LV" sz="2200" u="sng" dirty="0" smtClean="0">
                <a:solidFill>
                  <a:schemeClr val="tx1"/>
                </a:solidFill>
              </a:rPr>
              <a:t>pētījumu</a:t>
            </a:r>
            <a:r>
              <a:rPr lang="lv-LV" sz="2200" dirty="0" smtClean="0">
                <a:solidFill>
                  <a:schemeClr val="tx1"/>
                </a:solidFill>
              </a:rPr>
              <a:t> izmaksas, kas nav saistītas ar Līguma izpildi un nav saskaņotas ar pasūtītāju;</a:t>
            </a:r>
          </a:p>
          <a:p>
            <a:pPr lvl="0">
              <a:buFont typeface="Wingdings" pitchFamily="2" charset="2"/>
              <a:buChar char="Ø"/>
            </a:pPr>
            <a:r>
              <a:rPr lang="lv-LV" sz="2200" dirty="0" smtClean="0">
                <a:solidFill>
                  <a:schemeClr val="tx1"/>
                </a:solidFill>
              </a:rPr>
              <a:t>norakstīto </a:t>
            </a:r>
            <a:r>
              <a:rPr lang="lv-LV" sz="2200" u="sng" dirty="0" smtClean="0">
                <a:solidFill>
                  <a:schemeClr val="tx1"/>
                </a:solidFill>
              </a:rPr>
              <a:t>pamatlīdzekļu atlikušo vērtību</a:t>
            </a:r>
            <a:r>
              <a:rPr lang="lv-LV" sz="2200" dirty="0" smtClean="0">
                <a:solidFill>
                  <a:schemeClr val="tx1"/>
                </a:solidFill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lv-LV" sz="2200" dirty="0" smtClean="0">
                <a:solidFill>
                  <a:schemeClr val="tx1"/>
                </a:solidFill>
              </a:rPr>
              <a:t>sabiedrisko </a:t>
            </a:r>
            <a:r>
              <a:rPr lang="lv-LV" sz="2200" u="sng" dirty="0" smtClean="0">
                <a:solidFill>
                  <a:schemeClr val="tx1"/>
                </a:solidFill>
              </a:rPr>
              <a:t>transportlīdzekļu vērtības norakstīšanu</a:t>
            </a:r>
            <a:r>
              <a:rPr lang="lv-LV" sz="2200" dirty="0" smtClean="0">
                <a:solidFill>
                  <a:schemeClr val="tx1"/>
                </a:solidFill>
              </a:rPr>
              <a:t>, ja sabiedriskais transportlīdzeklis ilgstoši (</a:t>
            </a:r>
            <a:r>
              <a:rPr lang="lv-LV" sz="2200" u="sng" dirty="0" smtClean="0">
                <a:solidFill>
                  <a:schemeClr val="tx1"/>
                </a:solidFill>
              </a:rPr>
              <a:t>ilgāk par trim mēnešiem</a:t>
            </a:r>
            <a:r>
              <a:rPr lang="lv-LV" sz="2200" dirty="0" smtClean="0">
                <a:solidFill>
                  <a:schemeClr val="tx1"/>
                </a:solidFill>
              </a:rPr>
              <a:t>) netiek izmantots sabiedriskā transporta pakalpojumu sniegšanā (remonts);</a:t>
            </a:r>
          </a:p>
          <a:p>
            <a:pPr lvl="0">
              <a:buFont typeface="Wingdings" pitchFamily="2" charset="2"/>
              <a:buChar char="Ø"/>
            </a:pPr>
            <a:r>
              <a:rPr lang="lv-LV" sz="2200" dirty="0" smtClean="0">
                <a:solidFill>
                  <a:schemeClr val="tx1"/>
                </a:solidFill>
              </a:rPr>
              <a:t>izdevumus, kas saistīti ar </a:t>
            </a:r>
            <a:r>
              <a:rPr lang="lv-LV" sz="2200" u="sng" dirty="0" smtClean="0">
                <a:solidFill>
                  <a:schemeClr val="tx1"/>
                </a:solidFill>
              </a:rPr>
              <a:t>uzņēmuma reorganizāciju</a:t>
            </a:r>
            <a:r>
              <a:rPr lang="lv-LV" sz="2200" dirty="0" smtClean="0">
                <a:solidFill>
                  <a:schemeClr val="tx1"/>
                </a:solidFill>
              </a:rPr>
              <a:t>, izņemot normatīvajos aktos noteiktos gadījumus;</a:t>
            </a:r>
          </a:p>
          <a:p>
            <a:pPr lvl="0">
              <a:buFont typeface="Wingdings" pitchFamily="2" charset="2"/>
              <a:buChar char="Ø"/>
            </a:pPr>
            <a:r>
              <a:rPr lang="lv-LV" sz="2200" u="sng" dirty="0" smtClean="0">
                <a:solidFill>
                  <a:schemeClr val="tx1"/>
                </a:solidFill>
              </a:rPr>
              <a:t>juridisko pakalpojumu </a:t>
            </a:r>
            <a:r>
              <a:rPr lang="lv-LV" sz="2200" dirty="0" smtClean="0">
                <a:solidFill>
                  <a:schemeClr val="tx1"/>
                </a:solidFill>
              </a:rPr>
              <a:t>izmaksas, kuras nav saistītas Līguma izpildi;</a:t>
            </a:r>
          </a:p>
          <a:p>
            <a:pPr lvl="0">
              <a:buFont typeface="Wingdings" pitchFamily="2" charset="2"/>
              <a:buChar char="Ø"/>
            </a:pPr>
            <a:r>
              <a:rPr lang="lv-LV" sz="2200" u="sng" dirty="0" smtClean="0">
                <a:solidFill>
                  <a:schemeClr val="tx1"/>
                </a:solidFill>
              </a:rPr>
              <a:t>ārzemju komandējumu </a:t>
            </a:r>
            <a:r>
              <a:rPr lang="lv-LV" sz="2200" dirty="0" smtClean="0">
                <a:solidFill>
                  <a:schemeClr val="tx1"/>
                </a:solidFill>
              </a:rPr>
              <a:t>izdevumus, kas nav saistīti ar Līgumu.</a:t>
            </a:r>
            <a:r>
              <a:rPr lang="lv-LV" sz="2200" b="1" dirty="0" smtClean="0">
                <a:solidFill>
                  <a:schemeClr val="tx1"/>
                </a:solidFill>
              </a:rPr>
              <a:t> </a:t>
            </a:r>
          </a:p>
          <a:p>
            <a:endParaRPr lang="lv-LV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Autobusu lietderīgās lietošanas laiks </a:t>
            </a:r>
            <a:r>
              <a:rPr lang="lv-LV" sz="2800" u="sng" dirty="0" smtClean="0"/>
              <a:t>(līdz 31.12.2012.)</a:t>
            </a:r>
            <a:endParaRPr lang="lv-LV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66725">
              <a:defRPr/>
            </a:pPr>
            <a:r>
              <a:rPr lang="lv-LV" u="sng" dirty="0" smtClean="0">
                <a:solidFill>
                  <a:schemeClr val="tx1"/>
                </a:solidFill>
              </a:rPr>
              <a:t>Visiem*</a:t>
            </a:r>
          </a:p>
          <a:p>
            <a:pPr indent="466725">
              <a:defRPr/>
            </a:pPr>
            <a:r>
              <a:rPr lang="lv-LV" dirty="0" smtClean="0">
                <a:solidFill>
                  <a:schemeClr val="tx1"/>
                </a:solidFill>
              </a:rPr>
              <a:t>M2 kategorijas autobusiem – 5 gadi</a:t>
            </a:r>
          </a:p>
          <a:p>
            <a:pPr indent="466725">
              <a:defRPr/>
            </a:pPr>
            <a:endParaRPr lang="lv-LV" dirty="0" smtClean="0">
              <a:solidFill>
                <a:schemeClr val="tx1"/>
              </a:solidFill>
            </a:endParaRPr>
          </a:p>
          <a:p>
            <a:pPr indent="466725">
              <a:defRPr/>
            </a:pPr>
            <a:r>
              <a:rPr lang="lv-LV" dirty="0" smtClean="0">
                <a:solidFill>
                  <a:schemeClr val="tx1"/>
                </a:solidFill>
              </a:rPr>
              <a:t>M3 kategorijas autobusiem – 8 gadi</a:t>
            </a:r>
          </a:p>
          <a:p>
            <a:pPr indent="466725">
              <a:defRPr/>
            </a:pPr>
            <a:endParaRPr lang="lv-LV" dirty="0" smtClean="0">
              <a:solidFill>
                <a:schemeClr val="tx1"/>
              </a:solidFill>
            </a:endParaRPr>
          </a:p>
          <a:p>
            <a:pPr indent="466725">
              <a:defRPr/>
            </a:pPr>
            <a:r>
              <a:rPr lang="lv-LV" dirty="0" smtClean="0">
                <a:solidFill>
                  <a:schemeClr val="tx1"/>
                </a:solidFill>
              </a:rPr>
              <a:t>*Ja īpašu sabiedriskā transportlīdzekļa ekspluatācijas apstākļu dēļ autobusu lietderīgās lietošanas laiks ir mazāks, tas </a:t>
            </a:r>
            <a:r>
              <a:rPr lang="lv-LV" u="sng" dirty="0" smtClean="0">
                <a:solidFill>
                  <a:schemeClr val="tx1"/>
                </a:solidFill>
              </a:rPr>
              <a:t>jāatrunā Līgumā</a:t>
            </a:r>
            <a:endParaRPr lang="lv-LV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dirty="0" smtClean="0"/>
              <a:t>Autobusu lietderīgās lietošanas laiks </a:t>
            </a:r>
            <a:r>
              <a:rPr lang="lv-LV" sz="4000" dirty="0" smtClean="0"/>
              <a:t>M2</a:t>
            </a:r>
            <a:r>
              <a:rPr lang="lv-LV" sz="3100" dirty="0" smtClean="0"/>
              <a:t> kategorijas autobusiem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u="sng" dirty="0" smtClean="0"/>
              <a:t>(no 01.01.2013.)</a:t>
            </a:r>
            <a:endParaRPr lang="lv-LV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7194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lv-LV" sz="2400" u="sng" dirty="0" smtClean="0">
                <a:solidFill>
                  <a:schemeClr val="tx1"/>
                </a:solidFill>
              </a:rPr>
              <a:t>Visiem* autobusiem, kuru vecums no pirmās reģistrācijas dienas ir</a:t>
            </a:r>
            <a:r>
              <a:rPr lang="lv-LV" sz="24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None/>
            </a:pPr>
            <a:endParaRPr lang="lv-LV" sz="24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līdz 2 gadiem (ieskaitot), – ne mazāk kā 5 gadi; </a:t>
            </a:r>
          </a:p>
          <a:p>
            <a:pPr lvl="0"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2 gadi un vairāk, – ne mazāk kā 3 gadi.</a:t>
            </a:r>
          </a:p>
          <a:p>
            <a:pPr lvl="0"/>
            <a:endParaRPr lang="lv-LV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* Piemēro neatkarīgi no autobusa iegādes datuma</a:t>
            </a:r>
            <a:endParaRPr 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/>
              <a:t>Autobusu lietderīgās lietošanas laiks </a:t>
            </a:r>
            <a:r>
              <a:rPr lang="lv-LV" sz="3600" dirty="0" smtClean="0"/>
              <a:t>M3</a:t>
            </a:r>
            <a:r>
              <a:rPr lang="lv-LV" sz="2800" dirty="0" smtClean="0"/>
              <a:t> kategorijas autobusiem </a:t>
            </a:r>
            <a:br>
              <a:rPr lang="lv-LV" sz="2800" dirty="0" smtClean="0"/>
            </a:br>
            <a:r>
              <a:rPr lang="lv-LV" sz="2800" u="sng" dirty="0" smtClean="0"/>
              <a:t>(no 01.01.2013.)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971940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lv-LV" sz="2400" u="sng" dirty="0" smtClean="0">
                <a:solidFill>
                  <a:schemeClr val="tx1"/>
                </a:solidFill>
              </a:rPr>
              <a:t>Visiem* autobusiem, kuru vecums no pirmās reģistrācijas dienas ir</a:t>
            </a:r>
            <a:r>
              <a:rPr lang="lv-LV" sz="2400" dirty="0" smtClean="0">
                <a:solidFill>
                  <a:schemeClr val="tx1"/>
                </a:solidFill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līdz 2 gadiem (ieskaitot), – ne mazāk kā 10 gadu; </a:t>
            </a:r>
          </a:p>
          <a:p>
            <a:pPr lvl="0"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2 līdz 5 gadi – ne mazāk kā 12 gadu mīnus AV; </a:t>
            </a:r>
          </a:p>
          <a:p>
            <a:pPr lvl="0"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5 līdz 8 gadi – ne mazāk kā 13 gadu mīnus AV; </a:t>
            </a:r>
          </a:p>
          <a:p>
            <a:pPr lvl="0"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8 līdz 12 gadi – ne mazāk kā 14 gadu mīnus AV;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12 gadu un vairāk – ne mazāk kā 3 gadi; </a:t>
            </a:r>
          </a:p>
          <a:p>
            <a:endParaRPr lang="lv-LV" sz="1800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* Piemēro neatkarīgi no autobusa iegādes datuma</a:t>
            </a:r>
          </a:p>
          <a:p>
            <a:endParaRPr lang="lv-LV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Zaudējumu kompensēšana republikas pilsētu maršrutos</a:t>
            </a:r>
            <a:endParaRPr lang="lv-LV" sz="2800" dirty="0"/>
          </a:p>
        </p:txBody>
      </p:sp>
      <p:sp>
        <p:nvSpPr>
          <p:cNvPr id="8" name="Rectangle 7"/>
          <p:cNvSpPr/>
          <p:nvPr/>
        </p:nvSpPr>
        <p:spPr>
          <a:xfrm>
            <a:off x="827584" y="1844824"/>
            <a:ext cx="3500462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600" b="1" dirty="0" smtClean="0">
                <a:solidFill>
                  <a:srgbClr val="ED592A"/>
                </a:solidFill>
                <a:latin typeface="+mj-lt"/>
              </a:rPr>
              <a:t>20%</a:t>
            </a:r>
          </a:p>
          <a:p>
            <a:pPr algn="ctr">
              <a:defRPr/>
            </a:pPr>
            <a:r>
              <a:rPr lang="lv-LV" sz="3200" b="1" dirty="0" smtClean="0">
                <a:solidFill>
                  <a:schemeClr val="tx1"/>
                </a:solidFill>
                <a:latin typeface="+mj-lt"/>
              </a:rPr>
              <a:t>Līdz 31.12.2012. pēc 26.10.2009. MK noteikumiem Nr.1226 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4008" y="1844824"/>
            <a:ext cx="3500462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600" b="1" dirty="0" smtClean="0">
                <a:solidFill>
                  <a:srgbClr val="ED592A"/>
                </a:solidFill>
              </a:rPr>
              <a:t>30%</a:t>
            </a:r>
          </a:p>
          <a:p>
            <a:pPr algn="ctr">
              <a:defRPr/>
            </a:pPr>
            <a:r>
              <a:rPr lang="lv-LV" sz="3200" b="1" dirty="0" smtClean="0">
                <a:solidFill>
                  <a:schemeClr val="tx1"/>
                </a:solidFill>
              </a:rPr>
              <a:t>No 01.01.2013. pēc 15.05.2012. MK noteikumiem Nr.341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51920" y="2060848"/>
            <a:ext cx="1270919" cy="562233"/>
          </a:xfrm>
          <a:prstGeom prst="rightArrow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Zaudējumu kompensēšana republikas pilsētu maršrutos no 01.01.2013.</a:t>
            </a:r>
            <a:endParaRPr lang="lv-LV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dirty="0" smtClean="0"/>
              <a:t>Maksimālo kompensējamo izmaksu noteikšanas kārtība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200" dirty="0" smtClean="0"/>
              <a:t>(noteikumu 1.pielikums)</a:t>
            </a:r>
            <a:endParaRPr lang="lv-LV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tx1"/>
                </a:solidFill>
              </a:rPr>
              <a:t>Piemēro:</a:t>
            </a:r>
          </a:p>
          <a:p>
            <a:pPr marL="457200" indent="-457200">
              <a:buAutoNum type="arabicPeriod"/>
            </a:pPr>
            <a:r>
              <a:rPr lang="lv-LV" sz="2800" dirty="0" smtClean="0">
                <a:solidFill>
                  <a:schemeClr val="tx1"/>
                </a:solidFill>
              </a:rPr>
              <a:t>Reģionālajos starppilsētu autobusu maršrutos – Autotransporta direkcija</a:t>
            </a:r>
          </a:p>
          <a:p>
            <a:pPr marL="457200" indent="-457200">
              <a:buAutoNum type="arabicPeriod"/>
            </a:pPr>
            <a:r>
              <a:rPr lang="lv-LV" sz="2800" dirty="0" smtClean="0">
                <a:solidFill>
                  <a:schemeClr val="tx1"/>
                </a:solidFill>
              </a:rPr>
              <a:t>Reģionālajos vietējos maršrutos – plānošanas reģioni</a:t>
            </a:r>
            <a:endParaRPr lang="lv-LV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dirty="0" smtClean="0"/>
              <a:t>Maksimālo kompensējamo izmaksu noteikšanas kārtība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200" dirty="0" smtClean="0"/>
              <a:t>(noteikumu 1.pielikums)</a:t>
            </a:r>
            <a:endParaRPr lang="lv-LV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>
                <a:solidFill>
                  <a:schemeClr val="tx1"/>
                </a:solidFill>
              </a:rPr>
              <a:t>Aprēķina:</a:t>
            </a:r>
          </a:p>
          <a:p>
            <a:pPr>
              <a:buFont typeface="Wingdings" pitchFamily="2" charset="2"/>
              <a:buChar char="Ø"/>
            </a:pPr>
            <a:r>
              <a:rPr lang="lv-LV" sz="2800" dirty="0" smtClean="0">
                <a:solidFill>
                  <a:schemeClr val="tx1"/>
                </a:solidFill>
              </a:rPr>
              <a:t>Katru ceturksni pēc iepriekšējā ceturkšņa datiem;</a:t>
            </a:r>
          </a:p>
          <a:p>
            <a:pPr>
              <a:buFont typeface="Wingdings" pitchFamily="2" charset="2"/>
              <a:buChar char="Ø"/>
            </a:pPr>
            <a:r>
              <a:rPr lang="lv-LV" sz="2800" dirty="0" smtClean="0">
                <a:solidFill>
                  <a:schemeClr val="tx1"/>
                </a:solidFill>
              </a:rPr>
              <a:t>Par kalendāra gadu, veicot gala norēķinu pēc kalendāra gada datiem</a:t>
            </a:r>
            <a:endParaRPr lang="lv-LV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dirty="0" smtClean="0"/>
              <a:t>Maksimālo kompensējamo izmaksu noteikšanas kārtība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200" dirty="0" smtClean="0"/>
              <a:t>(noteikumu 1.pielikums)</a:t>
            </a:r>
            <a:endParaRPr lang="lv-LV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700" dirty="0" smtClean="0"/>
              <a:t/>
            </a:r>
            <a:br>
              <a:rPr lang="lv-LV" sz="2700" dirty="0" smtClean="0"/>
            </a:br>
            <a:r>
              <a:rPr lang="lv-LV" sz="2700" dirty="0" smtClean="0"/>
              <a:t/>
            </a:r>
            <a:br>
              <a:rPr lang="lv-LV" sz="2700" dirty="0" smtClean="0"/>
            </a:br>
            <a:r>
              <a:rPr lang="lv-LV" sz="2700" dirty="0" smtClean="0"/>
              <a:t>Maksimālo </a:t>
            </a:r>
            <a:r>
              <a:rPr lang="lv-LV" sz="3100" dirty="0" smtClean="0"/>
              <a:t>kompensējamo</a:t>
            </a:r>
            <a:r>
              <a:rPr lang="lv-LV" sz="2700" dirty="0" smtClean="0"/>
              <a:t> izmaksu noteikšanas kārtība - </a:t>
            </a:r>
            <a:r>
              <a:rPr lang="lv-LV" sz="3100" dirty="0" smtClean="0"/>
              <a:t>1.izejas dati</a:t>
            </a:r>
            <a:br>
              <a:rPr lang="lv-LV" sz="3100" dirty="0" smtClean="0"/>
            </a:br>
            <a:r>
              <a:rPr lang="lv-LV" dirty="0" smtClean="0"/>
              <a:t/>
            </a:r>
            <a:br>
              <a:rPr lang="lv-LV" dirty="0" smtClean="0"/>
            </a:br>
            <a:endParaRPr lang="lv-LV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0052510"/>
              </p:ext>
            </p:extLst>
          </p:nvPr>
        </p:nvGraphicFramePr>
        <p:xfrm>
          <a:off x="251520" y="1340768"/>
          <a:ext cx="8280920" cy="439248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79828"/>
                <a:gridCol w="3401092"/>
              </a:tblGrid>
              <a:tr h="455517">
                <a:tc>
                  <a:txBody>
                    <a:bodyPr/>
                    <a:lstStyle/>
                    <a:p>
                      <a:pPr algn="ctr"/>
                      <a:r>
                        <a:rPr lang="lv-LV" sz="2200" dirty="0" smtClean="0">
                          <a:solidFill>
                            <a:schemeClr val="tx1"/>
                          </a:solidFill>
                        </a:rPr>
                        <a:t>Izejas dati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200" dirty="0" smtClean="0">
                          <a:solidFill>
                            <a:schemeClr val="tx1"/>
                          </a:solidFill>
                        </a:rPr>
                        <a:t>Datu avots</a:t>
                      </a:r>
                      <a:endParaRPr lang="lv-LV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7371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lv-LV" sz="2000" baseline="0" dirty="0" smtClean="0"/>
                        <a:t> </a:t>
                      </a:r>
                      <a:r>
                        <a:rPr lang="lv-LV" sz="2000" dirty="0" smtClean="0"/>
                        <a:t>Faktiskās</a:t>
                      </a:r>
                      <a:r>
                        <a:rPr lang="lv-LV" sz="2000" baseline="0" dirty="0" smtClean="0"/>
                        <a:t> izmaksas, ieņēmumi, nobraukums maršrutu tīklā, tehniskais nobraukums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Peļņas vai zaudējumu pārskats (5.pielikums)</a:t>
                      </a:r>
                      <a:endParaRPr lang="lv-LV" sz="2000" dirty="0"/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lv-LV" sz="2000" dirty="0" smtClean="0"/>
                        <a:t>Reisu kopgarums republikas pilsētās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Aprēķina</a:t>
                      </a:r>
                      <a:r>
                        <a:rPr lang="lv-LV" sz="2000" baseline="0" dirty="0" smtClean="0"/>
                        <a:t> pasūtītājs</a:t>
                      </a:r>
                      <a:endParaRPr lang="lv-LV" sz="2000" dirty="0"/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lv-LV" sz="2000" dirty="0" smtClean="0"/>
                        <a:t>Reisu</a:t>
                      </a:r>
                      <a:r>
                        <a:rPr lang="lv-LV" sz="2000" baseline="0" dirty="0" smtClean="0"/>
                        <a:t> kopgarums pa grants ceļiem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Aprēķina</a:t>
                      </a:r>
                      <a:r>
                        <a:rPr lang="lv-LV" sz="2000" baseline="0" dirty="0" smtClean="0"/>
                        <a:t> pasūtītājs</a:t>
                      </a:r>
                      <a:endParaRPr lang="lv-LV" sz="2000" dirty="0"/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lv-LV" sz="2000" dirty="0" smtClean="0"/>
                        <a:t>Vidējā svērtā</a:t>
                      </a:r>
                      <a:r>
                        <a:rPr lang="lv-LV" sz="2000" baseline="0" dirty="0" smtClean="0"/>
                        <a:t> autobusu ietilpība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2.pielikums</a:t>
                      </a:r>
                      <a:endParaRPr lang="lv-LV" sz="2000" dirty="0"/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lv-LV" sz="2000" dirty="0" smtClean="0"/>
                        <a:t>Vidējais svērtais autobusu vecums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2.pielikums</a:t>
                      </a:r>
                      <a:endParaRPr lang="lv-LV" sz="2000" dirty="0"/>
                    </a:p>
                  </a:txBody>
                  <a:tcPr/>
                </a:tc>
              </a:tr>
              <a:tr h="42298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lv-LV" sz="2000" dirty="0" smtClean="0"/>
                        <a:t>Vidējais izpildīto reisu garums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Statistika</a:t>
                      </a:r>
                      <a:endParaRPr lang="lv-LV" sz="2000" dirty="0"/>
                    </a:p>
                  </a:txBody>
                  <a:tcPr/>
                </a:tc>
              </a:tr>
              <a:tr h="748350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lv-LV" sz="2000" dirty="0" smtClean="0"/>
                        <a:t>Vidējais autobusa nobraukums starppilsētu un vietējos maršrutos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v-LV" sz="2000" dirty="0" smtClean="0"/>
                        <a:t>2.pielikums</a:t>
                      </a:r>
                      <a:endParaRPr lang="lv-LV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kern="120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lv-LV" sz="3200" kern="120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lv-LV" sz="32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lv-LV" sz="32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3200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58" y="857232"/>
            <a:ext cx="8401050" cy="450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lv-LV" sz="32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lv-LV" sz="32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lv-LV" sz="3200" b="1" i="0" u="none" strike="noStrike" kern="1200" cap="none" spc="0" normalizeH="0" baseline="0" noProof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571612"/>
            <a:ext cx="3571900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b="1" dirty="0">
                <a:solidFill>
                  <a:schemeClr val="tx1"/>
                </a:solidFill>
              </a:rPr>
              <a:t>Ministru kabineta </a:t>
            </a:r>
            <a:r>
              <a:rPr lang="lv-LV" sz="2800" b="1" dirty="0" smtClean="0">
                <a:solidFill>
                  <a:schemeClr val="tx1"/>
                </a:solidFill>
              </a:rPr>
              <a:t>2012.gada 15.maija </a:t>
            </a:r>
            <a:r>
              <a:rPr lang="lv-LV" sz="2800" b="1" dirty="0">
                <a:solidFill>
                  <a:schemeClr val="tx1"/>
                </a:solidFill>
              </a:rPr>
              <a:t>noteikumi </a:t>
            </a:r>
            <a:r>
              <a:rPr lang="lv-LV" sz="2800" b="1" dirty="0" smtClean="0">
                <a:solidFill>
                  <a:schemeClr val="tx1"/>
                </a:solidFill>
              </a:rPr>
              <a:t>Nr.341</a:t>
            </a:r>
          </a:p>
          <a:p>
            <a:pPr algn="ctr">
              <a:defRPr/>
            </a:pPr>
            <a:r>
              <a:rPr lang="lv-LV" sz="2800" b="1" dirty="0" smtClean="0">
                <a:solidFill>
                  <a:schemeClr val="tx1"/>
                </a:solidFill>
              </a:rPr>
              <a:t>(spēkā no 09.06.2012.)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1571612"/>
            <a:ext cx="3500462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800" b="1" dirty="0">
                <a:solidFill>
                  <a:schemeClr val="tx1"/>
                </a:solidFill>
                <a:latin typeface="+mj-lt"/>
              </a:rPr>
              <a:t>Ministru kabineta </a:t>
            </a:r>
            <a:r>
              <a:rPr lang="lv-LV" sz="2800" b="1" dirty="0" smtClean="0">
                <a:solidFill>
                  <a:schemeClr val="tx1"/>
                </a:solidFill>
                <a:latin typeface="+mj-lt"/>
              </a:rPr>
              <a:t>2009.gada 26.oktobra </a:t>
            </a:r>
            <a:r>
              <a:rPr lang="lv-LV" sz="2800" b="1" dirty="0">
                <a:solidFill>
                  <a:schemeClr val="tx1"/>
                </a:solidFill>
                <a:latin typeface="+mj-lt"/>
              </a:rPr>
              <a:t>noteikumi </a:t>
            </a:r>
            <a:r>
              <a:rPr lang="lv-LV" sz="2800" b="1" dirty="0" smtClean="0">
                <a:solidFill>
                  <a:schemeClr val="tx1"/>
                </a:solidFill>
                <a:latin typeface="+mj-lt"/>
              </a:rPr>
              <a:t>Nr.1226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51920" y="3933056"/>
            <a:ext cx="1270919" cy="562233"/>
          </a:xfrm>
          <a:prstGeom prst="rightArrow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Informācija maksimālo kompensējamo izmaksu aprēķināšanai </a:t>
            </a:r>
            <a:br>
              <a:rPr lang="lv-LV" sz="2800" dirty="0" smtClean="0"/>
            </a:br>
            <a:r>
              <a:rPr lang="lv-LV" sz="2000" dirty="0" smtClean="0"/>
              <a:t>(noteikumu 2.pielikums)</a:t>
            </a:r>
            <a:br>
              <a:rPr lang="lv-LV" sz="2000" dirty="0" smtClean="0"/>
            </a:br>
            <a:r>
              <a:rPr lang="lv-LV" sz="2000" dirty="0" smtClean="0"/>
              <a:t/>
            </a:r>
            <a:br>
              <a:rPr lang="lv-LV" sz="2000" dirty="0" smtClean="0"/>
            </a:br>
            <a:endParaRPr lang="lv-LV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599" cy="29880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5657"/>
                <a:gridCol w="1175657"/>
                <a:gridCol w="1175657"/>
                <a:gridCol w="1175657"/>
                <a:gridCol w="1346044"/>
                <a:gridCol w="1224136"/>
                <a:gridCol w="95679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/>
                        <a:t>Nr. p.k.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/>
                        <a:t>Autobusa reģistrācijas numurs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/>
                        <a:t>Autobusa pirmās reģistrācijas gads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/>
                        <a:t>Autobusa ietilpība (sēdvietu skaits)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/>
                        <a:t>Autobusa nobraukums maršrutu tīklā bez tehniskā nobraukuma (km)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/>
                        <a:t>Autobusa tehniskais nobraukums (km)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800" dirty="0"/>
                        <a:t>Piezīmes*</a:t>
                      </a:r>
                      <a:endParaRPr lang="lv-LV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/>
                        <a:t>1</a:t>
                      </a:r>
                      <a:endParaRPr lang="lv-LV" sz="16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/>
                        <a:t>2</a:t>
                      </a:r>
                      <a:endParaRPr lang="lv-LV" sz="16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/>
                        <a:t>3</a:t>
                      </a:r>
                      <a:endParaRPr lang="lv-LV" sz="16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/>
                        <a:t>4</a:t>
                      </a:r>
                      <a:endParaRPr lang="lv-LV" sz="16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/>
                        <a:t>5</a:t>
                      </a:r>
                      <a:endParaRPr lang="lv-LV" sz="16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 dirty="0"/>
                        <a:t>6</a:t>
                      </a:r>
                      <a:endParaRPr lang="lv-LV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1600" dirty="0"/>
                        <a:t>7</a:t>
                      </a:r>
                      <a:endParaRPr lang="lv-LV" sz="16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lv-LV" sz="16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1556792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/>
              <a:t>Informācija par 20__.gada ___ </a:t>
            </a:r>
            <a:r>
              <a:rPr lang="lv-LV" sz="2400" b="1" dirty="0" smtClean="0"/>
              <a:t>ceturksni</a:t>
            </a:r>
            <a:endParaRPr lang="lv-LV" sz="2400" dirty="0" smtClean="0"/>
          </a:p>
          <a:p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37321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smtClean="0"/>
              <a:t>* Informāciju </a:t>
            </a:r>
            <a:r>
              <a:rPr lang="lv-LV" sz="2400" dirty="0" smtClean="0"/>
              <a:t>iesniedz</a:t>
            </a:r>
            <a:r>
              <a:rPr lang="lv-LV" sz="2000" dirty="0" smtClean="0"/>
              <a:t> pasūtītājam 30 dienu laikā pēc pārskata perioda beigām</a:t>
            </a:r>
            <a:endParaRPr lang="lv-LV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2.aprēķinātā viena kilometra pašizmaksa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>
                <a:solidFill>
                  <a:schemeClr val="tx1"/>
                </a:solidFill>
              </a:rPr>
              <a:t>Aprēķināto 1 kilometra pašizmaksu nosaka pēc šādas formulas:</a:t>
            </a:r>
          </a:p>
          <a:p>
            <a:r>
              <a:rPr lang="lv-LV" b="1" dirty="0" smtClean="0">
                <a:solidFill>
                  <a:schemeClr val="tx1"/>
                </a:solidFill>
              </a:rPr>
              <a:t>P =(</a:t>
            </a:r>
            <a:r>
              <a:rPr lang="lv-LV" b="1" dirty="0" err="1" smtClean="0">
                <a:solidFill>
                  <a:schemeClr val="tx1"/>
                </a:solidFill>
              </a:rPr>
              <a:t>Izm</a:t>
            </a:r>
            <a:r>
              <a:rPr lang="lv-LV" b="1" dirty="0" smtClean="0">
                <a:solidFill>
                  <a:schemeClr val="tx1"/>
                </a:solidFill>
              </a:rPr>
              <a:t> – Ieaut) / (</a:t>
            </a:r>
            <a:r>
              <a:rPr lang="lv-LV" b="1" dirty="0" err="1" smtClean="0">
                <a:solidFill>
                  <a:schemeClr val="tx1"/>
                </a:solidFill>
              </a:rPr>
              <a:t>Mt</a:t>
            </a:r>
            <a:r>
              <a:rPr lang="lv-LV" b="1" dirty="0" smtClean="0">
                <a:solidFill>
                  <a:schemeClr val="tx1"/>
                </a:solidFill>
              </a:rPr>
              <a:t> + 70% </a:t>
            </a:r>
            <a:r>
              <a:rPr lang="lv-LV" b="1" dirty="0" err="1" smtClean="0">
                <a:solidFill>
                  <a:schemeClr val="tx1"/>
                </a:solidFill>
              </a:rPr>
              <a:t>Tn</a:t>
            </a:r>
            <a:r>
              <a:rPr lang="lv-LV" b="1" dirty="0" smtClean="0">
                <a:solidFill>
                  <a:schemeClr val="tx1"/>
                </a:solidFill>
              </a:rPr>
              <a:t>)</a:t>
            </a:r>
            <a:r>
              <a:rPr lang="lv-LV" dirty="0" smtClean="0">
                <a:solidFill>
                  <a:schemeClr val="tx1"/>
                </a:solidFill>
              </a:rPr>
              <a:t>, kur</a:t>
            </a:r>
          </a:p>
          <a:p>
            <a:endParaRPr lang="lv-LV" sz="2000" dirty="0" smtClean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P – aprēķinātā 1 km pašizmaksa</a:t>
            </a:r>
          </a:p>
          <a:p>
            <a:r>
              <a:rPr lang="lv-LV" dirty="0" err="1" smtClean="0">
                <a:solidFill>
                  <a:schemeClr val="tx1"/>
                </a:solidFill>
              </a:rPr>
              <a:t>Izm</a:t>
            </a:r>
            <a:r>
              <a:rPr lang="lv-LV" dirty="0" smtClean="0">
                <a:solidFill>
                  <a:schemeClr val="tx1"/>
                </a:solidFill>
              </a:rPr>
              <a:t> – pārvadātāja faktiskās izmaksas;</a:t>
            </a:r>
          </a:p>
          <a:p>
            <a:r>
              <a:rPr lang="lv-LV" dirty="0" smtClean="0">
                <a:solidFill>
                  <a:schemeClr val="tx1"/>
                </a:solidFill>
              </a:rPr>
              <a:t>Ieaut – pārvadātāja izmaksas par iebraukšanu autoostā;</a:t>
            </a:r>
          </a:p>
          <a:p>
            <a:r>
              <a:rPr lang="lv-LV" dirty="0" err="1" smtClean="0">
                <a:solidFill>
                  <a:schemeClr val="tx1"/>
                </a:solidFill>
              </a:rPr>
              <a:t>Mt</a:t>
            </a:r>
            <a:r>
              <a:rPr lang="lv-LV" dirty="0" smtClean="0">
                <a:solidFill>
                  <a:schemeClr val="tx1"/>
                </a:solidFill>
              </a:rPr>
              <a:t> – nobraukums maršrutu tīklā;</a:t>
            </a:r>
          </a:p>
          <a:p>
            <a:r>
              <a:rPr lang="lv-LV" dirty="0" err="1" smtClean="0">
                <a:solidFill>
                  <a:schemeClr val="tx1"/>
                </a:solidFill>
              </a:rPr>
              <a:t>Tn</a:t>
            </a:r>
            <a:r>
              <a:rPr lang="lv-LV" dirty="0" smtClean="0">
                <a:solidFill>
                  <a:schemeClr val="tx1"/>
                </a:solidFill>
              </a:rPr>
              <a:t> – tehniskais nobraukums</a:t>
            </a:r>
          </a:p>
          <a:p>
            <a:endParaRPr lang="lv-LV" dirty="0" smtClean="0">
              <a:solidFill>
                <a:schemeClr val="tx1"/>
              </a:solidFill>
            </a:endParaRPr>
          </a:p>
          <a:p>
            <a:endParaRPr 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3.Koriģētās viena kilometra pašizmaksas aprēķins</a:t>
            </a:r>
            <a:endParaRPr lang="lv-LV" sz="2800" dirty="0"/>
          </a:p>
        </p:txBody>
      </p:sp>
      <p:sp>
        <p:nvSpPr>
          <p:cNvPr id="6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62" t="-1141"/>
            </a:stretch>
          </a:blipFill>
        </p:spPr>
        <p:txBody>
          <a:bodyPr/>
          <a:lstStyle/>
          <a:p>
            <a:r>
              <a:rPr lang="lv-LV">
                <a:noFill/>
              </a:rPr>
              <a:t>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3.Koriģētās viena kilometra pašizmaksas aprēķins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971940"/>
          </a:xfrm>
        </p:spPr>
        <p:txBody>
          <a:bodyPr>
            <a:noAutofit/>
          </a:bodyPr>
          <a:lstStyle/>
          <a:p>
            <a:r>
              <a:rPr lang="lv-LV" sz="1800" dirty="0" err="1" smtClean="0">
                <a:solidFill>
                  <a:schemeClr val="tx1"/>
                </a:solidFill>
              </a:rPr>
              <a:t>Pk</a:t>
            </a:r>
            <a:r>
              <a:rPr lang="lv-LV" sz="1800" dirty="0" smtClean="0">
                <a:solidFill>
                  <a:schemeClr val="tx1"/>
                </a:solidFill>
              </a:rPr>
              <a:t> – koriģētā viena kilometra pašizmaksa (Ls/km);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P – aprēķinātā viena kilometra pašizmaksa (Ls/km);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I – ieņēmumi uz vienu kilometru pie aprēķinātā nobraukuma (Ls/km),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	</a:t>
            </a:r>
            <a:r>
              <a:rPr lang="lv-LV" sz="1800" i="1" dirty="0" smtClean="0">
                <a:solidFill>
                  <a:schemeClr val="tx1"/>
                </a:solidFill>
              </a:rPr>
              <a:t>I = </a:t>
            </a:r>
            <a:r>
              <a:rPr lang="lv-LV" sz="1800" i="1" dirty="0" err="1" smtClean="0">
                <a:solidFill>
                  <a:schemeClr val="tx1"/>
                </a:solidFill>
              </a:rPr>
              <a:t>Ifakt</a:t>
            </a:r>
            <a:r>
              <a:rPr lang="lv-LV" sz="1800" i="1" dirty="0" smtClean="0">
                <a:solidFill>
                  <a:schemeClr val="tx1"/>
                </a:solidFill>
              </a:rPr>
              <a:t>. / (Mt. +70% </a:t>
            </a:r>
            <a:r>
              <a:rPr lang="lv-LV" sz="1800" i="1" dirty="0" err="1" smtClean="0">
                <a:solidFill>
                  <a:schemeClr val="tx1"/>
                </a:solidFill>
              </a:rPr>
              <a:t>Tn</a:t>
            </a:r>
            <a:r>
              <a:rPr lang="lv-LV" sz="1800" i="1" dirty="0" smtClean="0">
                <a:solidFill>
                  <a:schemeClr val="tx1"/>
                </a:solidFill>
              </a:rPr>
              <a:t>.)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G – grants ceļu īpatsvara koeficients,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	</a:t>
            </a:r>
            <a:r>
              <a:rPr lang="lv-LV" sz="1800" i="1" dirty="0" smtClean="0">
                <a:solidFill>
                  <a:schemeClr val="tx1"/>
                </a:solidFill>
              </a:rPr>
              <a:t>G = maršrutu garums pa grants ceļiem / kopējais maršrutu garums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Rig</a:t>
            </a:r>
            <a:r>
              <a:rPr lang="lv-LV" sz="1800" dirty="0" smtClean="0">
                <a:solidFill>
                  <a:schemeClr val="tx1"/>
                </a:solidFill>
              </a:rPr>
              <a:t> – nobraukuma īpatsvars Rīgas pilsētā,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	</a:t>
            </a:r>
            <a:r>
              <a:rPr lang="lv-LV" sz="1800" i="1" dirty="0" err="1" smtClean="0">
                <a:solidFill>
                  <a:schemeClr val="tx1"/>
                </a:solidFill>
              </a:rPr>
              <a:t>Rig</a:t>
            </a:r>
            <a:r>
              <a:rPr lang="lv-LV" sz="1800" i="1" dirty="0" smtClean="0">
                <a:solidFill>
                  <a:schemeClr val="tx1"/>
                </a:solidFill>
              </a:rPr>
              <a:t> = maršrutu garums Rīgā / kopējais maršrutu garums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RP – nobraukuma īpatsvars pārējās republikas pilsētās,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	</a:t>
            </a:r>
            <a:r>
              <a:rPr lang="lv-LV" sz="1800" i="1" dirty="0" smtClean="0">
                <a:solidFill>
                  <a:schemeClr val="tx1"/>
                </a:solidFill>
              </a:rPr>
              <a:t>RP = maršrutu garums republikas pilsētās / kopējais maršrutu garums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M</a:t>
            </a:r>
            <a:r>
              <a:rPr lang="lv-LV" sz="1800" baseline="-25000" dirty="0" smtClean="0">
                <a:solidFill>
                  <a:schemeClr val="tx1"/>
                </a:solidFill>
              </a:rPr>
              <a:t>t</a:t>
            </a:r>
            <a:r>
              <a:rPr lang="lv-LV" sz="1800" dirty="0" smtClean="0">
                <a:solidFill>
                  <a:schemeClr val="tx1"/>
                </a:solidFill>
              </a:rPr>
              <a:t> – nobraukums maršrutu tīklā (km);</a:t>
            </a:r>
          </a:p>
          <a:p>
            <a:endParaRPr lang="lv-LV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/>
              <a:t>3.Koriģētās viena kilometra pašizmaksas aprēķins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r>
              <a:rPr lang="lv-LV" sz="1800" dirty="0" err="1" smtClean="0">
                <a:solidFill>
                  <a:schemeClr val="tx1"/>
                </a:solidFill>
              </a:rPr>
              <a:t>M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kop</a:t>
            </a:r>
            <a:r>
              <a:rPr lang="lv-LV" sz="1800" dirty="0" smtClean="0">
                <a:solidFill>
                  <a:schemeClr val="tx1"/>
                </a:solidFill>
              </a:rPr>
              <a:t> – visu pārvadātāju kopējais nobraukums starppilsētu un vietējos maršrutos (km);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S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vid</a:t>
            </a:r>
            <a:r>
              <a:rPr lang="lv-LV" sz="1800" dirty="0" smtClean="0">
                <a:solidFill>
                  <a:schemeClr val="tx1"/>
                </a:solidFill>
              </a:rPr>
              <a:t> – pārvadātāja vidējā svērtā autobusu ietilpība (sēdvietas);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S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kop</a:t>
            </a:r>
            <a:r>
              <a:rPr lang="lv-LV" sz="1800" dirty="0" smtClean="0">
                <a:solidFill>
                  <a:schemeClr val="tx1"/>
                </a:solidFill>
              </a:rPr>
              <a:t> – visu pārvadātāju vidējā svērtā autobusu ietilpība (sēdvietas);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R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vid</a:t>
            </a:r>
            <a:r>
              <a:rPr lang="lv-LV" sz="1800" dirty="0" smtClean="0">
                <a:solidFill>
                  <a:schemeClr val="tx1"/>
                </a:solidFill>
              </a:rPr>
              <a:t> – pārvadātāja vidējais reisa garums (km), 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	</a:t>
            </a:r>
            <a:r>
              <a:rPr lang="lv-LV" sz="1800" i="1" dirty="0" err="1" smtClean="0">
                <a:solidFill>
                  <a:schemeClr val="tx1"/>
                </a:solidFill>
              </a:rPr>
              <a:t>R</a:t>
            </a:r>
            <a:r>
              <a:rPr lang="lv-LV" sz="1800" i="1" baseline="-25000" dirty="0" err="1" smtClean="0">
                <a:solidFill>
                  <a:schemeClr val="tx1"/>
                </a:solidFill>
              </a:rPr>
              <a:t>vid</a:t>
            </a:r>
            <a:r>
              <a:rPr lang="lv-LV" sz="1800" i="1" baseline="-25000" dirty="0" smtClean="0">
                <a:solidFill>
                  <a:schemeClr val="tx1"/>
                </a:solidFill>
              </a:rPr>
              <a:t> </a:t>
            </a:r>
            <a:r>
              <a:rPr lang="lv-LV" sz="1800" i="1" dirty="0" smtClean="0">
                <a:solidFill>
                  <a:schemeClr val="tx1"/>
                </a:solidFill>
              </a:rPr>
              <a:t> = Mt./ izpildīto reisu skaits;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R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kop</a:t>
            </a:r>
            <a:r>
              <a:rPr lang="lv-LV" sz="1800" dirty="0" smtClean="0">
                <a:solidFill>
                  <a:schemeClr val="tx1"/>
                </a:solidFill>
              </a:rPr>
              <a:t> – visu pārvadātāju vidējais reisa garums (km);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V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vid</a:t>
            </a:r>
            <a:r>
              <a:rPr lang="lv-LV" sz="1800" dirty="0" smtClean="0">
                <a:solidFill>
                  <a:schemeClr val="tx1"/>
                </a:solidFill>
              </a:rPr>
              <a:t> – pārvadātāja vidējais svērtais autobusu vecums (gadi);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V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kop</a:t>
            </a:r>
            <a:r>
              <a:rPr lang="lv-LV" sz="1800" dirty="0" smtClean="0">
                <a:solidFill>
                  <a:schemeClr val="tx1"/>
                </a:solidFill>
              </a:rPr>
              <a:t> – visu pārvadātāju vidējais svērtais autobusu vecums (gadi);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NS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vid</a:t>
            </a:r>
            <a:r>
              <a:rPr lang="lv-LV" sz="1800" dirty="0" smtClean="0">
                <a:solidFill>
                  <a:schemeClr val="tx1"/>
                </a:solidFill>
              </a:rPr>
              <a:t> – pārvadātāja vidējais autobusa nobraukums starppilsētu un vietējos maršrutos(km),</a:t>
            </a:r>
          </a:p>
          <a:p>
            <a:r>
              <a:rPr lang="lv-LV" sz="1800" dirty="0" smtClean="0">
                <a:solidFill>
                  <a:schemeClr val="tx1"/>
                </a:solidFill>
              </a:rPr>
              <a:t>	</a:t>
            </a:r>
            <a:r>
              <a:rPr lang="lv-LV" sz="1800" i="1" dirty="0" err="1" smtClean="0">
                <a:solidFill>
                  <a:schemeClr val="tx1"/>
                </a:solidFill>
              </a:rPr>
              <a:t>NS</a:t>
            </a:r>
            <a:r>
              <a:rPr lang="lv-LV" sz="1800" i="1" baseline="-25000" dirty="0" err="1" smtClean="0">
                <a:solidFill>
                  <a:schemeClr val="tx1"/>
                </a:solidFill>
              </a:rPr>
              <a:t>vid</a:t>
            </a:r>
            <a:r>
              <a:rPr lang="lv-LV" sz="1800" i="1" dirty="0" smtClean="0">
                <a:solidFill>
                  <a:schemeClr val="tx1"/>
                </a:solidFill>
              </a:rPr>
              <a:t> = kopējais nobraukums / autobusu skaits</a:t>
            </a:r>
          </a:p>
          <a:p>
            <a:r>
              <a:rPr lang="lv-LV" sz="1800" dirty="0" err="1" smtClean="0">
                <a:solidFill>
                  <a:schemeClr val="tx1"/>
                </a:solidFill>
              </a:rPr>
              <a:t>NS</a:t>
            </a:r>
            <a:r>
              <a:rPr lang="lv-LV" sz="1800" baseline="-25000" dirty="0" err="1" smtClean="0">
                <a:solidFill>
                  <a:schemeClr val="tx1"/>
                </a:solidFill>
              </a:rPr>
              <a:t>kop</a:t>
            </a:r>
            <a:r>
              <a:rPr lang="lv-LV" sz="1800" dirty="0" smtClean="0">
                <a:solidFill>
                  <a:schemeClr val="tx1"/>
                </a:solidFill>
              </a:rPr>
              <a:t> – visu pārvadātāju vidējais autobusa nobraukums starppilsētu un vietējos maršrutos (km);</a:t>
            </a:r>
          </a:p>
          <a:p>
            <a:endParaRPr lang="lv-LV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/>
              <a:t>4. Koriģētās  1 km pašizmaksas </a:t>
            </a:r>
            <a:br>
              <a:rPr lang="lv-LV" sz="2800" dirty="0" smtClean="0"/>
            </a:br>
            <a:r>
              <a:rPr lang="lv-LV" sz="2800" dirty="0" smtClean="0"/>
              <a:t>salīdzināšana ar vidējo</a:t>
            </a:r>
            <a:endParaRPr lang="lv-LV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5. Nekompensējamās izmaksas</a:t>
            </a:r>
            <a:endParaRPr lang="lv-LV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9777411"/>
              </p:ext>
            </p:extLst>
          </p:nvPr>
        </p:nvGraphicFramePr>
        <p:xfrm>
          <a:off x="457200" y="1196752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292494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Pk1 – pārvadātāja koriģētā 1 km pašizmaksa (LVL/km);</a:t>
            </a:r>
          </a:p>
          <a:p>
            <a:r>
              <a:rPr lang="lv-LV" dirty="0" err="1" smtClean="0"/>
              <a:t>Spk</a:t>
            </a:r>
            <a:r>
              <a:rPr lang="lv-LV" dirty="0" smtClean="0"/>
              <a:t> – visu pārvadātāju vidējā koriģētā 1 km pašizmaksa (LVL/km) 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0131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I </a:t>
            </a:r>
            <a:r>
              <a:rPr lang="lv-LV" dirty="0" err="1" smtClean="0"/>
              <a:t>nekomp.-</a:t>
            </a:r>
            <a:r>
              <a:rPr lang="lv-LV" dirty="0" smtClean="0"/>
              <a:t> nekompensējamo izmaksu apmērs (LVL);</a:t>
            </a:r>
          </a:p>
          <a:p>
            <a:r>
              <a:rPr lang="lv-LV" dirty="0" smtClean="0"/>
              <a:t>Mt. – nobraukums maršrutu tīklā (km);</a:t>
            </a:r>
          </a:p>
          <a:p>
            <a:r>
              <a:rPr lang="lv-LV" dirty="0" err="1" smtClean="0"/>
              <a:t>Tn</a:t>
            </a:r>
            <a:r>
              <a:rPr lang="lv-LV" dirty="0" smtClean="0"/>
              <a:t>. – tehniskais nobraukums (km)</a:t>
            </a:r>
            <a:endParaRPr lang="lv-LV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/>
              <a:t>MK noteikumu Nr.341 pielikumi</a:t>
            </a:r>
            <a:endParaRPr lang="lv-LV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568952" cy="4861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35339"/>
                <a:gridCol w="5765461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</a:rPr>
                        <a:t>Pielikuma Nr.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</a:rPr>
                        <a:t> noteikumos Nr.341</a:t>
                      </a:r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</a:rPr>
                        <a:t>Pielikuma nosaukums</a:t>
                      </a:r>
                    </a:p>
                    <a:p>
                      <a:pPr algn="ctr"/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</a:rPr>
                        <a:t>Pielikuma Nr.</a:t>
                      </a:r>
                      <a:r>
                        <a:rPr lang="lv-LV" sz="1800" baseline="0" dirty="0" smtClean="0">
                          <a:solidFill>
                            <a:schemeClr val="tx1"/>
                          </a:solidFill>
                        </a:rPr>
                        <a:t> noteikumos Nr.1226</a:t>
                      </a:r>
                      <a:endParaRPr lang="lv-LV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1.pielikums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Maksimālo kompensējamo izmaksu noteikšanas kārtība</a:t>
                      </a:r>
                    </a:p>
                    <a:p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b="1" dirty="0" smtClean="0">
                          <a:solidFill>
                            <a:schemeClr val="tx1"/>
                          </a:solidFill>
                        </a:rPr>
                        <a:t>jauns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2.pielikums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Informācija maksimālo kompensējamo izmaksu aprēķināšanai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b="1" dirty="0" smtClean="0">
                          <a:solidFill>
                            <a:schemeClr val="tx1"/>
                          </a:solidFill>
                        </a:rPr>
                        <a:t>jauns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3.pielikums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Degvielas (energoresursu) patēriņa normas aprēķina metodika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1.pielikums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4.pielikums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Prognozēto izmaksu un tarifa (braukšanas maksas) aprēķins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2.pielikums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5.pielikums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Pārskats par sabiedriskā transporta pakalpojumu peļņu vai zaudējumiem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3.pielikums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6.pielikums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Informācija par pasažieru pārvadāšanu un braukšanas maksas atvieglojumiem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4.pielikums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7.pielikums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Informācija par zaudējumiem maršrutos, kuriem vairāk nekā 30% no kopējā maršruta garuma ir ārpus pilsētas administratīvās teritorijas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5.pielikums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dirty="0" smtClean="0"/>
              <a:t>Paskaidrojumi</a:t>
            </a:r>
            <a:r>
              <a:rPr lang="lv-LV" sz="2800" dirty="0" smtClean="0"/>
              <a:t> pie gada Pārskata par sabiedriskā transporta pakalpojumu peļņu vai zaudējumiem</a:t>
            </a:r>
            <a:endParaRPr lang="lv-LV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lv-LV" sz="28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lv-LV" sz="2800" dirty="0" smtClean="0">
                <a:solidFill>
                  <a:schemeClr val="tx1"/>
                </a:solidFill>
              </a:rPr>
              <a:t>Kopējie ieņēmumi pa saimnieciskās darbības veidiem;</a:t>
            </a:r>
          </a:p>
          <a:p>
            <a:pPr lvl="0">
              <a:buFont typeface="Wingdings" pitchFamily="2" charset="2"/>
              <a:buChar char="Ø"/>
            </a:pPr>
            <a:r>
              <a:rPr lang="lv-LV" sz="2800" dirty="0" smtClean="0">
                <a:solidFill>
                  <a:schemeClr val="tx1"/>
                </a:solidFill>
              </a:rPr>
              <a:t>Kopējie izdevumi pa posteņiem;</a:t>
            </a:r>
          </a:p>
          <a:p>
            <a:pPr lvl="0">
              <a:buFont typeface="Wingdings" pitchFamily="2" charset="2"/>
              <a:buChar char="Ø"/>
            </a:pPr>
            <a:r>
              <a:rPr lang="lv-LV" sz="2800" dirty="0" smtClean="0">
                <a:solidFill>
                  <a:schemeClr val="tx1"/>
                </a:solidFill>
              </a:rPr>
              <a:t>Kopējais nobraukums pa pārvadājumu veidiem un komercpārvadājumos;</a:t>
            </a:r>
          </a:p>
          <a:p>
            <a:pPr lvl="0">
              <a:buFont typeface="Wingdings" pitchFamily="2" charset="2"/>
              <a:buChar char="Ø"/>
            </a:pPr>
            <a:r>
              <a:rPr lang="lv-LV" sz="2800" dirty="0" smtClean="0">
                <a:solidFill>
                  <a:schemeClr val="tx1"/>
                </a:solidFill>
              </a:rPr>
              <a:t>Izmaksu detalizēts atšifrējums</a:t>
            </a:r>
          </a:p>
          <a:p>
            <a:endParaRPr lang="lv-LV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dirty="0" smtClean="0"/>
              <a:t>Valsts garantētās peļņas aprēķināšanas kārtība MK noteikumos </a:t>
            </a:r>
            <a:r>
              <a:rPr lang="lv-LV" sz="4000" dirty="0" smtClean="0"/>
              <a:t>Nr.1226</a:t>
            </a:r>
            <a:endParaRPr lang="lv-LV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6001429"/>
              </p:ext>
            </p:extLst>
          </p:nvPr>
        </p:nvGraphicFramePr>
        <p:xfrm>
          <a:off x="457200" y="1600200"/>
          <a:ext cx="82296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2800" dirty="0" smtClean="0"/>
              <a:t>Valsts garantētās peļņas aprēķināšanas kārtība MK noteikumos </a:t>
            </a:r>
            <a:r>
              <a:rPr lang="lv-LV" sz="4400" dirty="0" smtClean="0"/>
              <a:t>Nr.341</a:t>
            </a: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u="sng" dirty="0" smtClean="0"/>
              <a:t>(piemēro no </a:t>
            </a:r>
            <a:r>
              <a:rPr lang="lv-LV" sz="2800" u="sng" dirty="0" smtClean="0"/>
              <a:t>2012.gada 9.jūnija)</a:t>
            </a:r>
            <a:endParaRPr lang="lv-LV" sz="28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/>
              <a:t>Izmaiņas Pārskatā par sabiedriskā transporta pakalpojumu peļņu vai zaudējumiem</a:t>
            </a:r>
            <a:endParaRPr lang="lv-LV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2877519"/>
              </p:ext>
            </p:extLst>
          </p:nvPr>
        </p:nvGraphicFramePr>
        <p:xfrm>
          <a:off x="457200" y="1600200"/>
          <a:ext cx="8229600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/>
              <a:t>Pārskatā par sabiedriskā transporta pakalpojumu peļņu vai zaudējumiem neiekļauj </a:t>
            </a:r>
            <a:r>
              <a:rPr lang="lv-LV" sz="2000" dirty="0" smtClean="0"/>
              <a:t>(MK noteikumos Nr.1226)</a:t>
            </a:r>
            <a:r>
              <a:rPr lang="lv-LV" sz="2800" dirty="0" smtClean="0"/>
              <a:t/>
            </a:r>
            <a:br>
              <a:rPr lang="lv-LV" sz="2800" dirty="0" smtClean="0"/>
            </a:b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lv-LV" u="sng" dirty="0" smtClean="0">
                <a:solidFill>
                  <a:schemeClr val="tx1"/>
                </a:solidFill>
              </a:rPr>
              <a:t>soda naudas</a:t>
            </a:r>
            <a:r>
              <a:rPr lang="lv-LV" dirty="0" smtClean="0">
                <a:solidFill>
                  <a:schemeClr val="tx1"/>
                </a:solidFill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lv-LV" u="sng" dirty="0" smtClean="0">
                <a:solidFill>
                  <a:schemeClr val="tx1"/>
                </a:solidFill>
              </a:rPr>
              <a:t>uzkrājumus </a:t>
            </a:r>
            <a:r>
              <a:rPr lang="lv-LV" dirty="0" smtClean="0">
                <a:solidFill>
                  <a:schemeClr val="tx1"/>
                </a:solidFill>
              </a:rPr>
              <a:t>(piemēram, par neizmantotajiem atvaļinājumiem, atlaišanas pabalstu izmaksai, uzkrājumiem šaubīgajiem debitoriem);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lv-LV" u="sng" dirty="0" smtClean="0">
                <a:solidFill>
                  <a:schemeClr val="tx1"/>
                </a:solidFill>
              </a:rPr>
              <a:t>reprezentācijas izdevumus</a:t>
            </a:r>
            <a:r>
              <a:rPr lang="lv-LV" dirty="0" smtClean="0">
                <a:solidFill>
                  <a:schemeClr val="tx1"/>
                </a:solidFill>
              </a:rPr>
              <a:t>, kas nav saistīti ar sabiedriskā transporta pakalpojumu sniegšanu;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lv-LV" u="sng" dirty="0" smtClean="0">
                <a:solidFill>
                  <a:schemeClr val="tx1"/>
                </a:solidFill>
              </a:rPr>
              <a:t>uzņēmumu ienākuma nodokļa </a:t>
            </a:r>
            <a:r>
              <a:rPr lang="lv-LV" dirty="0" smtClean="0">
                <a:solidFill>
                  <a:schemeClr val="tx1"/>
                </a:solidFill>
              </a:rPr>
              <a:t>maksājumus;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lv-LV" dirty="0" smtClean="0">
                <a:solidFill>
                  <a:schemeClr val="tx1"/>
                </a:solidFill>
              </a:rPr>
              <a:t>izdevumus, kas saistīti ar uzņēmumu </a:t>
            </a:r>
            <a:r>
              <a:rPr lang="lv-LV" u="sng" dirty="0" smtClean="0">
                <a:solidFill>
                  <a:schemeClr val="tx1"/>
                </a:solidFill>
              </a:rPr>
              <a:t>dalību finanšu instrumentu tirgū</a:t>
            </a:r>
            <a:r>
              <a:rPr lang="lv-LV" dirty="0" smtClean="0">
                <a:solidFill>
                  <a:schemeClr val="tx1"/>
                </a:solidFill>
              </a:rPr>
              <a:t>;</a:t>
            </a:r>
          </a:p>
          <a:p>
            <a:pPr lvl="0">
              <a:buFont typeface="Arial" charset="0"/>
              <a:buChar char="•"/>
            </a:pPr>
            <a:endParaRPr lang="lv-LV" dirty="0" smtClean="0">
              <a:solidFill>
                <a:schemeClr val="tx1"/>
              </a:solidFill>
            </a:endParaRPr>
          </a:p>
          <a:p>
            <a:endParaRPr 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u="sng" dirty="0" smtClean="0"/>
              <a:t>No 09.06.2012.</a:t>
            </a:r>
            <a:r>
              <a:rPr lang="lv-LV" sz="2800" dirty="0" smtClean="0"/>
              <a:t> Pārskatā par peļņu vai zaudējumiem neiekļauj </a:t>
            </a:r>
            <a:r>
              <a:rPr lang="lv-LV" sz="2400" dirty="0" smtClean="0"/>
              <a:t/>
            </a:r>
            <a:br>
              <a:rPr lang="lv-LV" sz="2400" dirty="0" smtClean="0"/>
            </a:br>
            <a:r>
              <a:rPr lang="lv-LV" sz="2400" dirty="0" smtClean="0"/>
              <a:t>(</a:t>
            </a:r>
            <a:r>
              <a:rPr lang="lv-LV" sz="2000" dirty="0" smtClean="0"/>
              <a:t>papildus MK noteikumos Nr.1226 noteiktajam</a:t>
            </a:r>
            <a:r>
              <a:rPr lang="lv-LV" sz="2400" dirty="0" smtClean="0"/>
              <a:t>)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lv-LV" sz="2000" u="sng" dirty="0" smtClean="0">
                <a:solidFill>
                  <a:schemeClr val="tx1"/>
                </a:solidFill>
              </a:rPr>
              <a:t>kompensācijas</a:t>
            </a:r>
            <a:r>
              <a:rPr lang="lv-LV" sz="2000" dirty="0" smtClean="0">
                <a:solidFill>
                  <a:schemeClr val="tx1"/>
                </a:solidFill>
              </a:rPr>
              <a:t> kaitējumu atlīdzībai, u.c. tml. izdevumus, kas nav saistīti ar Līgumu;</a:t>
            </a:r>
          </a:p>
          <a:p>
            <a:pPr lvl="0">
              <a:buFont typeface="Wingdings" pitchFamily="2" charset="2"/>
              <a:buChar char="Ø"/>
            </a:pPr>
            <a:r>
              <a:rPr lang="lv-LV" sz="2000" dirty="0" smtClean="0">
                <a:solidFill>
                  <a:schemeClr val="tx1"/>
                </a:solidFill>
              </a:rPr>
              <a:t>izdevumus </a:t>
            </a:r>
            <a:r>
              <a:rPr lang="lv-LV" sz="2000" u="sng" dirty="0" smtClean="0">
                <a:solidFill>
                  <a:schemeClr val="tx1"/>
                </a:solidFill>
              </a:rPr>
              <a:t>aizdevumu pamatsummu </a:t>
            </a:r>
            <a:r>
              <a:rPr lang="lv-LV" sz="2000" dirty="0" smtClean="0">
                <a:solidFill>
                  <a:schemeClr val="tx1"/>
                </a:solidFill>
              </a:rPr>
              <a:t>atmaksai;</a:t>
            </a:r>
          </a:p>
          <a:p>
            <a:pPr lvl="0">
              <a:buFont typeface="Wingdings" pitchFamily="2" charset="2"/>
              <a:buChar char="Ø"/>
            </a:pPr>
            <a:r>
              <a:rPr lang="lv-LV" sz="2000" dirty="0" smtClean="0">
                <a:solidFill>
                  <a:schemeClr val="tx1"/>
                </a:solidFill>
              </a:rPr>
              <a:t>pamatlīdzekļu </a:t>
            </a:r>
            <a:r>
              <a:rPr lang="lv-LV" sz="2000" u="sng" dirty="0" smtClean="0">
                <a:solidFill>
                  <a:schemeClr val="tx1"/>
                </a:solidFill>
              </a:rPr>
              <a:t>pārvērtēšanas</a:t>
            </a:r>
            <a:r>
              <a:rPr lang="lv-LV" sz="2000" dirty="0" smtClean="0">
                <a:solidFill>
                  <a:schemeClr val="tx1"/>
                </a:solidFill>
              </a:rPr>
              <a:t> rezultātā iegūto </a:t>
            </a:r>
            <a:r>
              <a:rPr lang="lv-LV" sz="2000" u="sng" dirty="0" smtClean="0">
                <a:solidFill>
                  <a:schemeClr val="tx1"/>
                </a:solidFill>
              </a:rPr>
              <a:t>nolietojuma palielinājumu</a:t>
            </a:r>
            <a:r>
              <a:rPr lang="lv-LV" sz="2000" dirty="0" smtClean="0">
                <a:solidFill>
                  <a:schemeClr val="tx1"/>
                </a:solidFill>
              </a:rPr>
              <a:t>, ja pārvērtēšana veikta bez finansiāla ieguldījuma pamatlīdzekļa atjaunošanā;</a:t>
            </a:r>
          </a:p>
          <a:p>
            <a:pPr lvl="0">
              <a:buFont typeface="Wingdings" pitchFamily="2" charset="2"/>
              <a:buChar char="Ø"/>
            </a:pPr>
            <a:r>
              <a:rPr lang="lv-LV" sz="2000" u="sng" dirty="0" smtClean="0">
                <a:solidFill>
                  <a:schemeClr val="tx1"/>
                </a:solidFill>
              </a:rPr>
              <a:t>biedru naudas </a:t>
            </a:r>
            <a:r>
              <a:rPr lang="lv-LV" sz="2000" dirty="0" smtClean="0">
                <a:solidFill>
                  <a:schemeClr val="tx1"/>
                </a:solidFill>
              </a:rPr>
              <a:t>dažādās asociācijās, biedrībās un citās organizācijās (tajā skaitā LPPA);</a:t>
            </a:r>
          </a:p>
          <a:p>
            <a:pPr lvl="0">
              <a:buFont typeface="Wingdings" pitchFamily="2" charset="2"/>
              <a:buChar char="Ø"/>
            </a:pPr>
            <a:r>
              <a:rPr lang="lv-LV" sz="2000" dirty="0" smtClean="0">
                <a:solidFill>
                  <a:schemeClr val="tx1"/>
                </a:solidFill>
              </a:rPr>
              <a:t>izdevumus saistībā ar </a:t>
            </a:r>
            <a:r>
              <a:rPr lang="lv-LV" sz="2000" u="sng" dirty="0" smtClean="0">
                <a:solidFill>
                  <a:schemeClr val="tx1"/>
                </a:solidFill>
              </a:rPr>
              <a:t>informācijas publicēšanu </a:t>
            </a:r>
            <a:r>
              <a:rPr lang="lv-LV" sz="2000" dirty="0" smtClean="0">
                <a:solidFill>
                  <a:schemeClr val="tx1"/>
                </a:solidFill>
              </a:rPr>
              <a:t>plašsaziņas līdzekļos, izņemot normatīvajos aktos un Līgumā noteiktos gadījumus;</a:t>
            </a:r>
          </a:p>
          <a:p>
            <a:pPr lvl="0"/>
            <a:endParaRPr lang="lv-LV" sz="2000" dirty="0" smtClean="0">
              <a:solidFill>
                <a:schemeClr val="tx1"/>
              </a:solidFill>
            </a:endParaRPr>
          </a:p>
          <a:p>
            <a:endParaRPr lang="lv-LV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D Sakuma Slaid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D Satura Slai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D Beigu Slai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1149</Words>
  <Application>Microsoft Office PowerPoint</Application>
  <PresentationFormat>On-screen Show (4:3)</PresentationFormat>
  <Paragraphs>205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ATD Sakuma Slaids 1</vt:lpstr>
      <vt:lpstr>1_ATD Satura Slaidi</vt:lpstr>
      <vt:lpstr>ATD Beigu Slaids</vt:lpstr>
      <vt:lpstr>15.05.2012. Ministru kabineta  noteikumi Nr.341</vt:lpstr>
      <vt:lpstr>Slide 2</vt:lpstr>
      <vt:lpstr>MK noteikumu Nr.341 pielikumi</vt:lpstr>
      <vt:lpstr>Paskaidrojumi pie gada Pārskata par sabiedriskā transporta pakalpojumu peļņu vai zaudējumiem</vt:lpstr>
      <vt:lpstr>Valsts garantētās peļņas aprēķināšanas kārtība MK noteikumos Nr.1226</vt:lpstr>
      <vt:lpstr>Valsts garantētās peļņas aprēķināšanas kārtība MK noteikumos Nr.341  (piemēro no 2012.gada 9.jūnija)</vt:lpstr>
      <vt:lpstr>Izmaiņas Pārskatā par sabiedriskā transporta pakalpojumu peļņu vai zaudējumiem</vt:lpstr>
      <vt:lpstr>Pārskatā par sabiedriskā transporta pakalpojumu peļņu vai zaudējumiem neiekļauj (MK noteikumos Nr.1226) </vt:lpstr>
      <vt:lpstr>No 09.06.2012. Pārskatā par peļņu vai zaudējumiem neiekļauj  (papildus MK noteikumos Nr.1226 noteiktajam)</vt:lpstr>
      <vt:lpstr>No 09.06.2012. Pārskatā par peļņu vai zaudējumiem neiekļauj  (papildus MK noteikumos Nr.1226 noteiktajam)</vt:lpstr>
      <vt:lpstr>Autobusu lietderīgās lietošanas laiks (līdz 31.12.2012.)</vt:lpstr>
      <vt:lpstr>Autobusu lietderīgās lietošanas laiks M2 kategorijas autobusiem  (no 01.01.2013.)</vt:lpstr>
      <vt:lpstr>Autobusu lietderīgās lietošanas laiks M3 kategorijas autobusiem  (no 01.01.2013.)</vt:lpstr>
      <vt:lpstr>Zaudējumu kompensēšana republikas pilsētu maršrutos</vt:lpstr>
      <vt:lpstr>Zaudējumu kompensēšana republikas pilsētu maršrutos no 01.01.2013.</vt:lpstr>
      <vt:lpstr>Maksimālo kompensējamo izmaksu noteikšanas kārtība  (noteikumu 1.pielikums)</vt:lpstr>
      <vt:lpstr>Maksimālo kompensējamo izmaksu noteikšanas kārtība  (noteikumu 1.pielikums)</vt:lpstr>
      <vt:lpstr>Maksimālo kompensējamo izmaksu noteikšanas kārtība  (noteikumu 1.pielikums)</vt:lpstr>
      <vt:lpstr>  Maksimālo kompensējamo izmaksu noteikšanas kārtība - 1.izejas dati  </vt:lpstr>
      <vt:lpstr> Informācija maksimālo kompensējamo izmaksu aprēķināšanai  (noteikumu 2.pielikums)  </vt:lpstr>
      <vt:lpstr>2.aprēķinātā viena kilometra pašizmaksa</vt:lpstr>
      <vt:lpstr>3.Koriģētās viena kilometra pašizmaksas aprēķins</vt:lpstr>
      <vt:lpstr>3.Koriģētās viena kilometra pašizmaksas aprēķins</vt:lpstr>
      <vt:lpstr>3.Koriģētās viena kilometra pašizmaksas aprēķins</vt:lpstr>
      <vt:lpstr>4. Koriģētās  1 km pašizmaksas  salīdzināšana ar vidējo</vt:lpstr>
      <vt:lpstr>5. Nekompensējamās izmaksas</vt:lpstr>
    </vt:vector>
  </TitlesOfParts>
  <Company>OEMOrganization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Atis</dc:creator>
  <cp:lastModifiedBy> Linda</cp:lastModifiedBy>
  <cp:revision>220</cp:revision>
  <dcterms:created xsi:type="dcterms:W3CDTF">2011-07-28T18:05:18Z</dcterms:created>
  <dcterms:modified xsi:type="dcterms:W3CDTF">2012-07-11T05:29:43Z</dcterms:modified>
</cp:coreProperties>
</file>