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64" r:id="rId2"/>
    <p:sldId id="265" r:id="rId3"/>
    <p:sldId id="266" r:id="rId4"/>
    <p:sldId id="267" r:id="rId5"/>
    <p:sldId id="268" r:id="rId6"/>
    <p:sldId id="269" r:id="rId7"/>
    <p:sldId id="270" r:id="rId8"/>
    <p:sldId id="272" r:id="rId9"/>
    <p:sldId id="275" r:id="rId10"/>
    <p:sldId id="277" r:id="rId11"/>
    <p:sldId id="274" r:id="rId12"/>
    <p:sldId id="27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184" autoAdjust="0"/>
  </p:normalViewPr>
  <p:slideViewPr>
    <p:cSldViewPr snapToGrid="0" showGuides="1">
      <p:cViewPr varScale="1">
        <p:scale>
          <a:sx n="76" d="100"/>
          <a:sy n="76" d="100"/>
        </p:scale>
        <p:origin x="174" y="84"/>
      </p:cViewPr>
      <p:guideLst>
        <p:guide orient="horz" pos="234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42BBC-5661-44C7-8B40-45000B728607}" type="datetimeFigureOut">
              <a:rPr lang="lv-LV" smtClean="0"/>
              <a:t>11.04.2019</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8E96C-FC2C-4706-9CAF-E4982053FE41}" type="slidenum">
              <a:rPr lang="lv-LV" smtClean="0"/>
              <a:t>‹#›</a:t>
            </a:fld>
            <a:endParaRPr lang="lv-LV"/>
          </a:p>
        </p:txBody>
      </p:sp>
    </p:spTree>
    <p:extLst>
      <p:ext uri="{BB962C8B-B14F-4D97-AF65-F5344CB8AC3E}">
        <p14:creationId xmlns:p14="http://schemas.microsoft.com/office/powerpoint/2010/main" val="117407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400" dirty="0">
              <a:latin typeface="Georgia" panose="02040502050405020303" pitchFamily="18" charset="0"/>
            </a:endParaRP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14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54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62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lv-LV" sz="1400" b="0" dirty="0">
                <a:solidFill>
                  <a:schemeClr val="tx1"/>
                </a:solidFill>
              </a:rPr>
              <a:t>2018.gada maijā, Leipcigā notika ministru līmeņa Latvijas-Krievijas tikšanās piedaloties Starptautiskās Autotransporta savienības (IRU) prezidentam, kurā tika apspriests e-CMR pilotprojekts starp Latviju un Krieviju. Papildus Krievijas puse ierosināja pilotprojektā iekļaut arī e-TIR.  </a:t>
            </a:r>
          </a:p>
          <a:p>
            <a:pPr marL="342900" indent="-342900">
              <a:buFont typeface="Arial" panose="020B0604020202020204" pitchFamily="34" charset="0"/>
              <a:buChar char="•"/>
            </a:pPr>
            <a:endParaRPr lang="lv-LV" sz="1400" b="0" dirty="0">
              <a:solidFill>
                <a:schemeClr val="tx1"/>
              </a:solidFill>
            </a:endParaRPr>
          </a:p>
          <a:p>
            <a:pPr marL="342900" indent="-342900">
              <a:buFont typeface="Arial" panose="020B0604020202020204" pitchFamily="34" charset="0"/>
              <a:buChar char="•"/>
            </a:pPr>
            <a:r>
              <a:rPr lang="lv-LV" sz="1400" b="0" dirty="0">
                <a:solidFill>
                  <a:schemeClr val="tx1"/>
                </a:solidFill>
              </a:rPr>
              <a:t>Latvija, Krievija un IRU sadarbojas ekspertu līmenī, lai sagatavotu priekšnosacījumus e-CMR darbības uzsākšanai Latvijā. Tāpat tiek izvērtētas iespējas e-CMR ieviest vienoti Baltijas valstīs un Skandināvijas valstīs. </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0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400" dirty="0">
              <a:latin typeface="Georgia" panose="02040502050405020303" pitchFamily="18" charset="0"/>
            </a:endParaRP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53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400" dirty="0"/>
              <a:t>Lai vienkāršotu preču pārvadāšanu, 2008. gada 20. februārī tika </a:t>
            </a:r>
            <a:r>
              <a:rPr lang="lv-LV" sz="1400" b="1" dirty="0"/>
              <a:t>pieņemts CMR konvencijas papildu protokols par elektronisko pavadzīmi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400" dirty="0"/>
              <a:t>Protokols ļauj aizstāt papīra pavadzīmi ar elektronisko pavadzīmi un šis protokols stājās spēkā 2011. gada 5. jūnijā</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50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lv-LV" sz="1400" dirty="0"/>
              <a:t>Platformu var izstrādāt </a:t>
            </a:r>
            <a:r>
              <a:rPr lang="lv-LV" sz="1400" b="0" dirty="0"/>
              <a:t>jebkura fiziska vai juridiska persona</a:t>
            </a:r>
          </a:p>
          <a:p>
            <a:pPr marL="285750" indent="-285750">
              <a:buFont typeface="Arial" panose="020B0604020202020204" pitchFamily="34" charset="0"/>
              <a:buChar char="•"/>
            </a:pPr>
            <a:r>
              <a:rPr lang="lv-LV" sz="1400" dirty="0"/>
              <a:t>Platforma var būt pieejama, kā lejupielādējams pielikums vai programmnodrošinājums</a:t>
            </a:r>
          </a:p>
          <a:p>
            <a:pPr marL="285750" indent="-285750">
              <a:buFont typeface="Arial" panose="020B0604020202020204" pitchFamily="34" charset="0"/>
              <a:buChar char="•"/>
            </a:pPr>
            <a:r>
              <a:rPr lang="lv-LV" sz="1400" dirty="0"/>
              <a:t>Pārvadātājs e-CMR platformā izveido transporta pavadzīmi ar unikālu identifikācijas kodu</a:t>
            </a:r>
          </a:p>
          <a:p>
            <a:pPr marL="285750" indent="-285750">
              <a:buFont typeface="Arial" panose="020B0604020202020204" pitchFamily="34" charset="0"/>
              <a:buChar char="•"/>
            </a:pPr>
            <a:r>
              <a:rPr lang="lv-LV" sz="1400" dirty="0"/>
              <a:t>Transportlīdzekļa vadītājs saņem uzdevumu ar atbilstošo e-CMR un veic visas nepieciešamās darbības, izmantojot digitālo parakstu, statusa atjauninājumus, korekcijas un, ja nepieciešams, fotoattēlu pievienošanu.</a:t>
            </a:r>
          </a:p>
          <a:p>
            <a:pPr marL="285750" indent="-285750">
              <a:buFont typeface="Arial" panose="020B0604020202020204" pitchFamily="34" charset="0"/>
              <a:buChar char="•"/>
            </a:pPr>
            <a:r>
              <a:rPr lang="lv-LV" sz="1400" dirty="0"/>
              <a:t>Platformā noslēgtais e-CMR dokuments ir pieejams visām iesaistītajām pusēm piegādes ķēdē</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36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lv-LV" sz="1400" dirty="0"/>
              <a:t>Samazina administratīvās izmaksas </a:t>
            </a:r>
          </a:p>
          <a:p>
            <a:pPr marL="285750" indent="-285750">
              <a:buFont typeface="Arial" panose="020B0604020202020204" pitchFamily="34" charset="0"/>
              <a:buChar char="•"/>
            </a:pPr>
            <a:r>
              <a:rPr lang="lv-LV" sz="1400" dirty="0"/>
              <a:t>Aizstāj papīra lietošanu (labvēlīgi videi)</a:t>
            </a:r>
          </a:p>
          <a:p>
            <a:pPr marL="285750" indent="-285750">
              <a:buFont typeface="Arial" panose="020B0604020202020204" pitchFamily="34" charset="0"/>
              <a:buChar char="•"/>
            </a:pPr>
            <a:r>
              <a:rPr lang="lv-LV" sz="1400" dirty="0"/>
              <a:t>Ļauj labāk un ātrāk organizēt pārvadājumus, paātrinot informācijas pārraidi un norēķinus</a:t>
            </a:r>
          </a:p>
          <a:p>
            <a:pPr marL="285750" indent="-285750">
              <a:buFont typeface="Arial" panose="020B0604020202020204" pitchFamily="34" charset="0"/>
              <a:buChar char="•"/>
            </a:pPr>
            <a:r>
              <a:rPr lang="lv-LV" sz="1400" dirty="0"/>
              <a:t>Lielāka </a:t>
            </a:r>
            <a:r>
              <a:rPr lang="lv-LV" sz="1400" dirty="0" err="1"/>
              <a:t>pārredzamība</a:t>
            </a:r>
            <a:endParaRPr lang="lv-LV" sz="1400" dirty="0"/>
          </a:p>
          <a:p>
            <a:pPr marL="285750" indent="-285750">
              <a:buFont typeface="Arial" panose="020B0604020202020204" pitchFamily="34" charset="0"/>
              <a:buChar char="•"/>
            </a:pPr>
            <a:r>
              <a:rPr lang="lv-LV" sz="1400" dirty="0"/>
              <a:t>Datu precizitāte</a:t>
            </a:r>
          </a:p>
          <a:p>
            <a:endParaRPr lang="lv-LV" sz="1400" dirty="0">
              <a:latin typeface="Georgia" panose="02040502050405020303" pitchFamily="18" charset="0"/>
            </a:endParaRPr>
          </a:p>
          <a:p>
            <a:pPr marL="285750" indent="-285750">
              <a:buFont typeface="Arial" panose="020B0604020202020204" pitchFamily="34" charset="0"/>
              <a:buChar char="•"/>
            </a:pPr>
            <a:r>
              <a:rPr lang="lv-LV" sz="1400" dirty="0"/>
              <a:t>Pārskatāmības ziņā e-CMR dod pieeju reāllaika informācijai, precīzākiem datiem un nodrošina automātisku datu pārraidi uzņēmumam</a:t>
            </a:r>
          </a:p>
          <a:p>
            <a:pPr marL="285750" indent="-285750">
              <a:buFont typeface="Arial" panose="020B0604020202020204" pitchFamily="34" charset="0"/>
              <a:buChar char="•"/>
            </a:pPr>
            <a:r>
              <a:rPr lang="lv-LV" sz="1400" dirty="0"/>
              <a:t>Sūtītājiem, pārvadātājiem un saņēmējiem dod lielāku loģistikas procesa kontroli</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08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3" panose="05040102010807070707" pitchFamily="18" charset="2"/>
              <a:buNone/>
            </a:pPr>
            <a:r>
              <a:rPr lang="lv-LV" sz="1400" b="1" i="1" u="sng" dirty="0"/>
              <a:t>No līguma viedokļa:</a:t>
            </a:r>
          </a:p>
          <a:p>
            <a:pPr>
              <a:buFont typeface="Wingdings" panose="05000000000000000000" pitchFamily="2" charset="2"/>
              <a:buChar char="§"/>
            </a:pPr>
            <a:r>
              <a:rPr lang="lv-LV" sz="1400" dirty="0"/>
              <a:t>Lai gan e-CMR Protokols ir spēkā, tas ir piemērojams tikai starp valstīm, kuras ir parakstījušas </a:t>
            </a:r>
            <a:r>
              <a:rPr lang="lv-LV" sz="1400" b="1" dirty="0"/>
              <a:t>savstarpēju vienošanos par datu elektronisku apmaiņu</a:t>
            </a:r>
            <a:r>
              <a:rPr lang="lv-LV" sz="1400" dirty="0"/>
              <a:t>.</a:t>
            </a:r>
          </a:p>
          <a:p>
            <a:pPr>
              <a:buFont typeface="Wingdings" panose="05000000000000000000" pitchFamily="2" charset="2"/>
              <a:buChar char="§"/>
            </a:pPr>
            <a:r>
              <a:rPr lang="lv-LV" sz="1400" dirty="0"/>
              <a:t>E-CMR prasa, lai elektroniskajiem datiem un elektroniskajam parakstam valsts tiesību aktos būtu piešķirts tāds pats juridiskais spēks kā papīra dokumentiem un fiziskam parakstam.</a:t>
            </a:r>
          </a:p>
          <a:p>
            <a:endParaRPr lang="lv-LV" sz="1400" dirty="0">
              <a:latin typeface="Georgia" panose="02040502050405020303" pitchFamily="18" charset="0"/>
            </a:endParaRPr>
          </a:p>
          <a:p>
            <a:endParaRPr lang="lv-LV" sz="1400" dirty="0"/>
          </a:p>
          <a:p>
            <a:r>
              <a:rPr lang="lv-LV" sz="1400" b="1" i="1" u="sng" dirty="0"/>
              <a:t>No ģeogrāfiskās darbības jomas:</a:t>
            </a:r>
          </a:p>
          <a:p>
            <a:pPr>
              <a:buFont typeface="Wingdings" panose="05000000000000000000" pitchFamily="2" charset="2"/>
              <a:buChar char="§"/>
            </a:pPr>
            <a:r>
              <a:rPr lang="lv-LV" sz="1400" dirty="0"/>
              <a:t>Prasība par e-CMR nav piemērojama tādam starptautiskajam pārvadājumam, kad preces tiek izvestas no valsts, kura nav parakstījusi Protokolu, vai ievestas valsts teritorijā, kura nav parakstījusi Protokolu. </a:t>
            </a:r>
          </a:p>
          <a:p>
            <a:pPr>
              <a:buFont typeface="Wingdings" panose="05000000000000000000" pitchFamily="2" charset="2"/>
              <a:buChar char="§"/>
            </a:pPr>
            <a:r>
              <a:rPr lang="lv-LV" sz="1400" dirty="0"/>
              <a:t>Starptautiskie pārvadājumi ar e-CMR ir iespējami starp divām Protokolu parakstījušām valstīm tikai tad, ja tas nešķērso robežu valsti, kura šo Protokolu nav parakstījusi. </a:t>
            </a:r>
          </a:p>
          <a:p>
            <a:pPr>
              <a:buFont typeface="Wingdings" panose="05000000000000000000" pitchFamily="2" charset="2"/>
              <a:buChar char="§"/>
            </a:pPr>
            <a:r>
              <a:rPr lang="lv-LV" sz="1400" dirty="0"/>
              <a:t>Pārvadātājs ar e-CMR nevar šķērsot valsti, kura pieprasa CMR papīra pavadzīmes esamību transportlīdzeklī.</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64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lv-LV" sz="1400" dirty="0"/>
              <a:t>Tā kā e-CMR platformas uzturētājs var būt </a:t>
            </a:r>
            <a:r>
              <a:rPr lang="lv-LV" sz="1400" b="1" dirty="0"/>
              <a:t>fiziska vai juridiska persona</a:t>
            </a:r>
            <a:r>
              <a:rPr lang="lv-LV" sz="1400" dirty="0"/>
              <a:t>, nepieciešams nodrošināt arī attiecīgo kontrolējošo institūciju piekļuvi šai platformai un šī procesa administrēšanai. </a:t>
            </a:r>
          </a:p>
          <a:p>
            <a:pPr marL="285750" indent="-285750">
              <a:buFont typeface="Arial" panose="020B0604020202020204" pitchFamily="34" charset="0"/>
              <a:buChar char="•"/>
            </a:pPr>
            <a:r>
              <a:rPr lang="lv-LV" sz="1400" dirty="0"/>
              <a:t>Eiropas Savienībā inovatīvu saziņas un </a:t>
            </a:r>
            <a:r>
              <a:rPr lang="lv-LV" sz="1400" dirty="0" err="1"/>
              <a:t>digitalizācijas</a:t>
            </a:r>
            <a:r>
              <a:rPr lang="lv-LV" sz="1400" dirty="0"/>
              <a:t> tehnoloģiju sniegtajām iespējām vienlaicīgi jābūt saskaņotām ar datu un privātuma aizsardzības noteikumiem.  </a:t>
            </a:r>
          </a:p>
          <a:p>
            <a:pPr marL="285750" indent="-285750">
              <a:buFont typeface="Arial" panose="020B0604020202020204" pitchFamily="34" charset="0"/>
              <a:buChar char="•"/>
            </a:pPr>
            <a:r>
              <a:rPr lang="lv-LV" sz="1400" dirty="0"/>
              <a:t>e-CMR platformas lietotāji, kuri ievada kravas pavadzīmes vai sūtījumu pārskatus, sniedz svarīgu informāciju par uzņēmumu. Lai nodrošinātu sistēmas un datu drošību, jāpiemēro atbilstoši standarti un procedūras, ko panāk, noslēdzot attiecīgus līgumus ar piegādātājiem un stingri kontrolējot piekļuvi sistēmai. </a:t>
            </a:r>
          </a:p>
          <a:p>
            <a:pPr marL="285750" indent="-285750">
              <a:buFont typeface="Arial" panose="020B0604020202020204" pitchFamily="34" charset="0"/>
              <a:buChar char="•"/>
            </a:pPr>
            <a:r>
              <a:rPr lang="lv-LV" sz="1400" dirty="0"/>
              <a:t>e-CMR platformai jānodrošina tās lietotājiem drošība, sagatavojot, sūtot, modificējot un pārbaudot kravas pavadzīmes vai sūtījuma procesa pārskatus.  </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56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lv-LV" sz="1400" dirty="0"/>
              <a:t>Šobrīd Eiropā jau ir izstrādātas un darbojas vairākas e-CMR platformas (</a:t>
            </a:r>
            <a:r>
              <a:rPr lang="lv-LV" sz="1100" i="1" dirty="0" err="1"/>
              <a:t>Transfollow</a:t>
            </a:r>
            <a:r>
              <a:rPr lang="lv-LV" sz="1100" i="1" dirty="0"/>
              <a:t>, </a:t>
            </a:r>
            <a:r>
              <a:rPr lang="lv-LV" sz="1100" i="1" dirty="0" err="1"/>
              <a:t>Dashdoc</a:t>
            </a:r>
            <a:r>
              <a:rPr lang="lv-LV" sz="1100" i="1" dirty="0"/>
              <a:t>, </a:t>
            </a:r>
            <a:r>
              <a:rPr lang="lv-LV" sz="1100" i="1" dirty="0" err="1"/>
              <a:t>Suivo</a:t>
            </a:r>
            <a:r>
              <a:rPr lang="lv-LV" sz="1400" dirty="0"/>
              <a:t>)  </a:t>
            </a:r>
          </a:p>
          <a:p>
            <a:pPr marL="285750" indent="-285750">
              <a:buFont typeface="Arial" panose="020B0604020202020204" pitchFamily="34" charset="0"/>
              <a:buChar char="•"/>
            </a:pPr>
            <a:r>
              <a:rPr lang="lv-LV" sz="1400" dirty="0"/>
              <a:t>Latvija piedalās Baltijas jūras valstu vienotā projektā “DIGINNO”. Projekta mērķis ir veicināt digitālo ekonomiku un ātrāku digitālā vienotā tirgus izveidi Baltijas Jūras reģionā. </a:t>
            </a:r>
          </a:p>
          <a:p>
            <a:pPr marL="0" indent="0">
              <a:buFont typeface="Arial" panose="020B0604020202020204" pitchFamily="34" charset="0"/>
              <a:buNone/>
            </a:pPr>
            <a:r>
              <a:rPr lang="lv-LV" sz="1400" dirty="0"/>
              <a:t>Tostarp, projekta ietvaros sadarbībā ar Latvijas kaimiņvalstīm ir jau sākts darbs pie e-CMR. </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80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Š.g. 19.martā Kauņā notika DIGINNO projekta kopējā sanāksme, kurā vienojās ka Igaunija nāks klajā ar aprakstu </a:t>
            </a:r>
            <a:r>
              <a:rPr lang="lv-LV" sz="1200" kern="1200" dirty="0" err="1">
                <a:solidFill>
                  <a:schemeClr val="tx1"/>
                </a:solidFill>
                <a:effectLst/>
                <a:latin typeface="+mn-lt"/>
                <a:ea typeface="+mn-ea"/>
                <a:cs typeface="+mn-cs"/>
              </a:rPr>
              <a:t>eCMR</a:t>
            </a:r>
            <a:r>
              <a:rPr lang="lv-LV" sz="1200" kern="1200" dirty="0">
                <a:solidFill>
                  <a:schemeClr val="tx1"/>
                </a:solidFill>
                <a:effectLst/>
                <a:latin typeface="+mn-lt"/>
                <a:ea typeface="+mn-ea"/>
                <a:cs typeface="+mn-cs"/>
              </a:rPr>
              <a:t> pārrobežu servisam un Latvijai vajadzēs to komentēt/papildināt. Savukārt nākamā </a:t>
            </a:r>
            <a:r>
              <a:rPr lang="lv-LV" sz="1200" kern="1200" dirty="0" err="1">
                <a:solidFill>
                  <a:schemeClr val="tx1"/>
                </a:solidFill>
                <a:effectLst/>
                <a:latin typeface="+mn-lt"/>
                <a:ea typeface="+mn-ea"/>
                <a:cs typeface="+mn-cs"/>
              </a:rPr>
              <a:t>eCMR</a:t>
            </a:r>
            <a:r>
              <a:rPr lang="lv-LV" sz="1200" kern="1200" dirty="0">
                <a:solidFill>
                  <a:schemeClr val="tx1"/>
                </a:solidFill>
                <a:effectLst/>
                <a:latin typeface="+mn-lt"/>
                <a:ea typeface="+mn-ea"/>
                <a:cs typeface="+mn-cs"/>
              </a:rPr>
              <a:t> sanāksme plānota š.g. 25.aprīlī Tallinā.</a:t>
            </a:r>
          </a:p>
          <a:p>
            <a:endParaRPr lang="lv-LV" sz="1400" dirty="0">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68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lv-LV" sz="1400" dirty="0" err="1">
                <a:latin typeface="Georgia" panose="02040502050405020303" pitchFamily="18" charset="0"/>
              </a:rPr>
              <a:t>ePiegāde</a:t>
            </a:r>
            <a:r>
              <a:rPr lang="lv-LV" sz="1400" dirty="0">
                <a:latin typeface="Georgia" panose="02040502050405020303" pitchFamily="18" charset="0"/>
              </a:rPr>
              <a:t> palīdz valsts pārvaldes iestādēm apmainīties ar elektroniskiem datiem un dokumentiem ar citām valsts pārvaldes iestādēm, uzņēmumiem un iedzīvotājiem </a:t>
            </a:r>
            <a:r>
              <a:rPr lang="lv-LV" sz="1400" dirty="0" err="1">
                <a:latin typeface="Georgia" panose="02040502050405020303" pitchFamily="18" charset="0"/>
              </a:rPr>
              <a:t>sadarbspējīgā</a:t>
            </a:r>
            <a:r>
              <a:rPr lang="lv-LV" sz="1400" dirty="0">
                <a:latin typeface="Georgia" panose="02040502050405020303" pitchFamily="18" charset="0"/>
              </a:rPr>
              <a:t>, drošā, uzticamā un uzticamā veidā.</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93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C444CD0-1BB2-4C6F-84EA-AD4570C9F4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C2225BCC-E5AF-4E6A-BB23-5C882AE1D19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D99BD5F8-662C-435C-83D9-ACFD947EC7C0}" type="slidenum">
              <a:rPr lang="en-US" altLang="lv-LV"/>
              <a:pPr/>
              <a:t>‹#›</a:t>
            </a:fld>
            <a:endParaRPr lang="en-US" altLang="lv-LV"/>
          </a:p>
        </p:txBody>
      </p:sp>
    </p:spTree>
    <p:extLst>
      <p:ext uri="{BB962C8B-B14F-4D97-AF65-F5344CB8AC3E}">
        <p14:creationId xmlns:p14="http://schemas.microsoft.com/office/powerpoint/2010/main" val="7693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82"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1.jpe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lv-LV" sz="10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6" name="Title 1">
            <a:extLst>
              <a:ext uri="{FF2B5EF4-FFF2-40B4-BE49-F238E27FC236}">
                <a16:creationId xmlns:a16="http://schemas.microsoft.com/office/drawing/2014/main" id="{7EF7706F-F5CE-4CAA-B60D-FC1ED5D82B64}"/>
              </a:ext>
            </a:extLst>
          </p:cNvPr>
          <p:cNvSpPr txBox="1">
            <a:spLocks/>
          </p:cNvSpPr>
          <p:nvPr/>
        </p:nvSpPr>
        <p:spPr>
          <a:xfrm>
            <a:off x="1584136" y="415514"/>
            <a:ext cx="7766936" cy="37011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lv-LV" sz="5400" b="0" dirty="0">
              <a:solidFill>
                <a:schemeClr val="accent2">
                  <a:lumMod val="75000"/>
                </a:schemeClr>
              </a:solidFill>
            </a:endParaRPr>
          </a:p>
          <a:p>
            <a:pPr algn="ctr"/>
            <a:r>
              <a:rPr lang="lv-LV" sz="5400" b="0" dirty="0">
                <a:solidFill>
                  <a:schemeClr val="accent2">
                    <a:lumMod val="75000"/>
                  </a:schemeClr>
                </a:solidFill>
              </a:rPr>
              <a:t>E-dokumenti autopārvadājumos </a:t>
            </a:r>
            <a:br>
              <a:rPr lang="lv-LV" sz="5400" b="0" dirty="0">
                <a:solidFill>
                  <a:schemeClr val="accent2">
                    <a:lumMod val="75000"/>
                  </a:schemeClr>
                </a:solidFill>
              </a:rPr>
            </a:br>
            <a:r>
              <a:rPr lang="lv-LV" sz="5400" b="0" dirty="0">
                <a:solidFill>
                  <a:schemeClr val="accent2">
                    <a:lumMod val="75000"/>
                  </a:schemeClr>
                </a:solidFill>
              </a:rPr>
              <a:t>(e-CMR)</a:t>
            </a:r>
          </a:p>
        </p:txBody>
      </p:sp>
      <p:sp>
        <p:nvSpPr>
          <p:cNvPr id="7" name="Subtitle 2">
            <a:extLst>
              <a:ext uri="{FF2B5EF4-FFF2-40B4-BE49-F238E27FC236}">
                <a16:creationId xmlns:a16="http://schemas.microsoft.com/office/drawing/2014/main" id="{E1D52E76-0FA2-4710-8168-7A50F90C45E1}"/>
              </a:ext>
            </a:extLst>
          </p:cNvPr>
          <p:cNvSpPr txBox="1">
            <a:spLocks/>
          </p:cNvSpPr>
          <p:nvPr/>
        </p:nvSpPr>
        <p:spPr>
          <a:xfrm>
            <a:off x="1491771" y="4237214"/>
            <a:ext cx="7766936" cy="2205272"/>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pPr>
            <a:r>
              <a:rPr lang="lv-LV" altLang="lv-LV" b="1" i="1" dirty="0">
                <a:solidFill>
                  <a:sysClr val="windowText" lastClr="000000"/>
                </a:solidFill>
              </a:rPr>
              <a:t>Tālivaldis Vectirāns</a:t>
            </a:r>
            <a:br>
              <a:rPr lang="lv-LV" altLang="lv-LV" b="1" i="1" dirty="0">
                <a:solidFill>
                  <a:sysClr val="windowText" lastClr="000000"/>
                </a:solidFill>
              </a:rPr>
            </a:br>
            <a:r>
              <a:rPr lang="lv-LV" altLang="lv-LV" b="1" i="1" dirty="0">
                <a:solidFill>
                  <a:sysClr val="windowText" lastClr="000000"/>
                </a:solidFill>
              </a:rPr>
              <a:t>Autosatiksmes departamenta direktors</a:t>
            </a:r>
            <a:br>
              <a:rPr lang="lv-LV" altLang="lv-LV" b="1" i="1" dirty="0">
                <a:solidFill>
                  <a:sysClr val="windowText" lastClr="000000"/>
                </a:solidFill>
              </a:rPr>
            </a:br>
            <a:r>
              <a:rPr lang="lv-LV" altLang="lv-LV" b="1" i="1" dirty="0">
                <a:solidFill>
                  <a:sysClr val="windowText" lastClr="000000"/>
                </a:solidFill>
              </a:rPr>
              <a:t>SATIKSMES MINISTRIJA</a:t>
            </a:r>
            <a:br>
              <a:rPr lang="lv-LV" altLang="lv-LV" b="1" dirty="0">
                <a:solidFill>
                  <a:sysClr val="windowText" lastClr="000000"/>
                </a:solidFill>
              </a:rPr>
            </a:br>
            <a:br>
              <a:rPr lang="lv-LV" altLang="lv-LV" b="1" i="1" dirty="0">
                <a:solidFill>
                  <a:sysClr val="windowText" lastClr="000000"/>
                </a:solidFill>
              </a:rPr>
            </a:br>
            <a:r>
              <a:rPr lang="lv-LV" altLang="lv-LV" sz="1800" b="1" i="1" dirty="0">
                <a:solidFill>
                  <a:sysClr val="windowText" lastClr="000000"/>
                </a:solidFill>
              </a:rPr>
              <a:t>Seminārs autopārvadātājiem</a:t>
            </a:r>
          </a:p>
          <a:p>
            <a:pPr algn="ctr">
              <a:spcBef>
                <a:spcPts val="0"/>
              </a:spcBef>
            </a:pPr>
            <a:r>
              <a:rPr lang="lv-LV" altLang="lv-LV" sz="1800" b="1" i="1" dirty="0">
                <a:solidFill>
                  <a:sysClr val="windowText" lastClr="000000"/>
                </a:solidFill>
              </a:rPr>
              <a:t>2019.gada 12. aprīlis</a:t>
            </a:r>
            <a:br>
              <a:rPr lang="lv-LV" altLang="lv-LV" b="1" i="1" dirty="0">
                <a:solidFill>
                  <a:sysClr val="windowText" lastClr="000000"/>
                </a:solidFill>
              </a:rPr>
            </a:br>
            <a:endParaRPr lang="lv-LV" b="1" dirty="0">
              <a:solidFill>
                <a:schemeClr val="tx1"/>
              </a:solidFill>
            </a:endParaRPr>
          </a:p>
        </p:txBody>
      </p:sp>
    </p:spTree>
    <p:extLst>
      <p:ext uri="{BB962C8B-B14F-4D97-AF65-F5344CB8AC3E}">
        <p14:creationId xmlns:p14="http://schemas.microsoft.com/office/powerpoint/2010/main" val="236103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lv-LV" sz="10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9" name="Title 1">
            <a:extLst>
              <a:ext uri="{FF2B5EF4-FFF2-40B4-BE49-F238E27FC236}">
                <a16:creationId xmlns:a16="http://schemas.microsoft.com/office/drawing/2014/main" id="{FF3ECA6B-9018-4C0F-B2A5-2F3C9E40A97C}"/>
              </a:ext>
            </a:extLst>
          </p:cNvPr>
          <p:cNvSpPr txBox="1">
            <a:spLocks/>
          </p:cNvSpPr>
          <p:nvPr/>
        </p:nvSpPr>
        <p:spPr>
          <a:xfrm>
            <a:off x="1169270" y="604977"/>
            <a:ext cx="8596668"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i="1" dirty="0">
                <a:solidFill>
                  <a:schemeClr val="tx1"/>
                </a:solidFill>
              </a:rPr>
              <a:t>Attālināta kontrole uz ceļiem</a:t>
            </a:r>
            <a:br>
              <a:rPr lang="lv-LV" dirty="0"/>
            </a:br>
            <a:endParaRPr lang="lv-LV" dirty="0"/>
          </a:p>
        </p:txBody>
      </p:sp>
      <p:pic>
        <p:nvPicPr>
          <p:cNvPr id="62" name="Picture 61">
            <a:extLst>
              <a:ext uri="{FF2B5EF4-FFF2-40B4-BE49-F238E27FC236}">
                <a16:creationId xmlns:a16="http://schemas.microsoft.com/office/drawing/2014/main" id="{532AD1CF-74F6-4297-BE15-FFFB0CBD8B8D}"/>
              </a:ext>
            </a:extLst>
          </p:cNvPr>
          <p:cNvPicPr>
            <a:picLocks noChangeAspect="1"/>
          </p:cNvPicPr>
          <p:nvPr/>
        </p:nvPicPr>
        <p:blipFill>
          <a:blip r:embed="rId3"/>
          <a:stretch>
            <a:fillRect/>
          </a:stretch>
        </p:blipFill>
        <p:spPr>
          <a:xfrm>
            <a:off x="2685753" y="1798133"/>
            <a:ext cx="843315" cy="1170059"/>
          </a:xfrm>
          <a:prstGeom prst="rect">
            <a:avLst/>
          </a:prstGeom>
        </p:spPr>
      </p:pic>
      <p:pic>
        <p:nvPicPr>
          <p:cNvPr id="63" name="Picture 62">
            <a:extLst>
              <a:ext uri="{FF2B5EF4-FFF2-40B4-BE49-F238E27FC236}">
                <a16:creationId xmlns:a16="http://schemas.microsoft.com/office/drawing/2014/main" id="{04212ECE-73FD-46D9-BEE0-9B62AA819CCA}"/>
              </a:ext>
            </a:extLst>
          </p:cNvPr>
          <p:cNvPicPr>
            <a:picLocks noChangeAspect="1"/>
          </p:cNvPicPr>
          <p:nvPr/>
        </p:nvPicPr>
        <p:blipFill>
          <a:blip r:embed="rId3"/>
          <a:stretch>
            <a:fillRect/>
          </a:stretch>
        </p:blipFill>
        <p:spPr>
          <a:xfrm>
            <a:off x="5252685" y="1774026"/>
            <a:ext cx="843315" cy="1170059"/>
          </a:xfrm>
          <a:prstGeom prst="rect">
            <a:avLst/>
          </a:prstGeom>
        </p:spPr>
      </p:pic>
      <p:pic>
        <p:nvPicPr>
          <p:cNvPr id="67" name="Picture 66">
            <a:extLst>
              <a:ext uri="{FF2B5EF4-FFF2-40B4-BE49-F238E27FC236}">
                <a16:creationId xmlns:a16="http://schemas.microsoft.com/office/drawing/2014/main" id="{D3CC87FC-9559-4473-99EF-D8EF9BC13FFD}"/>
              </a:ext>
            </a:extLst>
          </p:cNvPr>
          <p:cNvPicPr>
            <a:picLocks noChangeAspect="1"/>
          </p:cNvPicPr>
          <p:nvPr/>
        </p:nvPicPr>
        <p:blipFill>
          <a:blip r:embed="rId4"/>
          <a:stretch>
            <a:fillRect/>
          </a:stretch>
        </p:blipFill>
        <p:spPr>
          <a:xfrm>
            <a:off x="5252685" y="1413173"/>
            <a:ext cx="790204" cy="392485"/>
          </a:xfrm>
          <a:prstGeom prst="rect">
            <a:avLst/>
          </a:prstGeom>
          <a:scene3d>
            <a:camera prst="orthographicFront"/>
            <a:lightRig rig="threePt" dir="t"/>
          </a:scene3d>
          <a:sp3d contourW="12700">
            <a:contourClr>
              <a:schemeClr val="tx1"/>
            </a:contourClr>
          </a:sp3d>
        </p:spPr>
      </p:pic>
      <p:pic>
        <p:nvPicPr>
          <p:cNvPr id="71" name="Picture 70">
            <a:extLst>
              <a:ext uri="{FF2B5EF4-FFF2-40B4-BE49-F238E27FC236}">
                <a16:creationId xmlns:a16="http://schemas.microsoft.com/office/drawing/2014/main" id="{055DCCD1-74A9-4501-B16F-571F06639BE3}"/>
              </a:ext>
            </a:extLst>
          </p:cNvPr>
          <p:cNvPicPr>
            <a:picLocks noChangeAspect="1"/>
          </p:cNvPicPr>
          <p:nvPr/>
        </p:nvPicPr>
        <p:blipFill>
          <a:blip r:embed="rId5"/>
          <a:stretch>
            <a:fillRect/>
          </a:stretch>
        </p:blipFill>
        <p:spPr>
          <a:xfrm>
            <a:off x="2702286" y="1339062"/>
            <a:ext cx="740519" cy="470230"/>
          </a:xfrm>
          <a:prstGeom prst="rect">
            <a:avLst/>
          </a:prstGeom>
          <a:scene3d>
            <a:camera prst="orthographicFront"/>
            <a:lightRig rig="threePt" dir="t"/>
          </a:scene3d>
          <a:sp3d contourW="12700">
            <a:contourClr>
              <a:schemeClr val="tx1"/>
            </a:contourClr>
          </a:sp3d>
        </p:spPr>
      </p:pic>
      <p:sp>
        <p:nvSpPr>
          <p:cNvPr id="75" name="Title 1">
            <a:extLst>
              <a:ext uri="{FF2B5EF4-FFF2-40B4-BE49-F238E27FC236}">
                <a16:creationId xmlns:a16="http://schemas.microsoft.com/office/drawing/2014/main" id="{9A3FF81C-3AAA-401C-A61E-882A0BC19B39}"/>
              </a:ext>
            </a:extLst>
          </p:cNvPr>
          <p:cNvSpPr txBox="1">
            <a:spLocks/>
          </p:cNvSpPr>
          <p:nvPr/>
        </p:nvSpPr>
        <p:spPr>
          <a:xfrm>
            <a:off x="439781" y="6084532"/>
            <a:ext cx="2154662"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1600" i="1" dirty="0">
                <a:solidFill>
                  <a:schemeClr val="tx1"/>
                </a:solidFill>
              </a:rPr>
              <a:t>Iekrauj</a:t>
            </a:r>
            <a:br>
              <a:rPr lang="lv-LV" sz="1600" dirty="0"/>
            </a:br>
            <a:endParaRPr lang="lv-LV" sz="1600" dirty="0"/>
          </a:p>
        </p:txBody>
      </p:sp>
      <p:pic>
        <p:nvPicPr>
          <p:cNvPr id="139" name="Picture 138">
            <a:extLst>
              <a:ext uri="{FF2B5EF4-FFF2-40B4-BE49-F238E27FC236}">
                <a16:creationId xmlns:a16="http://schemas.microsoft.com/office/drawing/2014/main" id="{BD1A1EE4-A607-4B75-9012-5C1F950D3A08}"/>
              </a:ext>
            </a:extLst>
          </p:cNvPr>
          <p:cNvPicPr>
            <a:picLocks noChangeAspect="1"/>
          </p:cNvPicPr>
          <p:nvPr/>
        </p:nvPicPr>
        <p:blipFill>
          <a:blip r:embed="rId6"/>
          <a:stretch>
            <a:fillRect/>
          </a:stretch>
        </p:blipFill>
        <p:spPr>
          <a:xfrm>
            <a:off x="1116383" y="5410359"/>
            <a:ext cx="859645" cy="572055"/>
          </a:xfrm>
          <a:prstGeom prst="rect">
            <a:avLst/>
          </a:prstGeom>
        </p:spPr>
      </p:pic>
      <p:pic>
        <p:nvPicPr>
          <p:cNvPr id="140" name="Graphic 139" descr="Truck">
            <a:extLst>
              <a:ext uri="{FF2B5EF4-FFF2-40B4-BE49-F238E27FC236}">
                <a16:creationId xmlns:a16="http://schemas.microsoft.com/office/drawing/2014/main" id="{C021C8E6-5E48-4F61-9388-11288FAE43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3576" y="5156441"/>
            <a:ext cx="1058090" cy="1058090"/>
          </a:xfrm>
          <a:prstGeom prst="rect">
            <a:avLst/>
          </a:prstGeom>
        </p:spPr>
      </p:pic>
      <p:pic>
        <p:nvPicPr>
          <p:cNvPr id="152" name="Picture 151">
            <a:extLst>
              <a:ext uri="{FF2B5EF4-FFF2-40B4-BE49-F238E27FC236}">
                <a16:creationId xmlns:a16="http://schemas.microsoft.com/office/drawing/2014/main" id="{BAD1A3D1-16F3-4A91-B456-29EFE75ADADD}"/>
              </a:ext>
            </a:extLst>
          </p:cNvPr>
          <p:cNvPicPr>
            <a:picLocks noChangeAspect="1"/>
          </p:cNvPicPr>
          <p:nvPr/>
        </p:nvPicPr>
        <p:blipFill>
          <a:blip r:embed="rId9"/>
          <a:stretch>
            <a:fillRect/>
          </a:stretch>
        </p:blipFill>
        <p:spPr>
          <a:xfrm>
            <a:off x="1863382" y="3760662"/>
            <a:ext cx="760175" cy="760175"/>
          </a:xfrm>
          <a:prstGeom prst="rect">
            <a:avLst/>
          </a:prstGeom>
        </p:spPr>
      </p:pic>
      <p:pic>
        <p:nvPicPr>
          <p:cNvPr id="153" name="Picture 152">
            <a:extLst>
              <a:ext uri="{FF2B5EF4-FFF2-40B4-BE49-F238E27FC236}">
                <a16:creationId xmlns:a16="http://schemas.microsoft.com/office/drawing/2014/main" id="{4E3BD29E-8A72-4D65-923D-59062981450C}"/>
              </a:ext>
            </a:extLst>
          </p:cNvPr>
          <p:cNvPicPr>
            <a:picLocks noChangeAspect="1"/>
          </p:cNvPicPr>
          <p:nvPr/>
        </p:nvPicPr>
        <p:blipFill>
          <a:blip r:embed="rId10"/>
          <a:stretch>
            <a:fillRect/>
          </a:stretch>
        </p:blipFill>
        <p:spPr>
          <a:xfrm>
            <a:off x="2781016" y="3826753"/>
            <a:ext cx="933968" cy="619673"/>
          </a:xfrm>
          <a:prstGeom prst="rect">
            <a:avLst/>
          </a:prstGeom>
        </p:spPr>
      </p:pic>
      <p:pic>
        <p:nvPicPr>
          <p:cNvPr id="53" name="Picture 52">
            <a:extLst>
              <a:ext uri="{FF2B5EF4-FFF2-40B4-BE49-F238E27FC236}">
                <a16:creationId xmlns:a16="http://schemas.microsoft.com/office/drawing/2014/main" id="{B250F149-282F-4411-834D-16881B3BC68A}"/>
              </a:ext>
            </a:extLst>
          </p:cNvPr>
          <p:cNvPicPr>
            <a:picLocks noChangeAspect="1"/>
          </p:cNvPicPr>
          <p:nvPr/>
        </p:nvPicPr>
        <p:blipFill>
          <a:blip r:embed="rId6"/>
          <a:stretch>
            <a:fillRect/>
          </a:stretch>
        </p:blipFill>
        <p:spPr>
          <a:xfrm>
            <a:off x="8500513" y="5373488"/>
            <a:ext cx="859645" cy="572055"/>
          </a:xfrm>
          <a:prstGeom prst="rect">
            <a:avLst/>
          </a:prstGeom>
        </p:spPr>
      </p:pic>
      <p:cxnSp>
        <p:nvCxnSpPr>
          <p:cNvPr id="4" name="Straight Arrow Connector 3">
            <a:extLst>
              <a:ext uri="{FF2B5EF4-FFF2-40B4-BE49-F238E27FC236}">
                <a16:creationId xmlns:a16="http://schemas.microsoft.com/office/drawing/2014/main" id="{F1BAEFFF-4845-420B-BEC8-079AB525907F}"/>
              </a:ext>
            </a:extLst>
          </p:cNvPr>
          <p:cNvCxnSpPr>
            <a:cxnSpLocks/>
          </p:cNvCxnSpPr>
          <p:nvPr/>
        </p:nvCxnSpPr>
        <p:spPr>
          <a:xfrm flipH="1">
            <a:off x="3714984" y="2619632"/>
            <a:ext cx="1215362"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B491D9C-D0C3-4B06-B39D-0049E6841C3E}"/>
              </a:ext>
            </a:extLst>
          </p:cNvPr>
          <p:cNvCxnSpPr>
            <a:cxnSpLocks/>
          </p:cNvCxnSpPr>
          <p:nvPr/>
        </p:nvCxnSpPr>
        <p:spPr>
          <a:xfrm>
            <a:off x="3776319" y="2100649"/>
            <a:ext cx="1215362"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C7861A3-E617-453F-A801-0D8276B6BA54}"/>
              </a:ext>
            </a:extLst>
          </p:cNvPr>
          <p:cNvPicPr>
            <a:picLocks noChangeAspect="1"/>
          </p:cNvPicPr>
          <p:nvPr/>
        </p:nvPicPr>
        <p:blipFill>
          <a:blip r:embed="rId11"/>
          <a:stretch>
            <a:fillRect/>
          </a:stretch>
        </p:blipFill>
        <p:spPr>
          <a:xfrm>
            <a:off x="5322806" y="3429000"/>
            <a:ext cx="1546388" cy="1546388"/>
          </a:xfrm>
          <a:prstGeom prst="rect">
            <a:avLst/>
          </a:prstGeom>
        </p:spPr>
      </p:pic>
      <p:cxnSp>
        <p:nvCxnSpPr>
          <p:cNvPr id="68" name="Straight Arrow Connector 67">
            <a:extLst>
              <a:ext uri="{FF2B5EF4-FFF2-40B4-BE49-F238E27FC236}">
                <a16:creationId xmlns:a16="http://schemas.microsoft.com/office/drawing/2014/main" id="{CC84640F-E016-4563-B8A6-793C49DD9DB9}"/>
              </a:ext>
            </a:extLst>
          </p:cNvPr>
          <p:cNvCxnSpPr>
            <a:cxnSpLocks/>
          </p:cNvCxnSpPr>
          <p:nvPr/>
        </p:nvCxnSpPr>
        <p:spPr>
          <a:xfrm flipH="1" flipV="1">
            <a:off x="2754551" y="3025254"/>
            <a:ext cx="181332" cy="78170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86545DA-3C54-4DE7-A9C0-716AC78BD9F2}"/>
              </a:ext>
            </a:extLst>
          </p:cNvPr>
          <p:cNvCxnSpPr>
            <a:cxnSpLocks/>
          </p:cNvCxnSpPr>
          <p:nvPr/>
        </p:nvCxnSpPr>
        <p:spPr>
          <a:xfrm>
            <a:off x="3258530" y="3023080"/>
            <a:ext cx="147367" cy="84224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BB49ADE-8852-47A9-9D21-A49482AD80E3}"/>
              </a:ext>
            </a:extLst>
          </p:cNvPr>
          <p:cNvCxnSpPr>
            <a:cxnSpLocks/>
          </p:cNvCxnSpPr>
          <p:nvPr/>
        </p:nvCxnSpPr>
        <p:spPr>
          <a:xfrm>
            <a:off x="3529068" y="5787082"/>
            <a:ext cx="4712889"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a:extLst>
              <a:ext uri="{FF2B5EF4-FFF2-40B4-BE49-F238E27FC236}">
                <a16:creationId xmlns:a16="http://schemas.microsoft.com/office/drawing/2014/main" id="{90FA68BE-BC27-4E3F-8B3C-707B19BA1C27}"/>
              </a:ext>
            </a:extLst>
          </p:cNvPr>
          <p:cNvSpPr txBox="1">
            <a:spLocks/>
          </p:cNvSpPr>
          <p:nvPr/>
        </p:nvSpPr>
        <p:spPr>
          <a:xfrm>
            <a:off x="7825479" y="6071258"/>
            <a:ext cx="2154662"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1600" i="1" dirty="0">
                <a:solidFill>
                  <a:schemeClr val="tx1"/>
                </a:solidFill>
              </a:rPr>
              <a:t>Izkrauj</a:t>
            </a:r>
            <a:br>
              <a:rPr lang="lv-LV" sz="1600" dirty="0"/>
            </a:br>
            <a:endParaRPr lang="lv-LV" sz="1600" dirty="0"/>
          </a:p>
        </p:txBody>
      </p:sp>
      <p:sp>
        <p:nvSpPr>
          <p:cNvPr id="20" name="Oval 19">
            <a:extLst>
              <a:ext uri="{FF2B5EF4-FFF2-40B4-BE49-F238E27FC236}">
                <a16:creationId xmlns:a16="http://schemas.microsoft.com/office/drawing/2014/main" id="{16269D88-155E-4A0F-9204-B0CDCDA96D3F}"/>
              </a:ext>
            </a:extLst>
          </p:cNvPr>
          <p:cNvSpPr/>
          <p:nvPr/>
        </p:nvSpPr>
        <p:spPr>
          <a:xfrm>
            <a:off x="4298889" y="5648902"/>
            <a:ext cx="296562" cy="297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8" name="Oval 77">
            <a:extLst>
              <a:ext uri="{FF2B5EF4-FFF2-40B4-BE49-F238E27FC236}">
                <a16:creationId xmlns:a16="http://schemas.microsoft.com/office/drawing/2014/main" id="{C937269F-C004-4A63-929C-6D35349CF06D}"/>
              </a:ext>
            </a:extLst>
          </p:cNvPr>
          <p:cNvSpPr/>
          <p:nvPr/>
        </p:nvSpPr>
        <p:spPr>
          <a:xfrm>
            <a:off x="6720913" y="5663002"/>
            <a:ext cx="296562" cy="297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9" name="Title 1">
            <a:extLst>
              <a:ext uri="{FF2B5EF4-FFF2-40B4-BE49-F238E27FC236}">
                <a16:creationId xmlns:a16="http://schemas.microsoft.com/office/drawing/2014/main" id="{85718B56-1CDF-4EFA-8536-029C271B5C55}"/>
              </a:ext>
            </a:extLst>
          </p:cNvPr>
          <p:cNvSpPr txBox="1">
            <a:spLocks/>
          </p:cNvSpPr>
          <p:nvPr/>
        </p:nvSpPr>
        <p:spPr>
          <a:xfrm>
            <a:off x="3312942" y="6024154"/>
            <a:ext cx="2154662"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1600" b="0" dirty="0">
                <a:solidFill>
                  <a:schemeClr val="tx1"/>
                </a:solidFill>
              </a:rPr>
              <a:t>robeža</a:t>
            </a:r>
            <a:br>
              <a:rPr lang="lv-LV" sz="1600" b="0" dirty="0">
                <a:solidFill>
                  <a:schemeClr val="tx1"/>
                </a:solidFill>
              </a:rPr>
            </a:br>
            <a:endParaRPr lang="lv-LV" sz="1600" b="0" dirty="0">
              <a:solidFill>
                <a:schemeClr val="tx1"/>
              </a:solidFill>
            </a:endParaRPr>
          </a:p>
        </p:txBody>
      </p:sp>
      <p:sp>
        <p:nvSpPr>
          <p:cNvPr id="80" name="Title 1">
            <a:extLst>
              <a:ext uri="{FF2B5EF4-FFF2-40B4-BE49-F238E27FC236}">
                <a16:creationId xmlns:a16="http://schemas.microsoft.com/office/drawing/2014/main" id="{F3C81AEF-6D27-44A9-B0A9-4F9C9253B365}"/>
              </a:ext>
            </a:extLst>
          </p:cNvPr>
          <p:cNvSpPr txBox="1">
            <a:spLocks/>
          </p:cNvSpPr>
          <p:nvPr/>
        </p:nvSpPr>
        <p:spPr>
          <a:xfrm>
            <a:off x="5834904" y="6024154"/>
            <a:ext cx="2154662"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1600" b="0" dirty="0">
                <a:solidFill>
                  <a:schemeClr val="tx1"/>
                </a:solidFill>
              </a:rPr>
              <a:t>robeža</a:t>
            </a:r>
            <a:br>
              <a:rPr lang="lv-LV" sz="1600" b="0" dirty="0">
                <a:solidFill>
                  <a:schemeClr val="tx1"/>
                </a:solidFill>
              </a:rPr>
            </a:br>
            <a:endParaRPr lang="lv-LV" sz="1600" b="0" dirty="0">
              <a:solidFill>
                <a:schemeClr val="tx1"/>
              </a:solidFill>
            </a:endParaRPr>
          </a:p>
        </p:txBody>
      </p:sp>
      <p:pic>
        <p:nvPicPr>
          <p:cNvPr id="81" name="Picture 80">
            <a:extLst>
              <a:ext uri="{FF2B5EF4-FFF2-40B4-BE49-F238E27FC236}">
                <a16:creationId xmlns:a16="http://schemas.microsoft.com/office/drawing/2014/main" id="{FE7ADC8A-72C7-48DB-BBA9-3D69E76EC254}"/>
              </a:ext>
            </a:extLst>
          </p:cNvPr>
          <p:cNvPicPr>
            <a:picLocks noChangeAspect="1"/>
          </p:cNvPicPr>
          <p:nvPr/>
        </p:nvPicPr>
        <p:blipFill>
          <a:blip r:embed="rId12"/>
          <a:stretch>
            <a:fillRect/>
          </a:stretch>
        </p:blipFill>
        <p:spPr>
          <a:xfrm>
            <a:off x="8587661" y="4950837"/>
            <a:ext cx="685347" cy="411208"/>
          </a:xfrm>
          <a:prstGeom prst="rect">
            <a:avLst/>
          </a:prstGeom>
          <a:scene3d>
            <a:camera prst="orthographicFront"/>
            <a:lightRig rig="threePt" dir="t"/>
          </a:scene3d>
          <a:sp3d contourW="12700">
            <a:contourClr>
              <a:schemeClr val="tx1"/>
            </a:contourClr>
          </a:sp3d>
        </p:spPr>
      </p:pic>
      <p:pic>
        <p:nvPicPr>
          <p:cNvPr id="82" name="Picture 81">
            <a:extLst>
              <a:ext uri="{FF2B5EF4-FFF2-40B4-BE49-F238E27FC236}">
                <a16:creationId xmlns:a16="http://schemas.microsoft.com/office/drawing/2014/main" id="{A69F1CAF-2920-40BC-803C-727EA0F80CBC}"/>
              </a:ext>
            </a:extLst>
          </p:cNvPr>
          <p:cNvPicPr>
            <a:picLocks noChangeAspect="1"/>
          </p:cNvPicPr>
          <p:nvPr/>
        </p:nvPicPr>
        <p:blipFill>
          <a:blip r:embed="rId4"/>
          <a:stretch>
            <a:fillRect/>
          </a:stretch>
        </p:blipFill>
        <p:spPr>
          <a:xfrm>
            <a:off x="7061255" y="4094205"/>
            <a:ext cx="790204" cy="392485"/>
          </a:xfrm>
          <a:prstGeom prst="rect">
            <a:avLst/>
          </a:prstGeom>
          <a:scene3d>
            <a:camera prst="orthographicFront"/>
            <a:lightRig rig="threePt" dir="t"/>
          </a:scene3d>
          <a:sp3d contourW="12700">
            <a:contourClr>
              <a:schemeClr val="tx1"/>
            </a:contourClr>
          </a:sp3d>
        </p:spPr>
      </p:pic>
      <p:cxnSp>
        <p:nvCxnSpPr>
          <p:cNvPr id="83" name="Straight Arrow Connector 82">
            <a:extLst>
              <a:ext uri="{FF2B5EF4-FFF2-40B4-BE49-F238E27FC236}">
                <a16:creationId xmlns:a16="http://schemas.microsoft.com/office/drawing/2014/main" id="{E3875B0E-09DC-4F7B-A8DE-64BD83E13DBF}"/>
              </a:ext>
            </a:extLst>
          </p:cNvPr>
          <p:cNvCxnSpPr>
            <a:cxnSpLocks/>
          </p:cNvCxnSpPr>
          <p:nvPr/>
        </p:nvCxnSpPr>
        <p:spPr>
          <a:xfrm>
            <a:off x="5885512" y="4862297"/>
            <a:ext cx="0" cy="83692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FF86791-92CA-4695-8E57-78A9C8576717}"/>
              </a:ext>
            </a:extLst>
          </p:cNvPr>
          <p:cNvSpPr txBox="1"/>
          <p:nvPr/>
        </p:nvSpPr>
        <p:spPr>
          <a:xfrm>
            <a:off x="6113712" y="4833594"/>
            <a:ext cx="1254832" cy="738664"/>
          </a:xfrm>
          <a:prstGeom prst="rect">
            <a:avLst/>
          </a:prstGeom>
          <a:noFill/>
        </p:spPr>
        <p:txBody>
          <a:bodyPr wrap="square" rtlCol="0">
            <a:spAutoFit/>
          </a:bodyPr>
          <a:lstStyle/>
          <a:p>
            <a:r>
              <a:rPr lang="lv-LV" sz="1400" b="1" dirty="0"/>
              <a:t>Kravas auto kontrole attālināti</a:t>
            </a:r>
          </a:p>
        </p:txBody>
      </p:sp>
      <p:cxnSp>
        <p:nvCxnSpPr>
          <p:cNvPr id="87" name="Straight Arrow Connector 86">
            <a:extLst>
              <a:ext uri="{FF2B5EF4-FFF2-40B4-BE49-F238E27FC236}">
                <a16:creationId xmlns:a16="http://schemas.microsoft.com/office/drawing/2014/main" id="{0E2C4CCE-255A-4238-80A0-A54E04CCA38A}"/>
              </a:ext>
            </a:extLst>
          </p:cNvPr>
          <p:cNvCxnSpPr>
            <a:cxnSpLocks/>
          </p:cNvCxnSpPr>
          <p:nvPr/>
        </p:nvCxnSpPr>
        <p:spPr>
          <a:xfrm>
            <a:off x="5796671" y="2968192"/>
            <a:ext cx="0" cy="7644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12DFA96-C8AC-4663-A79C-99CF29756C0F}"/>
              </a:ext>
            </a:extLst>
          </p:cNvPr>
          <p:cNvCxnSpPr>
            <a:cxnSpLocks/>
          </p:cNvCxnSpPr>
          <p:nvPr/>
        </p:nvCxnSpPr>
        <p:spPr>
          <a:xfrm flipV="1">
            <a:off x="5322806" y="3025254"/>
            <a:ext cx="0" cy="85294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7A7EC87-F040-4344-B60A-183A51950F85}"/>
              </a:ext>
            </a:extLst>
          </p:cNvPr>
          <p:cNvSpPr txBox="1"/>
          <p:nvPr/>
        </p:nvSpPr>
        <p:spPr>
          <a:xfrm>
            <a:off x="6194378" y="2279216"/>
            <a:ext cx="1254832" cy="523220"/>
          </a:xfrm>
          <a:prstGeom prst="rect">
            <a:avLst/>
          </a:prstGeom>
          <a:noFill/>
        </p:spPr>
        <p:txBody>
          <a:bodyPr wrap="square" rtlCol="0">
            <a:spAutoFit/>
          </a:bodyPr>
          <a:lstStyle/>
          <a:p>
            <a:r>
              <a:rPr lang="lv-LV" sz="1400" b="1" dirty="0" err="1">
                <a:solidFill>
                  <a:schemeClr val="accent4">
                    <a:lumMod val="75000"/>
                  </a:schemeClr>
                </a:solidFill>
              </a:rPr>
              <a:t>eCMR</a:t>
            </a:r>
            <a:r>
              <a:rPr lang="lv-LV" sz="1400" b="1" dirty="0">
                <a:solidFill>
                  <a:schemeClr val="accent4">
                    <a:lumMod val="75000"/>
                  </a:schemeClr>
                </a:solidFill>
              </a:rPr>
              <a:t> kontrole</a:t>
            </a:r>
          </a:p>
        </p:txBody>
      </p:sp>
      <p:sp>
        <p:nvSpPr>
          <p:cNvPr id="114" name="TextBox 113">
            <a:extLst>
              <a:ext uri="{FF2B5EF4-FFF2-40B4-BE49-F238E27FC236}">
                <a16:creationId xmlns:a16="http://schemas.microsoft.com/office/drawing/2014/main" id="{4EE8D786-081A-478E-8B56-6F7747939621}"/>
              </a:ext>
            </a:extLst>
          </p:cNvPr>
          <p:cNvSpPr txBox="1"/>
          <p:nvPr/>
        </p:nvSpPr>
        <p:spPr>
          <a:xfrm>
            <a:off x="4447170" y="3670178"/>
            <a:ext cx="1254832" cy="523220"/>
          </a:xfrm>
          <a:prstGeom prst="rect">
            <a:avLst/>
          </a:prstGeom>
          <a:noFill/>
        </p:spPr>
        <p:txBody>
          <a:bodyPr wrap="square" rtlCol="0">
            <a:spAutoFit/>
          </a:bodyPr>
          <a:lstStyle/>
          <a:p>
            <a:r>
              <a:rPr lang="lv-LV" sz="1400" b="1" dirty="0" err="1">
                <a:solidFill>
                  <a:schemeClr val="accent2">
                    <a:lumMod val="50000"/>
                  </a:schemeClr>
                </a:solidFill>
              </a:rPr>
              <a:t>eCMR</a:t>
            </a:r>
            <a:r>
              <a:rPr lang="lv-LV" sz="1400" b="1" dirty="0">
                <a:solidFill>
                  <a:schemeClr val="accent2">
                    <a:lumMod val="50000"/>
                  </a:schemeClr>
                </a:solidFill>
              </a:rPr>
              <a:t> pieprasījums</a:t>
            </a:r>
          </a:p>
        </p:txBody>
      </p:sp>
      <p:sp>
        <p:nvSpPr>
          <p:cNvPr id="115" name="TextBox 114">
            <a:extLst>
              <a:ext uri="{FF2B5EF4-FFF2-40B4-BE49-F238E27FC236}">
                <a16:creationId xmlns:a16="http://schemas.microsoft.com/office/drawing/2014/main" id="{4A0AA896-C727-44A6-999D-5825C7370059}"/>
              </a:ext>
            </a:extLst>
          </p:cNvPr>
          <p:cNvSpPr txBox="1"/>
          <p:nvPr/>
        </p:nvSpPr>
        <p:spPr>
          <a:xfrm>
            <a:off x="1714198" y="3281500"/>
            <a:ext cx="1254832" cy="307777"/>
          </a:xfrm>
          <a:prstGeom prst="rect">
            <a:avLst/>
          </a:prstGeom>
          <a:noFill/>
        </p:spPr>
        <p:txBody>
          <a:bodyPr wrap="square" rtlCol="0">
            <a:spAutoFit/>
          </a:bodyPr>
          <a:lstStyle/>
          <a:p>
            <a:r>
              <a:rPr lang="lv-LV" sz="1400" b="1" dirty="0">
                <a:solidFill>
                  <a:schemeClr val="accent3">
                    <a:lumMod val="50000"/>
                  </a:schemeClr>
                </a:solidFill>
              </a:rPr>
              <a:t>nosūtīts</a:t>
            </a:r>
          </a:p>
        </p:txBody>
      </p:sp>
      <p:sp>
        <p:nvSpPr>
          <p:cNvPr id="116" name="TextBox 115">
            <a:extLst>
              <a:ext uri="{FF2B5EF4-FFF2-40B4-BE49-F238E27FC236}">
                <a16:creationId xmlns:a16="http://schemas.microsoft.com/office/drawing/2014/main" id="{241096EE-F519-4E50-BF47-829A5BD59DC1}"/>
              </a:ext>
            </a:extLst>
          </p:cNvPr>
          <p:cNvSpPr txBox="1"/>
          <p:nvPr/>
        </p:nvSpPr>
        <p:spPr>
          <a:xfrm>
            <a:off x="6241778" y="3035753"/>
            <a:ext cx="1254832" cy="523220"/>
          </a:xfrm>
          <a:prstGeom prst="rect">
            <a:avLst/>
          </a:prstGeom>
          <a:noFill/>
        </p:spPr>
        <p:txBody>
          <a:bodyPr wrap="square" rtlCol="0">
            <a:spAutoFit/>
          </a:bodyPr>
          <a:lstStyle/>
          <a:p>
            <a:r>
              <a:rPr lang="lv-LV" sz="1400" b="1" dirty="0">
                <a:solidFill>
                  <a:schemeClr val="accent4">
                    <a:lumMod val="75000"/>
                  </a:schemeClr>
                </a:solidFill>
              </a:rPr>
              <a:t>Nav problēmu</a:t>
            </a:r>
          </a:p>
        </p:txBody>
      </p:sp>
      <p:sp>
        <p:nvSpPr>
          <p:cNvPr id="119" name="TextBox 118">
            <a:extLst>
              <a:ext uri="{FF2B5EF4-FFF2-40B4-BE49-F238E27FC236}">
                <a16:creationId xmlns:a16="http://schemas.microsoft.com/office/drawing/2014/main" id="{CF838B6B-A93A-484F-AF2D-7B12FF753D74}"/>
              </a:ext>
            </a:extLst>
          </p:cNvPr>
          <p:cNvSpPr txBox="1"/>
          <p:nvPr/>
        </p:nvSpPr>
        <p:spPr>
          <a:xfrm>
            <a:off x="8547147" y="4310374"/>
            <a:ext cx="1254832" cy="523220"/>
          </a:xfrm>
          <a:prstGeom prst="rect">
            <a:avLst/>
          </a:prstGeom>
          <a:noFill/>
        </p:spPr>
        <p:txBody>
          <a:bodyPr wrap="square" rtlCol="0">
            <a:spAutoFit/>
          </a:bodyPr>
          <a:lstStyle/>
          <a:p>
            <a:r>
              <a:rPr lang="lv-LV" sz="1400" b="1" dirty="0">
                <a:solidFill>
                  <a:srgbClr val="FF0000"/>
                </a:solidFill>
              </a:rPr>
              <a:t>Apstiprināts </a:t>
            </a:r>
            <a:r>
              <a:rPr lang="lv-LV" sz="1400" b="1" dirty="0" err="1">
                <a:solidFill>
                  <a:srgbClr val="FF0000"/>
                </a:solidFill>
              </a:rPr>
              <a:t>eCMR</a:t>
            </a:r>
            <a:endParaRPr lang="lv-LV" sz="1400" b="1" dirty="0">
              <a:solidFill>
                <a:srgbClr val="FF0000"/>
              </a:solidFill>
            </a:endParaRPr>
          </a:p>
        </p:txBody>
      </p:sp>
    </p:spTree>
    <p:extLst>
      <p:ext uri="{BB962C8B-B14F-4D97-AF65-F5344CB8AC3E}">
        <p14:creationId xmlns:p14="http://schemas.microsoft.com/office/powerpoint/2010/main" val="287317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lv-LV"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2" name="Title 1">
            <a:extLst>
              <a:ext uri="{FF2B5EF4-FFF2-40B4-BE49-F238E27FC236}">
                <a16:creationId xmlns:a16="http://schemas.microsoft.com/office/drawing/2014/main" id="{3015AD78-6C6D-423C-9491-56772C55A8CE}"/>
              </a:ext>
            </a:extLst>
          </p:cNvPr>
          <p:cNvSpPr>
            <a:spLocks noGrp="1"/>
          </p:cNvSpPr>
          <p:nvPr>
            <p:ph type="title"/>
          </p:nvPr>
        </p:nvSpPr>
        <p:spPr>
          <a:xfrm>
            <a:off x="865989" y="1417403"/>
            <a:ext cx="8596668" cy="4201297"/>
          </a:xfrm>
        </p:spPr>
        <p:txBody>
          <a:bodyPr>
            <a:noAutofit/>
          </a:bodyPr>
          <a:lstStyle/>
          <a:p>
            <a:r>
              <a:rPr lang="lv-LV" sz="2000" i="1" dirty="0">
                <a:solidFill>
                  <a:schemeClr val="tx1"/>
                </a:solidFill>
              </a:rPr>
              <a:t>                              </a:t>
            </a:r>
            <a:br>
              <a:rPr lang="lv-LV" sz="2000" i="1" dirty="0">
                <a:solidFill>
                  <a:schemeClr val="tx1"/>
                </a:solidFill>
              </a:rPr>
            </a:br>
            <a:br>
              <a:rPr lang="lv-LV" sz="2000" b="0" dirty="0">
                <a:solidFill>
                  <a:schemeClr val="tx1"/>
                </a:solidFill>
              </a:rPr>
            </a:br>
            <a:r>
              <a:rPr lang="lv-LV" sz="2000" b="0" dirty="0">
                <a:solidFill>
                  <a:schemeClr val="tx1"/>
                </a:solidFill>
              </a:rPr>
              <a:t>1) vienoties par protokolu – par standartizācijas procesu savienot dažādus pakalpojumu sniedzējus;</a:t>
            </a:r>
            <a:br>
              <a:rPr lang="lv-LV" sz="2000" b="0" dirty="0">
                <a:solidFill>
                  <a:schemeClr val="tx1"/>
                </a:solidFill>
              </a:rPr>
            </a:br>
            <a:br>
              <a:rPr lang="lv-LV" sz="2000" b="0" dirty="0">
                <a:solidFill>
                  <a:schemeClr val="tx1"/>
                </a:solidFill>
              </a:rPr>
            </a:br>
            <a:r>
              <a:rPr lang="lv-LV" sz="2000" b="0" dirty="0">
                <a:solidFill>
                  <a:schemeClr val="tx1"/>
                </a:solidFill>
              </a:rPr>
              <a:t>2) izveidot centralizētu sistēmu, ko kontrolē ES/ANO institūcija un kas savienota ar līdzīgu datu bāzi. </a:t>
            </a:r>
            <a:br>
              <a:rPr lang="lv-LV" sz="2000" b="0" dirty="0">
                <a:solidFill>
                  <a:schemeClr val="tx1"/>
                </a:solidFill>
              </a:rPr>
            </a:br>
            <a:br>
              <a:rPr lang="lv-LV" sz="2000" b="0" dirty="0">
                <a:solidFill>
                  <a:schemeClr val="tx1"/>
                </a:solidFill>
              </a:rPr>
            </a:br>
            <a:br>
              <a:rPr lang="lv-LV" sz="2000" b="0" dirty="0">
                <a:solidFill>
                  <a:schemeClr val="tx1"/>
                </a:solidFill>
              </a:rPr>
            </a:br>
            <a:br>
              <a:rPr lang="lv-LV" sz="2000" b="0" dirty="0">
                <a:solidFill>
                  <a:schemeClr val="tx1"/>
                </a:solidFill>
              </a:rPr>
            </a:br>
            <a:br>
              <a:rPr lang="lv-LV" sz="2000" b="0" dirty="0">
                <a:solidFill>
                  <a:schemeClr val="tx1"/>
                </a:solidFill>
              </a:rPr>
            </a:br>
            <a:br>
              <a:rPr lang="lv-LV" sz="2000" b="0" dirty="0">
                <a:solidFill>
                  <a:schemeClr val="tx1"/>
                </a:solidFill>
              </a:rPr>
            </a:br>
            <a:br>
              <a:rPr lang="lv-LV" sz="2000" dirty="0"/>
            </a:br>
            <a:endParaRPr lang="lv-LV" sz="2000" dirty="0"/>
          </a:p>
        </p:txBody>
      </p:sp>
      <p:pic>
        <p:nvPicPr>
          <p:cNvPr id="1026" name="Picture 2" descr="https://lh6.googleusercontent.com/yQthPt2ZO5s-8PsjzqwnRtCx0KMqps_sN8EiRe6-Ra8wokgiNViQR9TNLmZSZdPCH48mOiiRJsCmzjFnqR27gs49yxYpDrhGgHgQyKdHoxIShBrUWGqua387o7_8lgasXw2AsjqNr3C9Wnnadw">
            <a:extLst>
              <a:ext uri="{FF2B5EF4-FFF2-40B4-BE49-F238E27FC236}">
                <a16:creationId xmlns:a16="http://schemas.microsoft.com/office/drawing/2014/main" id="{BA193D09-DFC5-4A9F-AF0B-B29512ED2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47" y="5598011"/>
            <a:ext cx="6395169" cy="10058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059A5D9-F905-47FB-88EC-5360F8A76AE2}"/>
              </a:ext>
            </a:extLst>
          </p:cNvPr>
          <p:cNvSpPr txBox="1">
            <a:spLocks/>
          </p:cNvSpPr>
          <p:nvPr/>
        </p:nvSpPr>
        <p:spPr>
          <a:xfrm>
            <a:off x="2370961" y="515253"/>
            <a:ext cx="5015928" cy="90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i="1" dirty="0">
                <a:solidFill>
                  <a:schemeClr val="tx1"/>
                </a:solidFill>
              </a:rPr>
              <a:t>Rīcības</a:t>
            </a:r>
            <a:br>
              <a:rPr lang="lv-LV" dirty="0"/>
            </a:br>
            <a:endParaRPr lang="lv-LV" dirty="0"/>
          </a:p>
        </p:txBody>
      </p:sp>
    </p:spTree>
    <p:extLst>
      <p:ext uri="{BB962C8B-B14F-4D97-AF65-F5344CB8AC3E}">
        <p14:creationId xmlns:p14="http://schemas.microsoft.com/office/powerpoint/2010/main" val="49963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lv-LV"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2" name="Title 1">
            <a:extLst>
              <a:ext uri="{FF2B5EF4-FFF2-40B4-BE49-F238E27FC236}">
                <a16:creationId xmlns:a16="http://schemas.microsoft.com/office/drawing/2014/main" id="{3015AD78-6C6D-423C-9491-56772C55A8CE}"/>
              </a:ext>
            </a:extLst>
          </p:cNvPr>
          <p:cNvSpPr>
            <a:spLocks noGrp="1"/>
          </p:cNvSpPr>
          <p:nvPr>
            <p:ph type="title"/>
          </p:nvPr>
        </p:nvSpPr>
        <p:spPr>
          <a:xfrm>
            <a:off x="865989" y="1417403"/>
            <a:ext cx="8596668" cy="4201297"/>
          </a:xfrm>
        </p:spPr>
        <p:txBody>
          <a:bodyPr>
            <a:noAutofit/>
          </a:bodyPr>
          <a:lstStyle/>
          <a:p>
            <a:r>
              <a:rPr lang="lv-LV" sz="2000" i="1" dirty="0">
                <a:solidFill>
                  <a:schemeClr val="tx1"/>
                </a:solidFill>
              </a:rPr>
              <a:t>                              </a:t>
            </a:r>
            <a:br>
              <a:rPr lang="lv-LV" sz="2000" i="1" dirty="0">
                <a:solidFill>
                  <a:schemeClr val="tx1"/>
                </a:solidFill>
              </a:rPr>
            </a:br>
            <a:br>
              <a:rPr lang="lv-LV" sz="2000" b="0" dirty="0">
                <a:solidFill>
                  <a:schemeClr val="tx1"/>
                </a:solidFill>
              </a:rPr>
            </a:br>
            <a:br>
              <a:rPr lang="lv-LV" sz="2000" b="0" dirty="0">
                <a:solidFill>
                  <a:schemeClr val="tx1"/>
                </a:solidFill>
              </a:rPr>
            </a:br>
            <a:br>
              <a:rPr lang="lv-LV" sz="2000" b="0" dirty="0">
                <a:solidFill>
                  <a:schemeClr val="tx1"/>
                </a:solidFill>
              </a:rPr>
            </a:br>
            <a:br>
              <a:rPr lang="lv-LV" sz="2000" b="0" dirty="0">
                <a:solidFill>
                  <a:schemeClr val="tx1"/>
                </a:solidFill>
              </a:rPr>
            </a:br>
            <a:br>
              <a:rPr lang="lv-LV" sz="2000" b="0" dirty="0">
                <a:solidFill>
                  <a:schemeClr val="tx1"/>
                </a:solidFill>
              </a:rPr>
            </a:br>
            <a:br>
              <a:rPr lang="lv-LV" sz="2000" dirty="0"/>
            </a:br>
            <a:endParaRPr lang="lv-LV" sz="2000" dirty="0"/>
          </a:p>
        </p:txBody>
      </p:sp>
      <p:sp>
        <p:nvSpPr>
          <p:cNvPr id="7" name="Title 1">
            <a:extLst>
              <a:ext uri="{FF2B5EF4-FFF2-40B4-BE49-F238E27FC236}">
                <a16:creationId xmlns:a16="http://schemas.microsoft.com/office/drawing/2014/main" id="{D059A5D9-F905-47FB-88EC-5360F8A76AE2}"/>
              </a:ext>
            </a:extLst>
          </p:cNvPr>
          <p:cNvSpPr txBox="1">
            <a:spLocks/>
          </p:cNvSpPr>
          <p:nvPr/>
        </p:nvSpPr>
        <p:spPr>
          <a:xfrm>
            <a:off x="2370961" y="515253"/>
            <a:ext cx="5015928" cy="90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i="1" dirty="0">
                <a:solidFill>
                  <a:schemeClr val="tx1"/>
                </a:solidFill>
              </a:rPr>
              <a:t>e-CMR ar Krieviju</a:t>
            </a:r>
            <a:br>
              <a:rPr lang="lv-LV" dirty="0"/>
            </a:br>
            <a:endParaRPr lang="lv-LV" dirty="0"/>
          </a:p>
        </p:txBody>
      </p:sp>
      <p:sp>
        <p:nvSpPr>
          <p:cNvPr id="8" name="Title 1">
            <a:extLst>
              <a:ext uri="{FF2B5EF4-FFF2-40B4-BE49-F238E27FC236}">
                <a16:creationId xmlns:a16="http://schemas.microsoft.com/office/drawing/2014/main" id="{8F48ACD3-A092-44EC-BD3F-2EB84067D3D7}"/>
              </a:ext>
            </a:extLst>
          </p:cNvPr>
          <p:cNvSpPr txBox="1">
            <a:spLocks/>
          </p:cNvSpPr>
          <p:nvPr/>
        </p:nvSpPr>
        <p:spPr>
          <a:xfrm>
            <a:off x="1018389" y="1569803"/>
            <a:ext cx="8596668" cy="35183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Clr>
                <a:schemeClr val="accent1"/>
              </a:buClr>
              <a:buFont typeface="Wingdings 3" panose="05040102010807070707" pitchFamily="18" charset="2"/>
              <a:buChar char="u"/>
            </a:pPr>
            <a:endParaRPr lang="lv-LV" sz="2000" dirty="0">
              <a:solidFill>
                <a:schemeClr val="tx1"/>
              </a:solidFill>
            </a:endParaRPr>
          </a:p>
          <a:p>
            <a:pPr marL="342900" indent="-342900">
              <a:buClr>
                <a:schemeClr val="accent1"/>
              </a:buClr>
              <a:buFont typeface="Wingdings 3" panose="05040102010807070707" pitchFamily="18" charset="2"/>
              <a:buChar char="u"/>
            </a:pPr>
            <a:r>
              <a:rPr lang="lv-LV" sz="2000" dirty="0">
                <a:solidFill>
                  <a:schemeClr val="tx1"/>
                </a:solidFill>
              </a:rPr>
              <a:t>2018.gada maijā, Leipcigā </a:t>
            </a:r>
            <a:r>
              <a:rPr lang="lv-LV" sz="2000" b="0" dirty="0">
                <a:solidFill>
                  <a:schemeClr val="tx1"/>
                </a:solidFill>
              </a:rPr>
              <a:t>notika </a:t>
            </a:r>
            <a:r>
              <a:rPr lang="lv-LV" sz="2000" dirty="0">
                <a:solidFill>
                  <a:schemeClr val="tx1"/>
                </a:solidFill>
              </a:rPr>
              <a:t>Latvijas-Krievijas ministru </a:t>
            </a:r>
            <a:r>
              <a:rPr lang="lv-LV" sz="2000" b="0" dirty="0">
                <a:solidFill>
                  <a:schemeClr val="tx1"/>
                </a:solidFill>
              </a:rPr>
              <a:t>tikšanās, kurā tika apspriesta e-CMR pilotprojekta uzsākšana starp Latviju un Krieviju. </a:t>
            </a:r>
          </a:p>
          <a:p>
            <a:endParaRPr lang="lv-LV" sz="2000" b="0" dirty="0">
              <a:solidFill>
                <a:schemeClr val="tx1"/>
              </a:solidFill>
            </a:endParaRPr>
          </a:p>
          <a:p>
            <a:endParaRPr lang="lv-LV" sz="2000" b="0" dirty="0">
              <a:solidFill>
                <a:schemeClr val="tx1"/>
              </a:solidFill>
            </a:endParaRPr>
          </a:p>
          <a:p>
            <a:endParaRPr lang="lv-LV" sz="2000" b="0" dirty="0">
              <a:solidFill>
                <a:schemeClr val="tx1"/>
              </a:solidFill>
            </a:endParaRPr>
          </a:p>
          <a:p>
            <a:pPr marL="342900" indent="-342900">
              <a:buClr>
                <a:schemeClr val="accent1"/>
              </a:buClr>
              <a:buFont typeface="Wingdings 3" panose="05040102010807070707" pitchFamily="18" charset="2"/>
              <a:buChar char="u"/>
            </a:pPr>
            <a:r>
              <a:rPr lang="lv-LV" sz="2000" b="0" dirty="0">
                <a:solidFill>
                  <a:schemeClr val="tx1"/>
                </a:solidFill>
              </a:rPr>
              <a:t>Latvija, Krievija un IRU sadarbojas ekspertu līmenī, lai sagatavotu priekšnosacījumus e-CMR darbības uzsākšanai autopārvadājumiem starp Latviju un Krieviju. </a:t>
            </a:r>
          </a:p>
          <a:p>
            <a:br>
              <a:rPr lang="lv-LV" sz="2000" b="0" dirty="0">
                <a:solidFill>
                  <a:schemeClr val="tx1"/>
                </a:solidFill>
              </a:rPr>
            </a:br>
            <a:br>
              <a:rPr lang="lv-LV" sz="2000" b="0" dirty="0">
                <a:solidFill>
                  <a:schemeClr val="tx1"/>
                </a:solidFill>
              </a:rPr>
            </a:br>
            <a:br>
              <a:rPr lang="lv-LV" sz="2000" b="0" dirty="0">
                <a:solidFill>
                  <a:schemeClr val="tx1"/>
                </a:solidFill>
              </a:rPr>
            </a:br>
            <a:br>
              <a:rPr lang="lv-LV" sz="2000" b="0" dirty="0">
                <a:solidFill>
                  <a:schemeClr val="tx1"/>
                </a:solidFill>
              </a:rPr>
            </a:br>
            <a:endParaRPr lang="lv-LV" sz="2000" dirty="0"/>
          </a:p>
        </p:txBody>
      </p:sp>
    </p:spTree>
    <p:extLst>
      <p:ext uri="{BB962C8B-B14F-4D97-AF65-F5344CB8AC3E}">
        <p14:creationId xmlns:p14="http://schemas.microsoft.com/office/powerpoint/2010/main" val="108340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30">
            <a:extLst>
              <a:ext uri="{FF2B5EF4-FFF2-40B4-BE49-F238E27FC236}">
                <a16:creationId xmlns:a16="http://schemas.microsoft.com/office/drawing/2014/main" id="{ABA25A55-2C70-4BF4-84B3-DAB0B6A0F9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2" name="Freeform 14">
              <a:extLst>
                <a:ext uri="{FF2B5EF4-FFF2-40B4-BE49-F238E27FC236}">
                  <a16:creationId xmlns:a16="http://schemas.microsoft.com/office/drawing/2014/main" id="{34DDEB77-23C4-4B9F-A228-97B5599B3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3" name="Straight Connector 32">
              <a:extLst>
                <a:ext uri="{FF2B5EF4-FFF2-40B4-BE49-F238E27FC236}">
                  <a16:creationId xmlns:a16="http://schemas.microsoft.com/office/drawing/2014/main" id="{D58851FF-DCF2-43C7-8970-B7045ED753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06852C5-306E-46FB-844A-7632E6D390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F40C9C1B-A82E-4755-816B-C827A271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8E7D1B95-1664-47D2-9F1E-5AE3B8F8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C63FECDE-6D49-477E-896A-AEFD1909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42502F9E-0DC0-454C-8CBC-937053820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E4139BD5-2F4F-48E5-930B-BF6BCAF6E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B12DD939-5D79-4EC3-A014-5385FA549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1E730207-4624-4450-B869-9F04E05BF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6" name="Picture 25">
            <a:extLst>
              <a:ext uri="{FF2B5EF4-FFF2-40B4-BE49-F238E27FC236}">
                <a16:creationId xmlns:a16="http://schemas.microsoft.com/office/drawing/2014/main" id="{E95C1F8E-9355-49C7-AC19-1F5D891EC53C}"/>
              </a:ext>
            </a:extLst>
          </p:cNvPr>
          <p:cNvPicPr>
            <a:picLocks noChangeAspect="1"/>
          </p:cNvPicPr>
          <p:nvPr/>
        </p:nvPicPr>
        <p:blipFill>
          <a:blip r:embed="rId3"/>
          <a:stretch>
            <a:fillRect/>
          </a:stretch>
        </p:blipFill>
        <p:spPr>
          <a:xfrm>
            <a:off x="4191482" y="3298924"/>
            <a:ext cx="6808786" cy="2961821"/>
          </a:xfrm>
          <a:prstGeom prst="rect">
            <a:avLst/>
          </a:prstGeom>
        </p:spPr>
      </p:pic>
      <p:pic>
        <p:nvPicPr>
          <p:cNvPr id="24" name="Picture 23">
            <a:extLst>
              <a:ext uri="{FF2B5EF4-FFF2-40B4-BE49-F238E27FC236}">
                <a16:creationId xmlns:a16="http://schemas.microsoft.com/office/drawing/2014/main" id="{0DF57F8C-CC5F-4D5E-B0A0-D7D5225C3C8E}"/>
              </a:ext>
            </a:extLst>
          </p:cNvPr>
          <p:cNvPicPr>
            <a:picLocks noChangeAspect="1"/>
          </p:cNvPicPr>
          <p:nvPr/>
        </p:nvPicPr>
        <p:blipFill>
          <a:blip r:embed="rId4"/>
          <a:stretch>
            <a:fillRect/>
          </a:stretch>
        </p:blipFill>
        <p:spPr>
          <a:xfrm>
            <a:off x="1342315" y="1897203"/>
            <a:ext cx="4091911" cy="2721120"/>
          </a:xfrm>
          <a:prstGeom prst="rect">
            <a:avLst/>
          </a:prstGeom>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Slide Number Placeholder 1">
            <a:extLst>
              <a:ext uri="{FF2B5EF4-FFF2-40B4-BE49-F238E27FC236}">
                <a16:creationId xmlns:a16="http://schemas.microsoft.com/office/drawing/2014/main" id="{8BCEE4A3-6F23-4B1D-9CFF-D38F1CE1A6E1}"/>
              </a:ext>
            </a:extLst>
          </p:cNvPr>
          <p:cNvSpPr>
            <a:spLocks noGrp="1"/>
          </p:cNvSpPr>
          <p:nvPr>
            <p:ph type="sldNum" sz="quarter" idx="13"/>
          </p:nvPr>
        </p:nvSpPr>
        <p:spPr>
          <a:xfrm>
            <a:off x="11379200" y="6324600"/>
            <a:ext cx="4064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lv-LV"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8" name="Title 1">
            <a:extLst>
              <a:ext uri="{FF2B5EF4-FFF2-40B4-BE49-F238E27FC236}">
                <a16:creationId xmlns:a16="http://schemas.microsoft.com/office/drawing/2014/main" id="{817E9C37-B1BB-4516-B9FE-18D9EA8E0E15}"/>
              </a:ext>
            </a:extLst>
          </p:cNvPr>
          <p:cNvSpPr txBox="1">
            <a:spLocks/>
          </p:cNvSpPr>
          <p:nvPr/>
        </p:nvSpPr>
        <p:spPr>
          <a:xfrm>
            <a:off x="2370961" y="515253"/>
            <a:ext cx="5015928" cy="90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i="1" dirty="0">
                <a:solidFill>
                  <a:schemeClr val="tx1"/>
                </a:solidFill>
              </a:rPr>
              <a:t>Paldies par uzmanību!</a:t>
            </a:r>
            <a:br>
              <a:rPr lang="lv-LV" dirty="0"/>
            </a:br>
            <a:endParaRPr lang="lv-LV" dirty="0"/>
          </a:p>
        </p:txBody>
      </p:sp>
    </p:spTree>
    <p:extLst>
      <p:ext uri="{BB962C8B-B14F-4D97-AF65-F5344CB8AC3E}">
        <p14:creationId xmlns:p14="http://schemas.microsoft.com/office/powerpoint/2010/main" val="4792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lv-LV"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2" name="Title 1">
            <a:extLst>
              <a:ext uri="{FF2B5EF4-FFF2-40B4-BE49-F238E27FC236}">
                <a16:creationId xmlns:a16="http://schemas.microsoft.com/office/drawing/2014/main" id="{B87E6B41-36E6-426E-95D6-99F0C38C874D}"/>
              </a:ext>
            </a:extLst>
          </p:cNvPr>
          <p:cNvSpPr>
            <a:spLocks noGrp="1"/>
          </p:cNvSpPr>
          <p:nvPr>
            <p:ph type="title"/>
          </p:nvPr>
        </p:nvSpPr>
        <p:spPr>
          <a:xfrm>
            <a:off x="2414599" y="343771"/>
            <a:ext cx="6987190" cy="1320800"/>
          </a:xfrm>
        </p:spPr>
        <p:txBody>
          <a:bodyPr/>
          <a:lstStyle/>
          <a:p>
            <a:pPr algn="ctr"/>
            <a:r>
              <a:rPr lang="lv-LV" i="1" dirty="0">
                <a:solidFill>
                  <a:schemeClr val="tx1"/>
                </a:solidFill>
              </a:rPr>
              <a:t>e-CMR – elektroniska kravas pavadzīme kravas pārvadājumos</a:t>
            </a:r>
          </a:p>
        </p:txBody>
      </p:sp>
      <p:sp>
        <p:nvSpPr>
          <p:cNvPr id="13" name="Content Placeholder 2">
            <a:extLst>
              <a:ext uri="{FF2B5EF4-FFF2-40B4-BE49-F238E27FC236}">
                <a16:creationId xmlns:a16="http://schemas.microsoft.com/office/drawing/2014/main" id="{66392288-3345-4752-9268-48A5F3BD3EF6}"/>
              </a:ext>
            </a:extLst>
          </p:cNvPr>
          <p:cNvSpPr>
            <a:spLocks noGrp="1"/>
          </p:cNvSpPr>
          <p:nvPr>
            <p:ph idx="1"/>
          </p:nvPr>
        </p:nvSpPr>
        <p:spPr>
          <a:xfrm>
            <a:off x="805121" y="1799482"/>
            <a:ext cx="8596668" cy="3880773"/>
          </a:xfrm>
        </p:spPr>
        <p:txBody>
          <a:bodyPr/>
          <a:lstStyle/>
          <a:p>
            <a:pPr marL="342900" indent="-342900">
              <a:buFont typeface="Wingdings 3" panose="05040102010807070707" pitchFamily="18" charset="2"/>
              <a:buChar char="u"/>
            </a:pPr>
            <a:r>
              <a:rPr lang="lv-LV" dirty="0"/>
              <a:t>2008. gada 20. februārī </a:t>
            </a:r>
            <a:r>
              <a:rPr lang="lv-LV" b="1" dirty="0"/>
              <a:t>pieņemts CMR konvencijas papildu protokols par elektronisko pavadzīmi</a:t>
            </a:r>
          </a:p>
          <a:p>
            <a:pPr marL="342900" indent="-342900">
              <a:buFont typeface="Wingdings 3" panose="05040102010807070707" pitchFamily="18" charset="2"/>
              <a:buChar char="u"/>
            </a:pPr>
            <a:endParaRPr lang="lv-LV" dirty="0"/>
          </a:p>
          <a:p>
            <a:pPr marL="342900" indent="-342900">
              <a:buFont typeface="Wingdings 3" panose="05040102010807070707" pitchFamily="18" charset="2"/>
              <a:buChar char="u"/>
            </a:pPr>
            <a:r>
              <a:rPr lang="lv-LV" dirty="0"/>
              <a:t>Šis protokols stājās spēkā 2011. gada 5. jūnijā</a:t>
            </a:r>
          </a:p>
          <a:p>
            <a:pPr marL="342900" indent="-342900">
              <a:buFont typeface="Wingdings 3" panose="05040102010807070707" pitchFamily="18" charset="2"/>
              <a:buChar char="u"/>
            </a:pPr>
            <a:endParaRPr lang="lv-LV" dirty="0"/>
          </a:p>
          <a:p>
            <a:pPr marL="342900" indent="-342900">
              <a:buFont typeface="Wingdings 3" panose="05040102010807070707" pitchFamily="18" charset="2"/>
              <a:buChar char="u"/>
            </a:pPr>
            <a:r>
              <a:rPr lang="lv-LV" dirty="0"/>
              <a:t>Šobrīd tam ir pievienojušās </a:t>
            </a:r>
            <a:r>
              <a:rPr lang="lv-LV" b="1" dirty="0"/>
              <a:t>17 valstis</a:t>
            </a:r>
          </a:p>
          <a:p>
            <a:pPr marL="457200" lvl="1" indent="0">
              <a:buNone/>
            </a:pPr>
            <a:r>
              <a:rPr lang="lv-LV" b="1" dirty="0"/>
              <a:t> </a:t>
            </a:r>
            <a:br>
              <a:rPr lang="lv-LV" dirty="0"/>
            </a:br>
            <a:r>
              <a:rPr lang="lv-LV" dirty="0"/>
              <a:t>(</a:t>
            </a:r>
            <a:r>
              <a:rPr lang="lv-LV" i="1" dirty="0"/>
              <a:t>Čehija, Dānija, Igaunija, Francija, Irāna, Latvija, Lietuva, Luksemburga, Bulgārija, Nīderlande, Slovēnija, Moldova, Krievija, Slovākija, Spānija, Šveice un Turcija</a:t>
            </a:r>
            <a:r>
              <a:rPr lang="lv-LV" dirty="0"/>
              <a:t>)</a:t>
            </a:r>
          </a:p>
          <a:p>
            <a:endParaRPr lang="lv-LV" dirty="0"/>
          </a:p>
        </p:txBody>
      </p:sp>
    </p:spTree>
    <p:extLst>
      <p:ext uri="{BB962C8B-B14F-4D97-AF65-F5344CB8AC3E}">
        <p14:creationId xmlns:p14="http://schemas.microsoft.com/office/powerpoint/2010/main" val="21267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750"/>
                                        <p:tgtEl>
                                          <p:spTgt spid="13">
                                            <p:txEl>
                                              <p:pRg st="0" end="0"/>
                                            </p:txEl>
                                          </p:spTgt>
                                        </p:tgtEl>
                                      </p:cBhvr>
                                    </p:animEffect>
                                    <p:anim calcmode="lin" valueType="num">
                                      <p:cBhvr>
                                        <p:cTn id="8" dur="17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1750"/>
                                        <p:tgtEl>
                                          <p:spTgt spid="13">
                                            <p:txEl>
                                              <p:pRg st="2" end="2"/>
                                            </p:txEl>
                                          </p:spTgt>
                                        </p:tgtEl>
                                      </p:cBhvr>
                                    </p:animEffect>
                                    <p:anim calcmode="lin" valueType="num">
                                      <p:cBhvr>
                                        <p:cTn id="14" dur="17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5" dur="175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750"/>
                                        <p:tgtEl>
                                          <p:spTgt spid="13">
                                            <p:txEl>
                                              <p:pRg st="4" end="4"/>
                                            </p:txEl>
                                          </p:spTgt>
                                        </p:tgtEl>
                                      </p:cBhvr>
                                    </p:animEffect>
                                    <p:anim calcmode="lin" valueType="num">
                                      <p:cBhvr>
                                        <p:cTn id="20" dur="17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750" fill="hold"/>
                                        <p:tgtEl>
                                          <p:spTgt spid="1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Effect transition="in" filter="fade">
                                      <p:cBhvr>
                                        <p:cTn id="24" dur="1750"/>
                                        <p:tgtEl>
                                          <p:spTgt spid="13">
                                            <p:txEl>
                                              <p:pRg st="5" end="5"/>
                                            </p:txEl>
                                          </p:spTgt>
                                        </p:tgtEl>
                                      </p:cBhvr>
                                    </p:animEffect>
                                    <p:anim calcmode="lin" valueType="num">
                                      <p:cBhvr>
                                        <p:cTn id="25" dur="17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6" dur="175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lv-LV" sz="10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14" name="Title 1">
            <a:extLst>
              <a:ext uri="{FF2B5EF4-FFF2-40B4-BE49-F238E27FC236}">
                <a16:creationId xmlns:a16="http://schemas.microsoft.com/office/drawing/2014/main" id="{03FCF1D8-8577-43AF-BCDA-B355DBA35007}"/>
              </a:ext>
            </a:extLst>
          </p:cNvPr>
          <p:cNvSpPr txBox="1">
            <a:spLocks/>
          </p:cNvSpPr>
          <p:nvPr/>
        </p:nvSpPr>
        <p:spPr>
          <a:xfrm>
            <a:off x="1261636" y="605543"/>
            <a:ext cx="8596668" cy="10450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i="1" dirty="0">
                <a:solidFill>
                  <a:schemeClr val="tx1"/>
                </a:solidFill>
              </a:rPr>
              <a:t>e-CMR platforma</a:t>
            </a:r>
          </a:p>
        </p:txBody>
      </p:sp>
      <p:sp>
        <p:nvSpPr>
          <p:cNvPr id="15" name="Content Placeholder 2">
            <a:extLst>
              <a:ext uri="{FF2B5EF4-FFF2-40B4-BE49-F238E27FC236}">
                <a16:creationId xmlns:a16="http://schemas.microsoft.com/office/drawing/2014/main" id="{6AD36A10-9D77-4529-B1D7-75D5CE2DC8A0}"/>
              </a:ext>
            </a:extLst>
          </p:cNvPr>
          <p:cNvSpPr txBox="1">
            <a:spLocks/>
          </p:cNvSpPr>
          <p:nvPr/>
        </p:nvSpPr>
        <p:spPr>
          <a:xfrm>
            <a:off x="677334" y="1700259"/>
            <a:ext cx="8596668" cy="4552197"/>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indent="-342900">
              <a:lnSpc>
                <a:spcPct val="200000"/>
              </a:lnSpc>
              <a:buFont typeface="Wingdings 3" panose="05040102010807070707" pitchFamily="18" charset="2"/>
              <a:buChar char=""/>
            </a:pPr>
            <a:r>
              <a:rPr lang="lv-LV" dirty="0"/>
              <a:t>var izstrādāt jebkurš</a:t>
            </a:r>
          </a:p>
          <a:p>
            <a:pPr marL="342900" indent="-342900">
              <a:lnSpc>
                <a:spcPct val="200000"/>
              </a:lnSpc>
              <a:buFont typeface="Wingdings 3" panose="05040102010807070707" pitchFamily="18" charset="2"/>
              <a:buChar char=""/>
            </a:pPr>
            <a:r>
              <a:rPr lang="lv-LV" dirty="0"/>
              <a:t>var būt lejupielādējama</a:t>
            </a:r>
          </a:p>
          <a:p>
            <a:pPr marL="342900" indent="-342900">
              <a:lnSpc>
                <a:spcPct val="200000"/>
              </a:lnSpc>
              <a:buFont typeface="Wingdings 3" panose="05040102010807070707" pitchFamily="18" charset="2"/>
              <a:buChar char=""/>
            </a:pPr>
            <a:r>
              <a:rPr lang="lv-LV" dirty="0"/>
              <a:t>pavadzīme ar unikālu ID kodu</a:t>
            </a:r>
          </a:p>
          <a:p>
            <a:pPr marL="342900" indent="-342900">
              <a:lnSpc>
                <a:spcPct val="200000"/>
              </a:lnSpc>
              <a:buFont typeface="Wingdings 3" panose="05040102010807070707" pitchFamily="18" charset="2"/>
              <a:buChar char=""/>
            </a:pPr>
            <a:r>
              <a:rPr lang="lv-LV" dirty="0"/>
              <a:t>TL vadītājs veic darbības, izmantojot digitālo parakstu</a:t>
            </a:r>
          </a:p>
          <a:p>
            <a:pPr marL="342900" indent="-342900">
              <a:lnSpc>
                <a:spcPct val="200000"/>
              </a:lnSpc>
              <a:buFont typeface="Wingdings 3" panose="05040102010807070707" pitchFamily="18" charset="2"/>
              <a:buChar char=""/>
            </a:pPr>
            <a:r>
              <a:rPr lang="lv-LV" dirty="0"/>
              <a:t>noslēgtais e-CMR dokuments ir pieejams visām iesaistītajām pusēm piegādes ķēdē</a:t>
            </a:r>
          </a:p>
        </p:txBody>
      </p:sp>
    </p:spTree>
    <p:extLst>
      <p:ext uri="{BB962C8B-B14F-4D97-AF65-F5344CB8AC3E}">
        <p14:creationId xmlns:p14="http://schemas.microsoft.com/office/powerpoint/2010/main" val="7449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anim calcmode="lin" valueType="num">
                                      <p:cBhvr>
                                        <p:cTn id="8"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2000"/>
                                        <p:tgtEl>
                                          <p:spTgt spid="15">
                                            <p:txEl>
                                              <p:pRg st="1" end="1"/>
                                            </p:txEl>
                                          </p:spTgt>
                                        </p:tgtEl>
                                      </p:cBhvr>
                                    </p:animEffect>
                                    <p:anim calcmode="lin" valueType="num">
                                      <p:cBhvr>
                                        <p:cTn id="14" dur="2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2000"/>
                                        <p:tgtEl>
                                          <p:spTgt spid="15">
                                            <p:txEl>
                                              <p:pRg st="2" end="2"/>
                                            </p:txEl>
                                          </p:spTgt>
                                        </p:tgtEl>
                                      </p:cBhvr>
                                    </p:animEffect>
                                    <p:anim calcmode="lin" valueType="num">
                                      <p:cBhvr>
                                        <p:cTn id="20" dur="2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fade">
                                      <p:cBhvr>
                                        <p:cTn id="25" dur="2000"/>
                                        <p:tgtEl>
                                          <p:spTgt spid="15">
                                            <p:txEl>
                                              <p:pRg st="3" end="3"/>
                                            </p:txEl>
                                          </p:spTgt>
                                        </p:tgtEl>
                                      </p:cBhvr>
                                    </p:animEffect>
                                    <p:anim calcmode="lin" valueType="num">
                                      <p:cBhvr>
                                        <p:cTn id="26" dur="2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2000"/>
                                        <p:tgtEl>
                                          <p:spTgt spid="15">
                                            <p:txEl>
                                              <p:pRg st="4" end="4"/>
                                            </p:txEl>
                                          </p:spTgt>
                                        </p:tgtEl>
                                      </p:cBhvr>
                                    </p:animEffect>
                                    <p:anim calcmode="lin" valueType="num">
                                      <p:cBhvr>
                                        <p:cTn id="32" dur="2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lv-LV" sz="10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7" name="Title 1">
            <a:extLst>
              <a:ext uri="{FF2B5EF4-FFF2-40B4-BE49-F238E27FC236}">
                <a16:creationId xmlns:a16="http://schemas.microsoft.com/office/drawing/2014/main" id="{72A242D4-E105-4175-AA68-0699F2E63495}"/>
              </a:ext>
            </a:extLst>
          </p:cNvPr>
          <p:cNvSpPr>
            <a:spLocks noGrp="1"/>
          </p:cNvSpPr>
          <p:nvPr>
            <p:ph type="title"/>
          </p:nvPr>
        </p:nvSpPr>
        <p:spPr>
          <a:xfrm>
            <a:off x="1775126" y="568241"/>
            <a:ext cx="7200225" cy="1320800"/>
          </a:xfrm>
        </p:spPr>
        <p:txBody>
          <a:bodyPr/>
          <a:lstStyle/>
          <a:p>
            <a:pPr algn="ctr"/>
            <a:r>
              <a:rPr lang="lv-LV" i="1" dirty="0">
                <a:solidFill>
                  <a:schemeClr val="tx1"/>
                </a:solidFill>
              </a:rPr>
              <a:t>Galvenās priekšrocības</a:t>
            </a:r>
            <a:endParaRPr lang="lv-LV" i="1" dirty="0"/>
          </a:p>
        </p:txBody>
      </p:sp>
      <p:sp>
        <p:nvSpPr>
          <p:cNvPr id="8" name="Content Placeholder 2">
            <a:extLst>
              <a:ext uri="{FF2B5EF4-FFF2-40B4-BE49-F238E27FC236}">
                <a16:creationId xmlns:a16="http://schemas.microsoft.com/office/drawing/2014/main" id="{0D71219A-3053-48AD-A099-9BC8DCDF7E56}"/>
              </a:ext>
            </a:extLst>
          </p:cNvPr>
          <p:cNvSpPr>
            <a:spLocks noGrp="1"/>
          </p:cNvSpPr>
          <p:nvPr>
            <p:ph sz="half" idx="1"/>
          </p:nvPr>
        </p:nvSpPr>
        <p:spPr>
          <a:xfrm>
            <a:off x="624252" y="1257300"/>
            <a:ext cx="9501971" cy="5219700"/>
          </a:xfrm>
        </p:spPr>
        <p:txBody>
          <a:bodyPr>
            <a:normAutofit fontScale="77500" lnSpcReduction="20000"/>
          </a:bodyPr>
          <a:lstStyle/>
          <a:p>
            <a:pPr marL="2400300" lvl="4" indent="-342900">
              <a:lnSpc>
                <a:spcPct val="200000"/>
              </a:lnSpc>
              <a:buFont typeface="Wingdings 3" panose="05040102010807070707" pitchFamily="18" charset="2"/>
              <a:buChar char="u"/>
            </a:pPr>
            <a:r>
              <a:rPr lang="lv-LV" sz="2800" dirty="0">
                <a:latin typeface="Verdana" panose="020B0604030504040204" pitchFamily="34" charset="0"/>
                <a:ea typeface="Verdana" panose="020B0604030504040204" pitchFamily="34" charset="0"/>
              </a:rPr>
              <a:t>Samazina  administratīvās izmaksas</a:t>
            </a:r>
          </a:p>
          <a:p>
            <a:pPr marL="2400300" lvl="4" indent="-342900">
              <a:lnSpc>
                <a:spcPct val="200000"/>
              </a:lnSpc>
              <a:buFont typeface="Wingdings 3" panose="05040102010807070707" pitchFamily="18" charset="2"/>
              <a:buChar char="u"/>
            </a:pPr>
            <a:r>
              <a:rPr lang="lv-LV" sz="2800" dirty="0">
                <a:latin typeface="Verdana" panose="020B0604030504040204" pitchFamily="34" charset="0"/>
                <a:ea typeface="Verdana" panose="020B0604030504040204" pitchFamily="34" charset="0"/>
              </a:rPr>
              <a:t>Aizstāj papīra lietošanu </a:t>
            </a:r>
          </a:p>
          <a:p>
            <a:pPr marL="2400300" lvl="4" indent="-342900">
              <a:lnSpc>
                <a:spcPct val="200000"/>
              </a:lnSpc>
              <a:buFont typeface="Wingdings 3" panose="05040102010807070707" pitchFamily="18" charset="2"/>
              <a:buChar char="u"/>
            </a:pPr>
            <a:r>
              <a:rPr lang="lv-LV" sz="2800" dirty="0">
                <a:latin typeface="Verdana" panose="020B0604030504040204" pitchFamily="34" charset="0"/>
                <a:ea typeface="Verdana" panose="020B0604030504040204" pitchFamily="34" charset="0"/>
              </a:rPr>
              <a:t>Ļauj labāk un ātrāk organizēt pārvadājumus </a:t>
            </a:r>
          </a:p>
          <a:p>
            <a:pPr marL="2400300" lvl="4" indent="-342900">
              <a:lnSpc>
                <a:spcPct val="200000"/>
              </a:lnSpc>
              <a:buFont typeface="Wingdings 3" panose="05040102010807070707" pitchFamily="18" charset="2"/>
              <a:buChar char="u"/>
            </a:pPr>
            <a:r>
              <a:rPr lang="lv-LV" sz="2800" dirty="0">
                <a:latin typeface="Verdana" panose="020B0604030504040204" pitchFamily="34" charset="0"/>
                <a:ea typeface="Verdana" panose="020B0604030504040204" pitchFamily="34" charset="0"/>
              </a:rPr>
              <a:t>Attālināta procesa </a:t>
            </a:r>
            <a:r>
              <a:rPr lang="lv-LV" sz="2800" dirty="0" err="1">
                <a:latin typeface="Verdana" panose="020B0604030504040204" pitchFamily="34" charset="0"/>
                <a:ea typeface="Verdana" panose="020B0604030504040204" pitchFamily="34" charset="0"/>
              </a:rPr>
              <a:t>pārredzamība</a:t>
            </a:r>
            <a:endParaRPr lang="lv-LV" sz="2800" dirty="0">
              <a:latin typeface="Verdana" panose="020B0604030504040204" pitchFamily="34" charset="0"/>
              <a:ea typeface="Verdana" panose="020B0604030504040204" pitchFamily="34" charset="0"/>
            </a:endParaRPr>
          </a:p>
          <a:p>
            <a:pPr marL="2400300" lvl="4" indent="-342900">
              <a:lnSpc>
                <a:spcPct val="200000"/>
              </a:lnSpc>
              <a:buFont typeface="Wingdings 3" panose="05040102010807070707" pitchFamily="18" charset="2"/>
              <a:buChar char="u"/>
            </a:pPr>
            <a:r>
              <a:rPr lang="lv-LV" sz="2800" dirty="0">
                <a:latin typeface="Verdana" panose="020B0604030504040204" pitchFamily="34" charset="0"/>
                <a:ea typeface="Verdana" panose="020B0604030504040204" pitchFamily="34" charset="0"/>
              </a:rPr>
              <a:t>Datu kontrole</a:t>
            </a:r>
          </a:p>
          <a:p>
            <a:pPr marL="2400300" lvl="4" indent="-342900">
              <a:lnSpc>
                <a:spcPct val="200000"/>
              </a:lnSpc>
              <a:buFont typeface="Wingdings 3" panose="05040102010807070707" pitchFamily="18" charset="2"/>
              <a:buChar char="u"/>
            </a:pPr>
            <a:r>
              <a:rPr lang="lv-LV" sz="2800" dirty="0">
                <a:latin typeface="Verdana" panose="020B0604030504040204" pitchFamily="34" charset="0"/>
                <a:ea typeface="Verdana" panose="020B0604030504040204" pitchFamily="34" charset="0"/>
              </a:rPr>
              <a:t>Pieeja reāllaika informācijai</a:t>
            </a:r>
          </a:p>
          <a:p>
            <a:pPr marL="2400300" lvl="4" indent="-342900">
              <a:lnSpc>
                <a:spcPct val="200000"/>
              </a:lnSpc>
              <a:buFont typeface="Wingdings 3" panose="05040102010807070707" pitchFamily="18" charset="2"/>
              <a:buChar char="u"/>
            </a:pPr>
            <a:r>
              <a:rPr lang="lv-LV" sz="2800" dirty="0">
                <a:latin typeface="Verdana" panose="020B0604030504040204" pitchFamily="34" charset="0"/>
                <a:ea typeface="Verdana" panose="020B0604030504040204" pitchFamily="34" charset="0"/>
              </a:rPr>
              <a:t>Pilna loģistikas procesa uzraudzība</a:t>
            </a:r>
          </a:p>
          <a:p>
            <a:pPr algn="ctr"/>
            <a:endParaRPr lang="lv-LV" dirty="0"/>
          </a:p>
        </p:txBody>
      </p:sp>
    </p:spTree>
    <p:extLst>
      <p:ext uri="{BB962C8B-B14F-4D97-AF65-F5344CB8AC3E}">
        <p14:creationId xmlns:p14="http://schemas.microsoft.com/office/powerpoint/2010/main" val="11650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anim calcmode="lin" valueType="num">
                                      <p:cBhvr>
                                        <p:cTn id="14"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anim calcmode="lin" valueType="num">
                                      <p:cBhvr>
                                        <p:cTn id="20"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2000"/>
                                        <p:tgtEl>
                                          <p:spTgt spid="8">
                                            <p:txEl>
                                              <p:pRg st="3" end="3"/>
                                            </p:txEl>
                                          </p:spTgt>
                                        </p:tgtEl>
                                      </p:cBhvr>
                                    </p:animEffect>
                                    <p:anim calcmode="lin" valueType="num">
                                      <p:cBhvr>
                                        <p:cTn id="26"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2000"/>
                                        <p:tgtEl>
                                          <p:spTgt spid="8">
                                            <p:txEl>
                                              <p:pRg st="4" end="4"/>
                                            </p:txEl>
                                          </p:spTgt>
                                        </p:tgtEl>
                                      </p:cBhvr>
                                    </p:animEffect>
                                    <p:anim calcmode="lin" valueType="num">
                                      <p:cBhvr>
                                        <p:cTn id="32"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2000"/>
                                        <p:tgtEl>
                                          <p:spTgt spid="8">
                                            <p:txEl>
                                              <p:pRg st="5" end="5"/>
                                            </p:txEl>
                                          </p:spTgt>
                                        </p:tgtEl>
                                      </p:cBhvr>
                                    </p:animEffect>
                                    <p:anim calcmode="lin" valueType="num">
                                      <p:cBhvr>
                                        <p:cTn id="38"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nodeType="after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2000"/>
                                        <p:tgtEl>
                                          <p:spTgt spid="8">
                                            <p:txEl>
                                              <p:pRg st="6" end="6"/>
                                            </p:txEl>
                                          </p:spTgt>
                                        </p:tgtEl>
                                      </p:cBhvr>
                                    </p:animEffect>
                                    <p:anim calcmode="lin" valueType="num">
                                      <p:cBhvr>
                                        <p:cTn id="44" dur="2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lv-LV"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2" name="Title 1">
            <a:extLst>
              <a:ext uri="{FF2B5EF4-FFF2-40B4-BE49-F238E27FC236}">
                <a16:creationId xmlns:a16="http://schemas.microsoft.com/office/drawing/2014/main" id="{4CD44AB5-A95C-4A6F-8F67-45AC36EEB865}"/>
              </a:ext>
            </a:extLst>
          </p:cNvPr>
          <p:cNvSpPr>
            <a:spLocks noGrp="1"/>
          </p:cNvSpPr>
          <p:nvPr>
            <p:ph type="title"/>
          </p:nvPr>
        </p:nvSpPr>
        <p:spPr>
          <a:xfrm>
            <a:off x="1169270" y="585747"/>
            <a:ext cx="8596668" cy="792480"/>
          </a:xfrm>
        </p:spPr>
        <p:txBody>
          <a:bodyPr/>
          <a:lstStyle/>
          <a:p>
            <a:pPr algn="ctr"/>
            <a:r>
              <a:rPr lang="lv-LV" i="1" dirty="0">
                <a:solidFill>
                  <a:schemeClr val="tx1"/>
                </a:solidFill>
              </a:rPr>
              <a:t>Galvenie noteikumi</a:t>
            </a:r>
          </a:p>
        </p:txBody>
      </p:sp>
      <p:sp>
        <p:nvSpPr>
          <p:cNvPr id="13" name="Content Placeholder 2">
            <a:extLst>
              <a:ext uri="{FF2B5EF4-FFF2-40B4-BE49-F238E27FC236}">
                <a16:creationId xmlns:a16="http://schemas.microsoft.com/office/drawing/2014/main" id="{A4F8B16D-0215-40D3-975D-4CF003A307A9}"/>
              </a:ext>
            </a:extLst>
          </p:cNvPr>
          <p:cNvSpPr>
            <a:spLocks noGrp="1"/>
          </p:cNvSpPr>
          <p:nvPr>
            <p:ph sz="half" idx="1"/>
          </p:nvPr>
        </p:nvSpPr>
        <p:spPr>
          <a:xfrm>
            <a:off x="649001" y="1422120"/>
            <a:ext cx="4184035" cy="4576354"/>
          </a:xfrm>
        </p:spPr>
        <p:txBody>
          <a:bodyPr>
            <a:noAutofit/>
          </a:bodyPr>
          <a:lstStyle/>
          <a:p>
            <a:pPr marL="342900" indent="-342900">
              <a:buFont typeface="Wingdings 3" panose="05040102010807070707" pitchFamily="18" charset="2"/>
              <a:buChar char="u"/>
            </a:pPr>
            <a:r>
              <a:rPr lang="lv-LV" b="1" i="1" u="sng" dirty="0"/>
              <a:t>No e-CMR līguma viedokļa:</a:t>
            </a:r>
          </a:p>
          <a:p>
            <a:pPr marL="342900" indent="-342900">
              <a:buFont typeface="Wingdings" panose="05000000000000000000" pitchFamily="2" charset="2"/>
              <a:buChar char="§"/>
            </a:pPr>
            <a:r>
              <a:rPr lang="lv-LV" dirty="0"/>
              <a:t>e-CMR protokols ir spēkā tikai starp valstīm, kuras ir parakstījušas </a:t>
            </a:r>
            <a:r>
              <a:rPr lang="lv-LV" b="1" dirty="0"/>
              <a:t>savstarpēju vienošanos par datu elektronisku apmaiņu</a:t>
            </a:r>
            <a:endParaRPr lang="lv-LV" dirty="0"/>
          </a:p>
          <a:p>
            <a:pPr marL="342900" indent="-342900">
              <a:buFont typeface="Arial" panose="020B0604020202020204" pitchFamily="34" charset="0"/>
              <a:buChar char="•"/>
            </a:pPr>
            <a:endParaRPr lang="lv-LV" dirty="0"/>
          </a:p>
          <a:p>
            <a:pPr marL="342900" indent="-342900">
              <a:buFont typeface="Wingdings" panose="05000000000000000000" pitchFamily="2" charset="2"/>
              <a:buChar char="§"/>
            </a:pPr>
            <a:r>
              <a:rPr lang="lv-LV" dirty="0"/>
              <a:t>e-CMR datiem un elektroniskajam parakstam valsts tiesību aktos </a:t>
            </a:r>
            <a:r>
              <a:rPr lang="lv-LV" b="1" dirty="0"/>
              <a:t>jābūt juridiskajam spēkam</a:t>
            </a:r>
            <a:endParaRPr lang="lv-LV" dirty="0"/>
          </a:p>
          <a:p>
            <a:pPr marL="0" indent="0">
              <a:buNone/>
            </a:pPr>
            <a:endParaRPr lang="lv-LV" dirty="0"/>
          </a:p>
          <a:p>
            <a:pPr>
              <a:buFont typeface="Wingdings" panose="05000000000000000000" pitchFamily="2" charset="2"/>
              <a:buChar char="§"/>
            </a:pPr>
            <a:endParaRPr lang="lv-LV" dirty="0"/>
          </a:p>
        </p:txBody>
      </p:sp>
      <p:sp>
        <p:nvSpPr>
          <p:cNvPr id="14" name="Content Placeholder 3">
            <a:extLst>
              <a:ext uri="{FF2B5EF4-FFF2-40B4-BE49-F238E27FC236}">
                <a16:creationId xmlns:a16="http://schemas.microsoft.com/office/drawing/2014/main" id="{A19D87C2-E931-425F-9844-9113BF1A9C85}"/>
              </a:ext>
            </a:extLst>
          </p:cNvPr>
          <p:cNvSpPr txBox="1">
            <a:spLocks/>
          </p:cNvSpPr>
          <p:nvPr/>
        </p:nvSpPr>
        <p:spPr>
          <a:xfrm>
            <a:off x="4833036" y="1422120"/>
            <a:ext cx="4184034" cy="492666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lv-LV" sz="2000" b="1" i="1" u="sng" dirty="0">
                <a:latin typeface="Verdana" panose="020B0604030504040204" pitchFamily="34" charset="0"/>
                <a:ea typeface="Verdana" panose="020B0604030504040204" pitchFamily="34" charset="0"/>
              </a:rPr>
              <a:t>No ģeogrāfiskās darbības jomas:</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e-CMR protokols nav spēkā, kad preces tiek izvestas no/ievestas valstī, kura nav parakstījusi Protokolu </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nevar šķērsot tranzītā valsti, kura pieprasa CMR papīra formātā</a:t>
            </a:r>
          </a:p>
        </p:txBody>
      </p:sp>
    </p:spTree>
    <p:extLst>
      <p:ext uri="{BB962C8B-B14F-4D97-AF65-F5344CB8AC3E}">
        <p14:creationId xmlns:p14="http://schemas.microsoft.com/office/powerpoint/2010/main" val="45450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1000"/>
                                        <p:tgtEl>
                                          <p:spTgt spid="13">
                                            <p:txEl>
                                              <p:pRg st="1" end="1"/>
                                            </p:txEl>
                                          </p:spTgt>
                                        </p:tgtEl>
                                      </p:cBhvr>
                                    </p:animEffect>
                                    <p:anim calcmode="lin" valueType="num">
                                      <p:cBhvr>
                                        <p:cTn id="1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750"/>
                                        <p:tgtEl>
                                          <p:spTgt spid="13">
                                            <p:txEl>
                                              <p:pRg st="3" end="3"/>
                                            </p:txEl>
                                          </p:spTgt>
                                        </p:tgtEl>
                                      </p:cBhvr>
                                    </p:animEffect>
                                    <p:anim calcmode="lin" valueType="num">
                                      <p:cBhvr>
                                        <p:cTn id="20" dur="17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75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3000"/>
                                        <p:tgtEl>
                                          <p:spTgt spid="14">
                                            <p:txEl>
                                              <p:pRg st="0" end="0"/>
                                            </p:txEl>
                                          </p:spTgt>
                                        </p:tgtEl>
                                      </p:cBhvr>
                                    </p:animEffect>
                                    <p:anim calcmode="lin" valueType="num">
                                      <p:cBhvr>
                                        <p:cTn id="26" dur="3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7" dur="3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6750"/>
                            </p:stCondLst>
                            <p:childTnLst>
                              <p:par>
                                <p:cTn id="29" presetID="42" presetClass="entr" presetSubtype="0" fill="hold" nodeType="after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fade">
                                      <p:cBhvr>
                                        <p:cTn id="31" dur="1000"/>
                                        <p:tgtEl>
                                          <p:spTgt spid="14">
                                            <p:txEl>
                                              <p:pRg st="1" end="1"/>
                                            </p:txEl>
                                          </p:spTgt>
                                        </p:tgtEl>
                                      </p:cBhvr>
                                    </p:animEffect>
                                    <p:anim calcmode="lin" valueType="num">
                                      <p:cBhvr>
                                        <p:cTn id="3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7750"/>
                            </p:stCondLst>
                            <p:childTnLst>
                              <p:par>
                                <p:cTn id="35" presetID="42" presetClass="entr" presetSubtype="0" fill="hold" nodeType="after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1000"/>
                                        <p:tgtEl>
                                          <p:spTgt spid="14">
                                            <p:txEl>
                                              <p:pRg st="3" end="3"/>
                                            </p:txEl>
                                          </p:spTgt>
                                        </p:tgtEl>
                                      </p:cBhvr>
                                    </p:animEffect>
                                    <p:anim calcmode="lin" valueType="num">
                                      <p:cBhvr>
                                        <p:cTn id="3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lv-LV"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15" name="Title 1">
            <a:extLst>
              <a:ext uri="{FF2B5EF4-FFF2-40B4-BE49-F238E27FC236}">
                <a16:creationId xmlns:a16="http://schemas.microsoft.com/office/drawing/2014/main" id="{76CA9589-4904-4508-B3A9-0B336DFC2768}"/>
              </a:ext>
            </a:extLst>
          </p:cNvPr>
          <p:cNvSpPr>
            <a:spLocks noGrp="1"/>
          </p:cNvSpPr>
          <p:nvPr>
            <p:ph type="title"/>
          </p:nvPr>
        </p:nvSpPr>
        <p:spPr>
          <a:xfrm>
            <a:off x="1261636" y="606633"/>
            <a:ext cx="8596668" cy="1140823"/>
          </a:xfrm>
        </p:spPr>
        <p:txBody>
          <a:bodyPr/>
          <a:lstStyle/>
          <a:p>
            <a:pPr algn="ctr"/>
            <a:r>
              <a:rPr lang="lv-LV" i="1" dirty="0">
                <a:solidFill>
                  <a:schemeClr val="tx1"/>
                </a:solidFill>
              </a:rPr>
              <a:t>Datu un privātuma aizsardzība</a:t>
            </a:r>
          </a:p>
        </p:txBody>
      </p:sp>
      <p:sp>
        <p:nvSpPr>
          <p:cNvPr id="16" name="Content Placeholder 2">
            <a:extLst>
              <a:ext uri="{FF2B5EF4-FFF2-40B4-BE49-F238E27FC236}">
                <a16:creationId xmlns:a16="http://schemas.microsoft.com/office/drawing/2014/main" id="{7A54190C-2314-491C-B0A3-22A4F5CCFC18}"/>
              </a:ext>
            </a:extLst>
          </p:cNvPr>
          <p:cNvSpPr>
            <a:spLocks noGrp="1"/>
          </p:cNvSpPr>
          <p:nvPr>
            <p:ph idx="1"/>
          </p:nvPr>
        </p:nvSpPr>
        <p:spPr>
          <a:xfrm>
            <a:off x="680879" y="1747456"/>
            <a:ext cx="9758181" cy="4482528"/>
          </a:xfrm>
        </p:spPr>
        <p:txBody>
          <a:bodyPr>
            <a:noAutofit/>
          </a:bodyPr>
          <a:lstStyle/>
          <a:p>
            <a:pPr>
              <a:lnSpc>
                <a:spcPct val="150000"/>
              </a:lnSpc>
            </a:pPr>
            <a:r>
              <a:rPr lang="lv-LV" b="1" u="sng" dirty="0"/>
              <a:t>e-CMR Platformai jānodrošina:</a:t>
            </a:r>
          </a:p>
          <a:p>
            <a:pPr marL="342900" indent="-342900">
              <a:lnSpc>
                <a:spcPct val="150000"/>
              </a:lnSpc>
              <a:buFont typeface="Wingdings 3" panose="05040102010807070707" pitchFamily="18" charset="2"/>
              <a:buChar char="u"/>
            </a:pPr>
            <a:r>
              <a:rPr lang="lv-LV" dirty="0"/>
              <a:t>kontrolējošo institūciju piekļuve </a:t>
            </a:r>
          </a:p>
          <a:p>
            <a:pPr>
              <a:lnSpc>
                <a:spcPct val="150000"/>
              </a:lnSpc>
            </a:pPr>
            <a:r>
              <a:rPr lang="lv-LV" dirty="0"/>
              <a:t>(</a:t>
            </a:r>
            <a:r>
              <a:rPr lang="lv-LV" b="1" dirty="0"/>
              <a:t>VID, Finanšu ministrija, Valsts robežsardze, Valsts policija</a:t>
            </a:r>
            <a:r>
              <a:rPr lang="lv-LV" dirty="0"/>
              <a:t>)</a:t>
            </a:r>
          </a:p>
          <a:p>
            <a:pPr>
              <a:lnSpc>
                <a:spcPct val="150000"/>
              </a:lnSpc>
            </a:pPr>
            <a:endParaRPr lang="lv-LV" dirty="0"/>
          </a:p>
          <a:p>
            <a:pPr marL="342900" indent="-342900">
              <a:lnSpc>
                <a:spcPct val="150000"/>
              </a:lnSpc>
              <a:buFont typeface="Wingdings 3" panose="05040102010807070707" pitchFamily="18" charset="2"/>
              <a:buChar char="u"/>
            </a:pPr>
            <a:r>
              <a:rPr lang="lv-LV" dirty="0"/>
              <a:t>saskaņošana ar datu un privātuma aizsardzības noteikumiem </a:t>
            </a:r>
          </a:p>
          <a:p>
            <a:pPr>
              <a:lnSpc>
                <a:spcPct val="150000"/>
              </a:lnSpc>
            </a:pPr>
            <a:r>
              <a:rPr lang="lv-LV" dirty="0"/>
              <a:t>(</a:t>
            </a:r>
            <a:r>
              <a:rPr lang="en-GB" b="1" dirty="0"/>
              <a:t>Regula</a:t>
            </a:r>
            <a:r>
              <a:rPr lang="lv-LV" b="1" dirty="0"/>
              <a:t> </a:t>
            </a:r>
            <a:r>
              <a:rPr lang="en-GB" b="1" dirty="0"/>
              <a:t>2016/679</a:t>
            </a:r>
            <a:r>
              <a:rPr lang="lv-LV" b="1" dirty="0"/>
              <a:t>, Direktīva </a:t>
            </a:r>
            <a:r>
              <a:rPr lang="en-GB" b="1" dirty="0"/>
              <a:t>95/46/EC</a:t>
            </a:r>
            <a:r>
              <a:rPr lang="lv-LV" b="1" dirty="0"/>
              <a:t>, </a:t>
            </a:r>
            <a:r>
              <a:rPr lang="en-GB" altLang="lv-LV" b="1" dirty="0">
                <a:ea typeface="MS PGothic" panose="020B0600070205080204" pitchFamily="34" charset="-128"/>
              </a:rPr>
              <a:t>Dir</a:t>
            </a:r>
            <a:r>
              <a:rPr lang="lv-LV" altLang="lv-LV" b="1" dirty="0" err="1">
                <a:ea typeface="MS PGothic" panose="020B0600070205080204" pitchFamily="34" charset="-128"/>
              </a:rPr>
              <a:t>ektīva</a:t>
            </a:r>
            <a:r>
              <a:rPr lang="lv-LV" altLang="lv-LV" b="1" dirty="0">
                <a:ea typeface="MS PGothic" panose="020B0600070205080204" pitchFamily="34" charset="-128"/>
              </a:rPr>
              <a:t> </a:t>
            </a:r>
            <a:r>
              <a:rPr lang="en-GB" altLang="lv-LV" b="1" dirty="0">
                <a:ea typeface="MS PGothic" panose="020B0600070205080204" pitchFamily="34" charset="-128"/>
              </a:rPr>
              <a:t>2002/58/EC</a:t>
            </a:r>
            <a:r>
              <a:rPr lang="lv-LV" dirty="0"/>
              <a:t>) </a:t>
            </a:r>
          </a:p>
        </p:txBody>
      </p:sp>
    </p:spTree>
    <p:extLst>
      <p:ext uri="{BB962C8B-B14F-4D97-AF65-F5344CB8AC3E}">
        <p14:creationId xmlns:p14="http://schemas.microsoft.com/office/powerpoint/2010/main" val="67033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1000"/>
                                        <p:tgtEl>
                                          <p:spTgt spid="16">
                                            <p:txEl>
                                              <p:pRg st="1" end="1"/>
                                            </p:txEl>
                                          </p:spTgt>
                                        </p:tgtEl>
                                      </p:cBhvr>
                                    </p:animEffect>
                                    <p:anim calcmode="lin" valueType="num">
                                      <p:cBhvr>
                                        <p:cTn id="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10"/>
                                        <p:tgtEl>
                                          <p:spTgt spid="16">
                                            <p:txEl>
                                              <p:pRg st="2" end="2"/>
                                            </p:txEl>
                                          </p:spTgt>
                                        </p:tgtEl>
                                      </p:cBhvr>
                                    </p:animEffect>
                                    <p:anim calcmode="lin" valueType="num">
                                      <p:cBhvr>
                                        <p:cTn id="14" dur="1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5" dur="1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10"/>
                            </p:stCondLst>
                            <p:childTnLst>
                              <p:par>
                                <p:cTn id="17" presetID="42" presetClass="entr" presetSubtype="0" fill="hold"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2000"/>
                                        <p:tgtEl>
                                          <p:spTgt spid="16">
                                            <p:txEl>
                                              <p:pRg st="4" end="4"/>
                                            </p:txEl>
                                          </p:spTgt>
                                        </p:tgtEl>
                                      </p:cBhvr>
                                    </p:animEffect>
                                    <p:anim calcmode="lin" valueType="num">
                                      <p:cBhvr>
                                        <p:cTn id="20"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10"/>
                            </p:stCondLst>
                            <p:childTnLst>
                              <p:par>
                                <p:cTn id="23" presetID="42" presetClass="entr" presetSubtype="0" fill="hold" nodeType="after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animEffect transition="in" filter="fade">
                                      <p:cBhvr>
                                        <p:cTn id="25" dur="1000"/>
                                        <p:tgtEl>
                                          <p:spTgt spid="16">
                                            <p:txEl>
                                              <p:pRg st="5" end="5"/>
                                            </p:txEl>
                                          </p:spTgt>
                                        </p:tgtEl>
                                      </p:cBhvr>
                                    </p:animEffect>
                                    <p:anim calcmode="lin" valueType="num">
                                      <p:cBhvr>
                                        <p:cTn id="2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950860D-6713-44C0-BBF0-56D9EDF5320F}"/>
              </a:ext>
            </a:extLst>
          </p:cNvPr>
          <p:cNvPicPr>
            <a:picLocks noChangeAspect="1"/>
          </p:cNvPicPr>
          <p:nvPr/>
        </p:nvPicPr>
        <p:blipFill>
          <a:blip r:embed="rId3"/>
          <a:stretch>
            <a:fillRect/>
          </a:stretch>
        </p:blipFill>
        <p:spPr>
          <a:xfrm>
            <a:off x="5165407" y="1951233"/>
            <a:ext cx="2157981" cy="1806538"/>
          </a:xfrm>
          <a:prstGeom prst="rect">
            <a:avLst/>
          </a:prstGeom>
        </p:spPr>
      </p:pic>
      <p:pic>
        <p:nvPicPr>
          <p:cNvPr id="15" name="Picture 14">
            <a:extLst>
              <a:ext uri="{FF2B5EF4-FFF2-40B4-BE49-F238E27FC236}">
                <a16:creationId xmlns:a16="http://schemas.microsoft.com/office/drawing/2014/main" id="{44FF19C5-6A59-4C87-B883-DAB0C927EC31}"/>
              </a:ext>
            </a:extLst>
          </p:cNvPr>
          <p:cNvPicPr>
            <a:picLocks noChangeAspect="1"/>
          </p:cNvPicPr>
          <p:nvPr/>
        </p:nvPicPr>
        <p:blipFill>
          <a:blip r:embed="rId4"/>
          <a:stretch>
            <a:fillRect/>
          </a:stretch>
        </p:blipFill>
        <p:spPr>
          <a:xfrm>
            <a:off x="3536093" y="1760685"/>
            <a:ext cx="1743075" cy="1743075"/>
          </a:xfrm>
          <a:prstGeom prst="rect">
            <a:avLst/>
          </a:prstGeom>
        </p:spPr>
      </p:pic>
      <p:sp>
        <p:nvSpPr>
          <p:cNvPr id="13" name="Content Placeholder 2">
            <a:extLst>
              <a:ext uri="{FF2B5EF4-FFF2-40B4-BE49-F238E27FC236}">
                <a16:creationId xmlns:a16="http://schemas.microsoft.com/office/drawing/2014/main" id="{D5146B4B-B46A-478B-831D-51AF4112004C}"/>
              </a:ext>
            </a:extLst>
          </p:cNvPr>
          <p:cNvSpPr>
            <a:spLocks noGrp="1"/>
          </p:cNvSpPr>
          <p:nvPr>
            <p:ph idx="1"/>
          </p:nvPr>
        </p:nvSpPr>
        <p:spPr>
          <a:xfrm>
            <a:off x="827233" y="1630590"/>
            <a:ext cx="8846339" cy="4909910"/>
          </a:xfrm>
        </p:spPr>
        <p:txBody>
          <a:bodyPr>
            <a:normAutofit/>
          </a:bodyPr>
          <a:lstStyle/>
          <a:p>
            <a:pPr marL="342900" indent="-342900">
              <a:lnSpc>
                <a:spcPct val="150000"/>
              </a:lnSpc>
              <a:buFont typeface="Wingdings 3" panose="05040102010807070707" pitchFamily="18" charset="2"/>
              <a:buChar char="u"/>
            </a:pPr>
            <a:r>
              <a:rPr lang="lv-LV" dirty="0"/>
              <a:t>Eiropā jau darbojas dažas e-CMR platformas</a:t>
            </a:r>
          </a:p>
          <a:p>
            <a:pPr marL="342900" indent="-342900">
              <a:lnSpc>
                <a:spcPct val="150000"/>
              </a:lnSpc>
              <a:buFont typeface="Wingdings 3" panose="05040102010807070707" pitchFamily="18" charset="2"/>
              <a:buChar char="u"/>
            </a:pPr>
            <a:endParaRPr lang="lv-LV" dirty="0"/>
          </a:p>
          <a:p>
            <a:pPr marL="342900" indent="-342900">
              <a:lnSpc>
                <a:spcPct val="150000"/>
              </a:lnSpc>
              <a:buFont typeface="Wingdings 3" panose="05040102010807070707" pitchFamily="18" charset="2"/>
              <a:buChar char="u"/>
            </a:pPr>
            <a:endParaRPr lang="lv-LV" dirty="0"/>
          </a:p>
          <a:p>
            <a:pPr>
              <a:lnSpc>
                <a:spcPct val="150000"/>
              </a:lnSpc>
              <a:spcBef>
                <a:spcPts val="0"/>
              </a:spcBef>
            </a:pPr>
            <a:r>
              <a:rPr lang="lv-LV" dirty="0"/>
              <a:t> </a:t>
            </a:r>
          </a:p>
          <a:p>
            <a:pPr marL="342900" indent="-342900">
              <a:lnSpc>
                <a:spcPct val="150000"/>
              </a:lnSpc>
              <a:spcBef>
                <a:spcPts val="0"/>
              </a:spcBef>
              <a:buFont typeface="Wingdings 3" panose="05040102010807070707" pitchFamily="18" charset="2"/>
              <a:buChar char="u"/>
            </a:pPr>
            <a:r>
              <a:rPr lang="lv-LV" b="1" dirty="0"/>
              <a:t>Latvija ir </a:t>
            </a:r>
            <a:r>
              <a:rPr lang="lv-LV" dirty="0"/>
              <a:t>Baltijas jūras valstu vienotā </a:t>
            </a:r>
            <a:r>
              <a:rPr lang="lv-LV" b="1" dirty="0"/>
              <a:t>DIGINNO </a:t>
            </a:r>
            <a:r>
              <a:rPr lang="lv-LV" dirty="0"/>
              <a:t>projekta </a:t>
            </a:r>
            <a:r>
              <a:rPr lang="lv-LV" b="1" dirty="0"/>
              <a:t>dalībvalsts, kurā ietilpst vēl 8 valstis</a:t>
            </a:r>
          </a:p>
          <a:p>
            <a:pPr marL="342900" indent="-342900">
              <a:lnSpc>
                <a:spcPct val="150000"/>
              </a:lnSpc>
              <a:buFont typeface="Wingdings 3" panose="05040102010807070707" pitchFamily="18" charset="2"/>
              <a:buChar char="u"/>
            </a:pPr>
            <a:endParaRPr lang="lv-LV" b="1" dirty="0"/>
          </a:p>
          <a:p>
            <a:pPr marL="342900" indent="-342900">
              <a:lnSpc>
                <a:spcPct val="150000"/>
              </a:lnSpc>
              <a:buFont typeface="Wingdings 3" panose="05040102010807070707" pitchFamily="18" charset="2"/>
              <a:buChar char="u"/>
            </a:pPr>
            <a:r>
              <a:rPr lang="lv-LV" b="1" dirty="0"/>
              <a:t>Latvijā </a:t>
            </a:r>
            <a:r>
              <a:rPr lang="lv-LV" dirty="0"/>
              <a:t>projektu īsteno Latvijas Informācijas un Komunikācijas tehnoloģijas asociācija </a:t>
            </a:r>
            <a:r>
              <a:rPr lang="lv-LV" b="1" dirty="0"/>
              <a:t>(LIKTA)</a:t>
            </a:r>
          </a:p>
          <a:p>
            <a:endParaRPr lang="lv-LV" dirty="0"/>
          </a:p>
          <a:p>
            <a:endParaRPr lang="lv-LV" dirty="0"/>
          </a:p>
        </p:txBody>
      </p:sp>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lv-LV" sz="10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9" name="Title 1">
            <a:extLst>
              <a:ext uri="{FF2B5EF4-FFF2-40B4-BE49-F238E27FC236}">
                <a16:creationId xmlns:a16="http://schemas.microsoft.com/office/drawing/2014/main" id="{14D6407E-2D04-4FC5-B1FC-01CC31CEDE43}"/>
              </a:ext>
            </a:extLst>
          </p:cNvPr>
          <p:cNvSpPr>
            <a:spLocks noGrp="1"/>
          </p:cNvSpPr>
          <p:nvPr>
            <p:ph type="title"/>
          </p:nvPr>
        </p:nvSpPr>
        <p:spPr>
          <a:xfrm>
            <a:off x="1261636" y="606633"/>
            <a:ext cx="8596668" cy="1140823"/>
          </a:xfrm>
        </p:spPr>
        <p:txBody>
          <a:bodyPr/>
          <a:lstStyle/>
          <a:p>
            <a:pPr algn="ctr"/>
            <a:r>
              <a:rPr lang="lv-LV" i="1" dirty="0">
                <a:solidFill>
                  <a:schemeClr val="tx1"/>
                </a:solidFill>
              </a:rPr>
              <a:t>Daži fakti</a:t>
            </a:r>
          </a:p>
        </p:txBody>
      </p:sp>
      <p:pic>
        <p:nvPicPr>
          <p:cNvPr id="8" name="Picture 7">
            <a:extLst>
              <a:ext uri="{FF2B5EF4-FFF2-40B4-BE49-F238E27FC236}">
                <a16:creationId xmlns:a16="http://schemas.microsoft.com/office/drawing/2014/main" id="{5B63235D-9CA4-43C0-AFFF-25693690FF24}"/>
              </a:ext>
            </a:extLst>
          </p:cNvPr>
          <p:cNvPicPr>
            <a:picLocks noChangeAspect="1"/>
          </p:cNvPicPr>
          <p:nvPr/>
        </p:nvPicPr>
        <p:blipFill>
          <a:blip r:embed="rId5"/>
          <a:stretch>
            <a:fillRect/>
          </a:stretch>
        </p:blipFill>
        <p:spPr>
          <a:xfrm>
            <a:off x="1160065" y="2658737"/>
            <a:ext cx="2375473" cy="938212"/>
          </a:xfrm>
          <a:prstGeom prst="rect">
            <a:avLst/>
          </a:prstGeom>
        </p:spPr>
      </p:pic>
      <p:pic>
        <p:nvPicPr>
          <p:cNvPr id="4" name="Picture 3">
            <a:extLst>
              <a:ext uri="{FF2B5EF4-FFF2-40B4-BE49-F238E27FC236}">
                <a16:creationId xmlns:a16="http://schemas.microsoft.com/office/drawing/2014/main" id="{E948CC8E-91BA-4ED9-AC05-6F5B6E9B8A02}"/>
              </a:ext>
            </a:extLst>
          </p:cNvPr>
          <p:cNvPicPr>
            <a:picLocks noChangeAspect="1"/>
          </p:cNvPicPr>
          <p:nvPr/>
        </p:nvPicPr>
        <p:blipFill>
          <a:blip r:embed="rId6"/>
          <a:stretch>
            <a:fillRect/>
          </a:stretch>
        </p:blipFill>
        <p:spPr>
          <a:xfrm>
            <a:off x="7161847" y="2229377"/>
            <a:ext cx="2375474" cy="625125"/>
          </a:xfrm>
          <a:prstGeom prst="rect">
            <a:avLst/>
          </a:prstGeom>
        </p:spPr>
      </p:pic>
      <p:pic>
        <p:nvPicPr>
          <p:cNvPr id="6" name="Picture 5">
            <a:extLst>
              <a:ext uri="{FF2B5EF4-FFF2-40B4-BE49-F238E27FC236}">
                <a16:creationId xmlns:a16="http://schemas.microsoft.com/office/drawing/2014/main" id="{AE7EE075-4CCE-443D-B723-0A50C4208324}"/>
              </a:ext>
            </a:extLst>
          </p:cNvPr>
          <p:cNvPicPr>
            <a:picLocks noChangeAspect="1"/>
          </p:cNvPicPr>
          <p:nvPr/>
        </p:nvPicPr>
        <p:blipFill>
          <a:blip r:embed="rId7"/>
          <a:stretch>
            <a:fillRect/>
          </a:stretch>
        </p:blipFill>
        <p:spPr>
          <a:xfrm>
            <a:off x="1397964" y="4899457"/>
            <a:ext cx="472039" cy="34281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FEA7D36-C33F-443D-B819-F8C2E8DBFCA1}"/>
              </a:ext>
            </a:extLst>
          </p:cNvPr>
          <p:cNvPicPr>
            <a:picLocks noChangeAspect="1"/>
          </p:cNvPicPr>
          <p:nvPr/>
        </p:nvPicPr>
        <p:blipFill>
          <a:blip r:embed="rId8"/>
          <a:stretch>
            <a:fillRect/>
          </a:stretch>
        </p:blipFill>
        <p:spPr>
          <a:xfrm>
            <a:off x="2324871" y="4895181"/>
            <a:ext cx="591949" cy="368498"/>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36ABED9F-0F25-401B-9C64-5455FA8F5484}"/>
              </a:ext>
            </a:extLst>
          </p:cNvPr>
          <p:cNvPicPr>
            <a:picLocks noChangeAspect="1"/>
          </p:cNvPicPr>
          <p:nvPr/>
        </p:nvPicPr>
        <p:blipFill>
          <a:blip r:embed="rId9"/>
          <a:stretch>
            <a:fillRect/>
          </a:stretch>
        </p:blipFill>
        <p:spPr>
          <a:xfrm>
            <a:off x="3512552" y="4836722"/>
            <a:ext cx="677144" cy="41256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4F53EF11-E48F-4D53-ADDF-16A82F077F47}"/>
              </a:ext>
            </a:extLst>
          </p:cNvPr>
          <p:cNvPicPr>
            <a:picLocks noChangeAspect="1"/>
          </p:cNvPicPr>
          <p:nvPr/>
        </p:nvPicPr>
        <p:blipFill>
          <a:blip r:embed="rId10"/>
          <a:stretch>
            <a:fillRect/>
          </a:stretch>
        </p:blipFill>
        <p:spPr>
          <a:xfrm>
            <a:off x="4923792" y="4871927"/>
            <a:ext cx="591950" cy="375889"/>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CB1EC831-A464-4685-8732-7D6CF7CD38D8}"/>
              </a:ext>
            </a:extLst>
          </p:cNvPr>
          <p:cNvPicPr>
            <a:picLocks noChangeAspect="1"/>
          </p:cNvPicPr>
          <p:nvPr/>
        </p:nvPicPr>
        <p:blipFill>
          <a:blip r:embed="rId11"/>
          <a:stretch>
            <a:fillRect/>
          </a:stretch>
        </p:blipFill>
        <p:spPr>
          <a:xfrm>
            <a:off x="6218554" y="4899442"/>
            <a:ext cx="626481" cy="359975"/>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12055521-BB82-4CD9-AC6E-F8BF440EF7B8}"/>
              </a:ext>
            </a:extLst>
          </p:cNvPr>
          <p:cNvPicPr>
            <a:picLocks noChangeAspect="1"/>
          </p:cNvPicPr>
          <p:nvPr/>
        </p:nvPicPr>
        <p:blipFill>
          <a:blip r:embed="rId12"/>
          <a:stretch>
            <a:fillRect/>
          </a:stretch>
        </p:blipFill>
        <p:spPr>
          <a:xfrm>
            <a:off x="8751463" y="4880789"/>
            <a:ext cx="591949" cy="368498"/>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6E0B7183-0EEB-49F5-ABD3-6B51FCE89E64}"/>
              </a:ext>
            </a:extLst>
          </p:cNvPr>
          <p:cNvPicPr>
            <a:picLocks noChangeAspect="1"/>
          </p:cNvPicPr>
          <p:nvPr/>
        </p:nvPicPr>
        <p:blipFill>
          <a:blip r:embed="rId13"/>
          <a:stretch>
            <a:fillRect/>
          </a:stretch>
        </p:blipFill>
        <p:spPr>
          <a:xfrm>
            <a:off x="7508155" y="4850263"/>
            <a:ext cx="686469" cy="409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4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fade">
                                      <p:cBhvr>
                                        <p:cTn id="7" dur="1000"/>
                                        <p:tgtEl>
                                          <p:spTgt spid="13">
                                            <p:txEl>
                                              <p:pRg st="6" end="6"/>
                                            </p:txEl>
                                          </p:spTgt>
                                        </p:tgtEl>
                                      </p:cBhvr>
                                    </p:animEffect>
                                    <p:anim calcmode="lin" valueType="num">
                                      <p:cBhvr>
                                        <p:cTn id="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6" descr="C:\Users\jbaker005\Documents\branding\Logo\PwC_fl_wt_png\PwC_fl_30mmh_wt.png">
            <a:extLst>
              <a:ext uri="{FF2B5EF4-FFF2-40B4-BE49-F238E27FC236}">
                <a16:creationId xmlns:a16="http://schemas.microsoft.com/office/drawing/2014/main" id="{6D1133A9-9DE9-45FE-A622-E20C43AA4540}"/>
              </a:ext>
            </a:extLst>
          </p:cNvPr>
          <p:cNvPicPr preferRelativeResize="0"/>
          <p:nvPr/>
        </p:nvPicPr>
        <p:blipFill rotWithShape="1">
          <a:blip r:embed="rId3">
            <a:alphaModFix/>
          </a:blip>
          <a:srcRect/>
          <a:stretch/>
        </p:blipFill>
        <p:spPr>
          <a:xfrm>
            <a:off x="1681535" y="5275890"/>
            <a:ext cx="902395" cy="685621"/>
          </a:xfrm>
          <a:prstGeom prst="rect">
            <a:avLst/>
          </a:prstGeom>
          <a:noFill/>
          <a:ln>
            <a:noFill/>
          </a:ln>
        </p:spPr>
      </p:pic>
      <p:sp>
        <p:nvSpPr>
          <p:cNvPr id="11" name="TextBox 10">
            <a:extLst>
              <a:ext uri="{FF2B5EF4-FFF2-40B4-BE49-F238E27FC236}">
                <a16:creationId xmlns:a16="http://schemas.microsoft.com/office/drawing/2014/main" id="{91EEB2FD-E8D8-4E6A-8DA9-EB572FD0A18F}"/>
              </a:ext>
            </a:extLst>
          </p:cNvPr>
          <p:cNvSpPr txBox="1"/>
          <p:nvPr/>
        </p:nvSpPr>
        <p:spPr>
          <a:xfrm>
            <a:off x="5375239" y="53109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lv-LV" sz="10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12" name="Title 1">
            <a:extLst>
              <a:ext uri="{FF2B5EF4-FFF2-40B4-BE49-F238E27FC236}">
                <a16:creationId xmlns:a16="http://schemas.microsoft.com/office/drawing/2014/main" id="{3015AD78-6C6D-423C-9491-56772C55A8CE}"/>
              </a:ext>
            </a:extLst>
          </p:cNvPr>
          <p:cNvSpPr>
            <a:spLocks noGrp="1"/>
          </p:cNvSpPr>
          <p:nvPr>
            <p:ph type="title"/>
          </p:nvPr>
        </p:nvSpPr>
        <p:spPr>
          <a:xfrm>
            <a:off x="801775" y="1615190"/>
            <a:ext cx="8596668" cy="3627620"/>
          </a:xfrm>
        </p:spPr>
        <p:txBody>
          <a:bodyPr>
            <a:noAutofit/>
          </a:bodyPr>
          <a:lstStyle/>
          <a:p>
            <a:br>
              <a:rPr lang="lv-LV" sz="2000" dirty="0">
                <a:solidFill>
                  <a:schemeClr val="tx1">
                    <a:lumMod val="75000"/>
                    <a:lumOff val="25000"/>
                  </a:schemeClr>
                </a:solidFill>
              </a:rPr>
            </a:br>
            <a:r>
              <a:rPr lang="lv-LV" sz="2000" dirty="0">
                <a:solidFill>
                  <a:schemeClr val="tx1">
                    <a:lumMod val="75000"/>
                    <a:lumOff val="25000"/>
                  </a:schemeClr>
                </a:solidFill>
              </a:rPr>
              <a:t>Projekta mērķis </a:t>
            </a:r>
            <a:r>
              <a:rPr lang="lv-LV" sz="2000" b="0" dirty="0">
                <a:solidFill>
                  <a:schemeClr val="tx1">
                    <a:lumMod val="75000"/>
                    <a:lumOff val="25000"/>
                  </a:schemeClr>
                </a:solidFill>
              </a:rPr>
              <a:t>– veicināt digitālo ekonomiku un ātrāku digitālā vienotā tirgus izveidi Baltijas jūras reģionā. </a:t>
            </a:r>
            <a:br>
              <a:rPr lang="lv-LV" sz="2000" b="0" dirty="0">
                <a:solidFill>
                  <a:schemeClr val="tx1">
                    <a:lumMod val="75000"/>
                    <a:lumOff val="25000"/>
                  </a:schemeClr>
                </a:solidFill>
              </a:rPr>
            </a:br>
            <a:br>
              <a:rPr lang="lv-LV" sz="2000" b="0" dirty="0">
                <a:solidFill>
                  <a:schemeClr val="tx1">
                    <a:lumMod val="75000"/>
                    <a:lumOff val="25000"/>
                  </a:schemeClr>
                </a:solidFill>
              </a:rPr>
            </a:br>
            <a:r>
              <a:rPr lang="lv-LV" sz="2000" dirty="0">
                <a:solidFill>
                  <a:schemeClr val="tx1">
                    <a:lumMod val="75000"/>
                    <a:lumOff val="25000"/>
                  </a:schemeClr>
                </a:solidFill>
              </a:rPr>
              <a:t>Projekta uzdevums </a:t>
            </a:r>
            <a:r>
              <a:rPr lang="lv-LV" sz="2000" b="0" dirty="0">
                <a:solidFill>
                  <a:schemeClr val="tx1">
                    <a:lumMod val="75000"/>
                    <a:lumOff val="25000"/>
                  </a:schemeClr>
                </a:solidFill>
              </a:rPr>
              <a:t>– palīdzēt politikas veidotājiem un nozaru asociācijām efektīvāk ieviest digitālos risinājumus publiskajā sektorā. </a:t>
            </a:r>
            <a:br>
              <a:rPr lang="lv-LV" sz="2000" b="0" dirty="0">
                <a:solidFill>
                  <a:schemeClr val="tx1">
                    <a:lumMod val="75000"/>
                    <a:lumOff val="25000"/>
                  </a:schemeClr>
                </a:solidFill>
              </a:rPr>
            </a:br>
            <a:br>
              <a:rPr lang="lv-LV" sz="2000" b="0" dirty="0">
                <a:solidFill>
                  <a:schemeClr val="tx1">
                    <a:lumMod val="75000"/>
                    <a:lumOff val="25000"/>
                  </a:schemeClr>
                </a:solidFill>
              </a:rPr>
            </a:br>
            <a:r>
              <a:rPr lang="lv-LV" sz="2000" dirty="0">
                <a:solidFill>
                  <a:schemeClr val="tx1">
                    <a:lumMod val="75000"/>
                    <a:lumOff val="25000"/>
                  </a:schemeClr>
                </a:solidFill>
              </a:rPr>
              <a:t>Projekta īstenošanas periods: </a:t>
            </a:r>
            <a:r>
              <a:rPr lang="lv-LV" sz="2000" b="0" dirty="0">
                <a:solidFill>
                  <a:schemeClr val="tx1">
                    <a:lumMod val="75000"/>
                    <a:lumOff val="25000"/>
                  </a:schemeClr>
                </a:solidFill>
              </a:rPr>
              <a:t>2017. gada 1. oktobris – 2020. gada 30. septembris</a:t>
            </a:r>
            <a:br>
              <a:rPr lang="lv-LV" sz="2000" b="0" dirty="0">
                <a:solidFill>
                  <a:schemeClr val="tx1">
                    <a:lumMod val="75000"/>
                    <a:lumOff val="25000"/>
                  </a:schemeClr>
                </a:solidFill>
              </a:rPr>
            </a:br>
            <a:br>
              <a:rPr lang="lv-LV" sz="2000" dirty="0">
                <a:solidFill>
                  <a:schemeClr val="tx1">
                    <a:lumMod val="75000"/>
                    <a:lumOff val="25000"/>
                  </a:schemeClr>
                </a:solidFill>
              </a:rPr>
            </a:br>
            <a:endParaRPr lang="lv-LV" sz="2000" dirty="0">
              <a:solidFill>
                <a:schemeClr val="tx1">
                  <a:lumMod val="75000"/>
                  <a:lumOff val="25000"/>
                </a:schemeClr>
              </a:solidFill>
            </a:endParaRPr>
          </a:p>
        </p:txBody>
      </p:sp>
      <p:pic>
        <p:nvPicPr>
          <p:cNvPr id="1026" name="Picture 2" descr="https://lh6.googleusercontent.com/yQthPt2ZO5s-8PsjzqwnRtCx0KMqps_sN8EiRe6-Ra8wokgiNViQR9TNLmZSZdPCH48mOiiRJsCmzjFnqR27gs49yxYpDrhGgHgQyKdHoxIShBrUWGqua387o7_8lgasXw2AsjqNr3C9Wnnadw">
            <a:extLst>
              <a:ext uri="{FF2B5EF4-FFF2-40B4-BE49-F238E27FC236}">
                <a16:creationId xmlns:a16="http://schemas.microsoft.com/office/drawing/2014/main" id="{BA193D09-DFC5-4A9F-AF0B-B29512ED2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47" y="5598011"/>
            <a:ext cx="6395169" cy="10058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57C0AD7-B940-4642-A32C-216C66AEFE28}"/>
              </a:ext>
            </a:extLst>
          </p:cNvPr>
          <p:cNvSpPr txBox="1">
            <a:spLocks/>
          </p:cNvSpPr>
          <p:nvPr/>
        </p:nvSpPr>
        <p:spPr>
          <a:xfrm>
            <a:off x="1076905" y="724899"/>
            <a:ext cx="8596668"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i="1" dirty="0">
                <a:solidFill>
                  <a:schemeClr val="tx1"/>
                </a:solidFill>
              </a:rPr>
              <a:t>DIGINNO</a:t>
            </a:r>
            <a:br>
              <a:rPr lang="lv-LV" i="1" dirty="0"/>
            </a:br>
            <a:endParaRPr lang="lv-LV" i="1" dirty="0"/>
          </a:p>
        </p:txBody>
      </p:sp>
    </p:spTree>
    <p:extLst>
      <p:ext uri="{BB962C8B-B14F-4D97-AF65-F5344CB8AC3E}">
        <p14:creationId xmlns:p14="http://schemas.microsoft.com/office/powerpoint/2010/main" val="236804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B94C9B-8136-461C-A18D-2D3BFBE19D7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BD5F8-662C-435C-83D9-ACFD947EC7C0}" type="slidenum">
              <a:rPr kumimoji="0" lang="en-US" altLang="lv-LV"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lv-LV" sz="10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9" name="Title 1">
            <a:extLst>
              <a:ext uri="{FF2B5EF4-FFF2-40B4-BE49-F238E27FC236}">
                <a16:creationId xmlns:a16="http://schemas.microsoft.com/office/drawing/2014/main" id="{FF3ECA6B-9018-4C0F-B2A5-2F3C9E40A97C}"/>
              </a:ext>
            </a:extLst>
          </p:cNvPr>
          <p:cNvSpPr txBox="1">
            <a:spLocks/>
          </p:cNvSpPr>
          <p:nvPr/>
        </p:nvSpPr>
        <p:spPr>
          <a:xfrm>
            <a:off x="1169270" y="604977"/>
            <a:ext cx="8596668"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i="1" dirty="0">
                <a:solidFill>
                  <a:schemeClr val="tx1"/>
                </a:solidFill>
              </a:rPr>
              <a:t>Datu apmaiņa starp serveriem</a:t>
            </a:r>
            <a:br>
              <a:rPr lang="lv-LV" dirty="0"/>
            </a:br>
            <a:endParaRPr lang="lv-LV" dirty="0"/>
          </a:p>
        </p:txBody>
      </p:sp>
      <p:pic>
        <p:nvPicPr>
          <p:cNvPr id="62" name="Picture 61">
            <a:extLst>
              <a:ext uri="{FF2B5EF4-FFF2-40B4-BE49-F238E27FC236}">
                <a16:creationId xmlns:a16="http://schemas.microsoft.com/office/drawing/2014/main" id="{532AD1CF-74F6-4297-BE15-FFFB0CBD8B8D}"/>
              </a:ext>
            </a:extLst>
          </p:cNvPr>
          <p:cNvPicPr>
            <a:picLocks noChangeAspect="1"/>
          </p:cNvPicPr>
          <p:nvPr/>
        </p:nvPicPr>
        <p:blipFill>
          <a:blip r:embed="rId3"/>
          <a:stretch>
            <a:fillRect/>
          </a:stretch>
        </p:blipFill>
        <p:spPr>
          <a:xfrm>
            <a:off x="2685753" y="1798133"/>
            <a:ext cx="843315" cy="1170059"/>
          </a:xfrm>
          <a:prstGeom prst="rect">
            <a:avLst/>
          </a:prstGeom>
        </p:spPr>
      </p:pic>
      <p:pic>
        <p:nvPicPr>
          <p:cNvPr id="63" name="Picture 62">
            <a:extLst>
              <a:ext uri="{FF2B5EF4-FFF2-40B4-BE49-F238E27FC236}">
                <a16:creationId xmlns:a16="http://schemas.microsoft.com/office/drawing/2014/main" id="{04212ECE-73FD-46D9-BEE0-9B62AA819CCA}"/>
              </a:ext>
            </a:extLst>
          </p:cNvPr>
          <p:cNvPicPr>
            <a:picLocks noChangeAspect="1"/>
          </p:cNvPicPr>
          <p:nvPr/>
        </p:nvPicPr>
        <p:blipFill>
          <a:blip r:embed="rId3"/>
          <a:stretch>
            <a:fillRect/>
          </a:stretch>
        </p:blipFill>
        <p:spPr>
          <a:xfrm>
            <a:off x="5252685" y="1774026"/>
            <a:ext cx="843315" cy="1170059"/>
          </a:xfrm>
          <a:prstGeom prst="rect">
            <a:avLst/>
          </a:prstGeom>
        </p:spPr>
      </p:pic>
      <p:pic>
        <p:nvPicPr>
          <p:cNvPr id="64" name="Picture 63">
            <a:extLst>
              <a:ext uri="{FF2B5EF4-FFF2-40B4-BE49-F238E27FC236}">
                <a16:creationId xmlns:a16="http://schemas.microsoft.com/office/drawing/2014/main" id="{FBDE4BDF-F58E-46B7-B766-48F66B827115}"/>
              </a:ext>
            </a:extLst>
          </p:cNvPr>
          <p:cNvPicPr>
            <a:picLocks noChangeAspect="1"/>
          </p:cNvPicPr>
          <p:nvPr/>
        </p:nvPicPr>
        <p:blipFill>
          <a:blip r:embed="rId3"/>
          <a:stretch>
            <a:fillRect/>
          </a:stretch>
        </p:blipFill>
        <p:spPr>
          <a:xfrm>
            <a:off x="7947974" y="1841187"/>
            <a:ext cx="843315" cy="1170059"/>
          </a:xfrm>
          <a:prstGeom prst="rect">
            <a:avLst/>
          </a:prstGeom>
        </p:spPr>
      </p:pic>
      <p:cxnSp>
        <p:nvCxnSpPr>
          <p:cNvPr id="65" name="Straight Connector 64">
            <a:extLst>
              <a:ext uri="{FF2B5EF4-FFF2-40B4-BE49-F238E27FC236}">
                <a16:creationId xmlns:a16="http://schemas.microsoft.com/office/drawing/2014/main" id="{1464C96F-33CF-46BE-A0CE-CF30345CFFF0}"/>
              </a:ext>
            </a:extLst>
          </p:cNvPr>
          <p:cNvCxnSpPr/>
          <p:nvPr/>
        </p:nvCxnSpPr>
        <p:spPr>
          <a:xfrm>
            <a:off x="434715" y="3429000"/>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D3CC87FC-9559-4473-99EF-D8EF9BC13FFD}"/>
              </a:ext>
            </a:extLst>
          </p:cNvPr>
          <p:cNvPicPr>
            <a:picLocks noChangeAspect="1"/>
          </p:cNvPicPr>
          <p:nvPr/>
        </p:nvPicPr>
        <p:blipFill>
          <a:blip r:embed="rId4"/>
          <a:stretch>
            <a:fillRect/>
          </a:stretch>
        </p:blipFill>
        <p:spPr>
          <a:xfrm>
            <a:off x="5031838" y="1275041"/>
            <a:ext cx="1064162" cy="528557"/>
          </a:xfrm>
          <a:prstGeom prst="rect">
            <a:avLst/>
          </a:prstGeom>
          <a:scene3d>
            <a:camera prst="orthographicFront"/>
            <a:lightRig rig="threePt" dir="t"/>
          </a:scene3d>
          <a:sp3d contourW="12700">
            <a:contourClr>
              <a:schemeClr val="tx1"/>
            </a:contourClr>
          </a:sp3d>
        </p:spPr>
      </p:pic>
      <p:pic>
        <p:nvPicPr>
          <p:cNvPr id="69" name="Picture 68">
            <a:extLst>
              <a:ext uri="{FF2B5EF4-FFF2-40B4-BE49-F238E27FC236}">
                <a16:creationId xmlns:a16="http://schemas.microsoft.com/office/drawing/2014/main" id="{3D688D81-2DDE-4362-8908-9DAEDDE2FD25}"/>
              </a:ext>
            </a:extLst>
          </p:cNvPr>
          <p:cNvPicPr>
            <a:picLocks noChangeAspect="1"/>
          </p:cNvPicPr>
          <p:nvPr/>
        </p:nvPicPr>
        <p:blipFill>
          <a:blip r:embed="rId5"/>
          <a:stretch>
            <a:fillRect/>
          </a:stretch>
        </p:blipFill>
        <p:spPr>
          <a:xfrm>
            <a:off x="7819617" y="1267955"/>
            <a:ext cx="986189" cy="591713"/>
          </a:xfrm>
          <a:prstGeom prst="rect">
            <a:avLst/>
          </a:prstGeom>
          <a:scene3d>
            <a:camera prst="orthographicFront"/>
            <a:lightRig rig="threePt" dir="t"/>
          </a:scene3d>
          <a:sp3d contourW="12700">
            <a:contourClr>
              <a:schemeClr val="tx1"/>
            </a:contourClr>
          </a:sp3d>
        </p:spPr>
      </p:pic>
      <p:pic>
        <p:nvPicPr>
          <p:cNvPr id="71" name="Picture 70">
            <a:extLst>
              <a:ext uri="{FF2B5EF4-FFF2-40B4-BE49-F238E27FC236}">
                <a16:creationId xmlns:a16="http://schemas.microsoft.com/office/drawing/2014/main" id="{055DCCD1-74A9-4501-B16F-571F06639BE3}"/>
              </a:ext>
            </a:extLst>
          </p:cNvPr>
          <p:cNvPicPr>
            <a:picLocks noChangeAspect="1"/>
          </p:cNvPicPr>
          <p:nvPr/>
        </p:nvPicPr>
        <p:blipFill>
          <a:blip r:embed="rId6"/>
          <a:stretch>
            <a:fillRect/>
          </a:stretch>
        </p:blipFill>
        <p:spPr>
          <a:xfrm>
            <a:off x="2621805" y="1296060"/>
            <a:ext cx="843315" cy="535505"/>
          </a:xfrm>
          <a:prstGeom prst="rect">
            <a:avLst/>
          </a:prstGeom>
          <a:scene3d>
            <a:camera prst="orthographicFront"/>
            <a:lightRig rig="threePt" dir="t"/>
          </a:scene3d>
          <a:sp3d contourW="12700">
            <a:contourClr>
              <a:schemeClr val="tx1"/>
            </a:contourClr>
          </a:sp3d>
        </p:spPr>
      </p:pic>
      <p:sp>
        <p:nvSpPr>
          <p:cNvPr id="73" name="Title 1">
            <a:extLst>
              <a:ext uri="{FF2B5EF4-FFF2-40B4-BE49-F238E27FC236}">
                <a16:creationId xmlns:a16="http://schemas.microsoft.com/office/drawing/2014/main" id="{C512FEFD-DB82-429F-B461-7673CA0E5E3D}"/>
              </a:ext>
            </a:extLst>
          </p:cNvPr>
          <p:cNvSpPr txBox="1">
            <a:spLocks/>
          </p:cNvSpPr>
          <p:nvPr/>
        </p:nvSpPr>
        <p:spPr>
          <a:xfrm>
            <a:off x="-56445" y="2238706"/>
            <a:ext cx="1839457" cy="90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2000" i="1" dirty="0">
                <a:solidFill>
                  <a:schemeClr val="tx1"/>
                </a:solidFill>
              </a:rPr>
              <a:t>Publiskais</a:t>
            </a:r>
          </a:p>
          <a:p>
            <a:pPr algn="ctr"/>
            <a:r>
              <a:rPr lang="lv-LV" sz="2000" dirty="0"/>
              <a:t>sektors</a:t>
            </a:r>
            <a:br>
              <a:rPr lang="lv-LV" sz="2000" dirty="0"/>
            </a:br>
            <a:endParaRPr lang="lv-LV" sz="2000" dirty="0"/>
          </a:p>
        </p:txBody>
      </p:sp>
      <p:sp>
        <p:nvSpPr>
          <p:cNvPr id="74" name="Title 1">
            <a:extLst>
              <a:ext uri="{FF2B5EF4-FFF2-40B4-BE49-F238E27FC236}">
                <a16:creationId xmlns:a16="http://schemas.microsoft.com/office/drawing/2014/main" id="{57C01BCA-B31B-42EB-BC3C-52D767A9A197}"/>
              </a:ext>
            </a:extLst>
          </p:cNvPr>
          <p:cNvSpPr txBox="1">
            <a:spLocks/>
          </p:cNvSpPr>
          <p:nvPr/>
        </p:nvSpPr>
        <p:spPr>
          <a:xfrm>
            <a:off x="-165338" y="3839029"/>
            <a:ext cx="1839457" cy="90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2000" i="1" dirty="0">
                <a:solidFill>
                  <a:schemeClr val="tx1"/>
                </a:solidFill>
              </a:rPr>
              <a:t>Privātais</a:t>
            </a:r>
          </a:p>
          <a:p>
            <a:pPr algn="ctr"/>
            <a:r>
              <a:rPr lang="lv-LV" sz="2000" dirty="0"/>
              <a:t>sektors</a:t>
            </a:r>
            <a:br>
              <a:rPr lang="lv-LV" sz="2000" dirty="0"/>
            </a:br>
            <a:endParaRPr lang="lv-LV" sz="2000" dirty="0"/>
          </a:p>
        </p:txBody>
      </p:sp>
      <p:sp>
        <p:nvSpPr>
          <p:cNvPr id="85" name="Title 1">
            <a:extLst>
              <a:ext uri="{FF2B5EF4-FFF2-40B4-BE49-F238E27FC236}">
                <a16:creationId xmlns:a16="http://schemas.microsoft.com/office/drawing/2014/main" id="{87FCE9A1-EDD9-4B64-A1B1-D193B27A6423}"/>
              </a:ext>
            </a:extLst>
          </p:cNvPr>
          <p:cNvSpPr txBox="1">
            <a:spLocks/>
          </p:cNvSpPr>
          <p:nvPr/>
        </p:nvSpPr>
        <p:spPr>
          <a:xfrm>
            <a:off x="4023973" y="2892936"/>
            <a:ext cx="1839457" cy="90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2000" i="1" dirty="0">
                <a:solidFill>
                  <a:srgbClr val="FF0000"/>
                </a:solidFill>
              </a:rPr>
              <a:t>SKLOIS</a:t>
            </a:r>
            <a:br>
              <a:rPr lang="lv-LV" sz="2000" dirty="0"/>
            </a:br>
            <a:endParaRPr lang="lv-LV" sz="2000" dirty="0"/>
          </a:p>
        </p:txBody>
      </p:sp>
      <p:sp>
        <p:nvSpPr>
          <p:cNvPr id="86" name="Title 1">
            <a:extLst>
              <a:ext uri="{FF2B5EF4-FFF2-40B4-BE49-F238E27FC236}">
                <a16:creationId xmlns:a16="http://schemas.microsoft.com/office/drawing/2014/main" id="{714F427D-5513-40F0-A86A-DF3F98AC0F2A}"/>
              </a:ext>
            </a:extLst>
          </p:cNvPr>
          <p:cNvSpPr txBox="1">
            <a:spLocks/>
          </p:cNvSpPr>
          <p:nvPr/>
        </p:nvSpPr>
        <p:spPr>
          <a:xfrm>
            <a:off x="6939463" y="2922754"/>
            <a:ext cx="1839457" cy="90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2000" i="1" dirty="0" err="1">
                <a:solidFill>
                  <a:srgbClr val="FF0000"/>
                </a:solidFill>
              </a:rPr>
              <a:t>iVAZ</a:t>
            </a:r>
            <a:br>
              <a:rPr lang="lv-LV" sz="2000" dirty="0"/>
            </a:br>
            <a:endParaRPr lang="lv-LV" sz="2000" dirty="0"/>
          </a:p>
        </p:txBody>
      </p:sp>
      <p:pic>
        <p:nvPicPr>
          <p:cNvPr id="93" name="Picture 92">
            <a:extLst>
              <a:ext uri="{FF2B5EF4-FFF2-40B4-BE49-F238E27FC236}">
                <a16:creationId xmlns:a16="http://schemas.microsoft.com/office/drawing/2014/main" id="{DFB84289-4A89-4A9F-A016-D953578B13FE}"/>
              </a:ext>
            </a:extLst>
          </p:cNvPr>
          <p:cNvPicPr>
            <a:picLocks noChangeAspect="1"/>
          </p:cNvPicPr>
          <p:nvPr/>
        </p:nvPicPr>
        <p:blipFill>
          <a:blip r:embed="rId7"/>
          <a:stretch>
            <a:fillRect/>
          </a:stretch>
        </p:blipFill>
        <p:spPr>
          <a:xfrm>
            <a:off x="7404816" y="3769083"/>
            <a:ext cx="760175" cy="760175"/>
          </a:xfrm>
          <a:prstGeom prst="rect">
            <a:avLst/>
          </a:prstGeom>
        </p:spPr>
      </p:pic>
      <p:pic>
        <p:nvPicPr>
          <p:cNvPr id="94" name="Picture 93">
            <a:extLst>
              <a:ext uri="{FF2B5EF4-FFF2-40B4-BE49-F238E27FC236}">
                <a16:creationId xmlns:a16="http://schemas.microsoft.com/office/drawing/2014/main" id="{FC25514C-073B-4E58-A22B-25176A761282}"/>
              </a:ext>
            </a:extLst>
          </p:cNvPr>
          <p:cNvPicPr>
            <a:picLocks noChangeAspect="1"/>
          </p:cNvPicPr>
          <p:nvPr/>
        </p:nvPicPr>
        <p:blipFill>
          <a:blip r:embed="rId8"/>
          <a:stretch>
            <a:fillRect/>
          </a:stretch>
        </p:blipFill>
        <p:spPr>
          <a:xfrm>
            <a:off x="8322450" y="3835174"/>
            <a:ext cx="933968" cy="619673"/>
          </a:xfrm>
          <a:prstGeom prst="rect">
            <a:avLst/>
          </a:prstGeom>
        </p:spPr>
      </p:pic>
      <p:sp>
        <p:nvSpPr>
          <p:cNvPr id="1024" name="TextBox 1023">
            <a:extLst>
              <a:ext uri="{FF2B5EF4-FFF2-40B4-BE49-F238E27FC236}">
                <a16:creationId xmlns:a16="http://schemas.microsoft.com/office/drawing/2014/main" id="{E2EEC350-AE79-4BAD-B479-A45069E8420D}"/>
              </a:ext>
            </a:extLst>
          </p:cNvPr>
          <p:cNvSpPr txBox="1"/>
          <p:nvPr/>
        </p:nvSpPr>
        <p:spPr>
          <a:xfrm>
            <a:off x="7384075" y="4439950"/>
            <a:ext cx="859645" cy="276999"/>
          </a:xfrm>
          <a:prstGeom prst="rect">
            <a:avLst/>
          </a:prstGeom>
          <a:noFill/>
        </p:spPr>
        <p:txBody>
          <a:bodyPr wrap="square" rtlCol="0">
            <a:spAutoFit/>
          </a:bodyPr>
          <a:lstStyle/>
          <a:p>
            <a:r>
              <a:rPr lang="lv-LV" sz="1200" dirty="0" err="1"/>
              <a:t>ePiegāde</a:t>
            </a:r>
            <a:endParaRPr lang="lv-LV" sz="1200" dirty="0"/>
          </a:p>
        </p:txBody>
      </p:sp>
      <p:sp>
        <p:nvSpPr>
          <p:cNvPr id="130" name="TextBox 129">
            <a:extLst>
              <a:ext uri="{FF2B5EF4-FFF2-40B4-BE49-F238E27FC236}">
                <a16:creationId xmlns:a16="http://schemas.microsoft.com/office/drawing/2014/main" id="{C0E3352B-9F77-4BE7-ACEC-A6E7C698EB3F}"/>
              </a:ext>
            </a:extLst>
          </p:cNvPr>
          <p:cNvSpPr txBox="1"/>
          <p:nvPr/>
        </p:nvSpPr>
        <p:spPr>
          <a:xfrm>
            <a:off x="8370210" y="4380350"/>
            <a:ext cx="947543" cy="461665"/>
          </a:xfrm>
          <a:prstGeom prst="rect">
            <a:avLst/>
          </a:prstGeom>
          <a:noFill/>
        </p:spPr>
        <p:txBody>
          <a:bodyPr wrap="square" rtlCol="0">
            <a:spAutoFit/>
          </a:bodyPr>
          <a:lstStyle/>
          <a:p>
            <a:r>
              <a:rPr lang="lv-LV" sz="1200" dirty="0"/>
              <a:t>Loģistikas uzņēmums</a:t>
            </a:r>
          </a:p>
        </p:txBody>
      </p:sp>
      <p:pic>
        <p:nvPicPr>
          <p:cNvPr id="139" name="Picture 138">
            <a:extLst>
              <a:ext uri="{FF2B5EF4-FFF2-40B4-BE49-F238E27FC236}">
                <a16:creationId xmlns:a16="http://schemas.microsoft.com/office/drawing/2014/main" id="{BD1A1EE4-A607-4B75-9012-5C1F950D3A08}"/>
              </a:ext>
            </a:extLst>
          </p:cNvPr>
          <p:cNvPicPr>
            <a:picLocks noChangeAspect="1"/>
          </p:cNvPicPr>
          <p:nvPr/>
        </p:nvPicPr>
        <p:blipFill>
          <a:blip r:embed="rId9"/>
          <a:stretch>
            <a:fillRect/>
          </a:stretch>
        </p:blipFill>
        <p:spPr>
          <a:xfrm>
            <a:off x="1114965" y="5561363"/>
            <a:ext cx="1039378" cy="691660"/>
          </a:xfrm>
          <a:prstGeom prst="rect">
            <a:avLst/>
          </a:prstGeom>
        </p:spPr>
      </p:pic>
      <p:pic>
        <p:nvPicPr>
          <p:cNvPr id="148" name="Picture 147">
            <a:extLst>
              <a:ext uri="{FF2B5EF4-FFF2-40B4-BE49-F238E27FC236}">
                <a16:creationId xmlns:a16="http://schemas.microsoft.com/office/drawing/2014/main" id="{C83F7BE5-39E1-402D-9B23-8BC10B1867E6}"/>
              </a:ext>
            </a:extLst>
          </p:cNvPr>
          <p:cNvPicPr>
            <a:picLocks noChangeAspect="1"/>
          </p:cNvPicPr>
          <p:nvPr/>
        </p:nvPicPr>
        <p:blipFill>
          <a:blip r:embed="rId7"/>
          <a:stretch>
            <a:fillRect/>
          </a:stretch>
        </p:blipFill>
        <p:spPr>
          <a:xfrm>
            <a:off x="4442926" y="3760662"/>
            <a:ext cx="760175" cy="760175"/>
          </a:xfrm>
          <a:prstGeom prst="rect">
            <a:avLst/>
          </a:prstGeom>
        </p:spPr>
      </p:pic>
      <p:pic>
        <p:nvPicPr>
          <p:cNvPr id="149" name="Picture 148">
            <a:extLst>
              <a:ext uri="{FF2B5EF4-FFF2-40B4-BE49-F238E27FC236}">
                <a16:creationId xmlns:a16="http://schemas.microsoft.com/office/drawing/2014/main" id="{04991B25-7F38-4F11-A9BB-CEE76861AC37}"/>
              </a:ext>
            </a:extLst>
          </p:cNvPr>
          <p:cNvPicPr>
            <a:picLocks noChangeAspect="1"/>
          </p:cNvPicPr>
          <p:nvPr/>
        </p:nvPicPr>
        <p:blipFill>
          <a:blip r:embed="rId8"/>
          <a:stretch>
            <a:fillRect/>
          </a:stretch>
        </p:blipFill>
        <p:spPr>
          <a:xfrm>
            <a:off x="5360560" y="3826753"/>
            <a:ext cx="933968" cy="619673"/>
          </a:xfrm>
          <a:prstGeom prst="rect">
            <a:avLst/>
          </a:prstGeom>
        </p:spPr>
      </p:pic>
      <p:sp>
        <p:nvSpPr>
          <p:cNvPr id="150" name="TextBox 149">
            <a:extLst>
              <a:ext uri="{FF2B5EF4-FFF2-40B4-BE49-F238E27FC236}">
                <a16:creationId xmlns:a16="http://schemas.microsoft.com/office/drawing/2014/main" id="{B187DCD0-FE1E-4FA5-92D3-A84A94FBAC27}"/>
              </a:ext>
            </a:extLst>
          </p:cNvPr>
          <p:cNvSpPr txBox="1"/>
          <p:nvPr/>
        </p:nvSpPr>
        <p:spPr>
          <a:xfrm>
            <a:off x="4422185" y="4431529"/>
            <a:ext cx="859645" cy="276999"/>
          </a:xfrm>
          <a:prstGeom prst="rect">
            <a:avLst/>
          </a:prstGeom>
          <a:noFill/>
        </p:spPr>
        <p:txBody>
          <a:bodyPr wrap="square" rtlCol="0">
            <a:spAutoFit/>
          </a:bodyPr>
          <a:lstStyle/>
          <a:p>
            <a:r>
              <a:rPr lang="lv-LV" sz="1200" dirty="0" err="1"/>
              <a:t>ePiegāde</a:t>
            </a:r>
            <a:endParaRPr lang="lv-LV" sz="1200" dirty="0"/>
          </a:p>
        </p:txBody>
      </p:sp>
      <p:sp>
        <p:nvSpPr>
          <p:cNvPr id="151" name="TextBox 150">
            <a:extLst>
              <a:ext uri="{FF2B5EF4-FFF2-40B4-BE49-F238E27FC236}">
                <a16:creationId xmlns:a16="http://schemas.microsoft.com/office/drawing/2014/main" id="{78FB87B2-7068-4DB3-9055-F3BEE9B61B31}"/>
              </a:ext>
            </a:extLst>
          </p:cNvPr>
          <p:cNvSpPr txBox="1"/>
          <p:nvPr/>
        </p:nvSpPr>
        <p:spPr>
          <a:xfrm>
            <a:off x="5408320" y="4371929"/>
            <a:ext cx="947543" cy="461665"/>
          </a:xfrm>
          <a:prstGeom prst="rect">
            <a:avLst/>
          </a:prstGeom>
          <a:noFill/>
        </p:spPr>
        <p:txBody>
          <a:bodyPr wrap="square" rtlCol="0">
            <a:spAutoFit/>
          </a:bodyPr>
          <a:lstStyle/>
          <a:p>
            <a:r>
              <a:rPr lang="lv-LV" sz="1200" dirty="0"/>
              <a:t>Loģistikas uzņēmums</a:t>
            </a:r>
          </a:p>
        </p:txBody>
      </p:sp>
      <p:pic>
        <p:nvPicPr>
          <p:cNvPr id="152" name="Picture 151">
            <a:extLst>
              <a:ext uri="{FF2B5EF4-FFF2-40B4-BE49-F238E27FC236}">
                <a16:creationId xmlns:a16="http://schemas.microsoft.com/office/drawing/2014/main" id="{BAD1A3D1-16F3-4A91-B456-29EFE75ADADD}"/>
              </a:ext>
            </a:extLst>
          </p:cNvPr>
          <p:cNvPicPr>
            <a:picLocks noChangeAspect="1"/>
          </p:cNvPicPr>
          <p:nvPr/>
        </p:nvPicPr>
        <p:blipFill>
          <a:blip r:embed="rId7"/>
          <a:stretch>
            <a:fillRect/>
          </a:stretch>
        </p:blipFill>
        <p:spPr>
          <a:xfrm>
            <a:off x="1863382" y="3760662"/>
            <a:ext cx="760175" cy="760175"/>
          </a:xfrm>
          <a:prstGeom prst="rect">
            <a:avLst/>
          </a:prstGeom>
        </p:spPr>
      </p:pic>
      <p:pic>
        <p:nvPicPr>
          <p:cNvPr id="153" name="Picture 152">
            <a:extLst>
              <a:ext uri="{FF2B5EF4-FFF2-40B4-BE49-F238E27FC236}">
                <a16:creationId xmlns:a16="http://schemas.microsoft.com/office/drawing/2014/main" id="{4E3BD29E-8A72-4D65-923D-59062981450C}"/>
              </a:ext>
            </a:extLst>
          </p:cNvPr>
          <p:cNvPicPr>
            <a:picLocks noChangeAspect="1"/>
          </p:cNvPicPr>
          <p:nvPr/>
        </p:nvPicPr>
        <p:blipFill>
          <a:blip r:embed="rId8"/>
          <a:stretch>
            <a:fillRect/>
          </a:stretch>
        </p:blipFill>
        <p:spPr>
          <a:xfrm>
            <a:off x="2781016" y="3826753"/>
            <a:ext cx="933968" cy="619673"/>
          </a:xfrm>
          <a:prstGeom prst="rect">
            <a:avLst/>
          </a:prstGeom>
        </p:spPr>
      </p:pic>
      <p:sp>
        <p:nvSpPr>
          <p:cNvPr id="154" name="TextBox 153">
            <a:extLst>
              <a:ext uri="{FF2B5EF4-FFF2-40B4-BE49-F238E27FC236}">
                <a16:creationId xmlns:a16="http://schemas.microsoft.com/office/drawing/2014/main" id="{87821156-DC94-4293-8F15-E5C3FCEC5A83}"/>
              </a:ext>
            </a:extLst>
          </p:cNvPr>
          <p:cNvSpPr txBox="1"/>
          <p:nvPr/>
        </p:nvSpPr>
        <p:spPr>
          <a:xfrm>
            <a:off x="1842641" y="4431529"/>
            <a:ext cx="859645" cy="276999"/>
          </a:xfrm>
          <a:prstGeom prst="rect">
            <a:avLst/>
          </a:prstGeom>
          <a:noFill/>
        </p:spPr>
        <p:txBody>
          <a:bodyPr wrap="square" rtlCol="0">
            <a:spAutoFit/>
          </a:bodyPr>
          <a:lstStyle/>
          <a:p>
            <a:r>
              <a:rPr lang="lv-LV" sz="1200" dirty="0" err="1"/>
              <a:t>ePiegāde</a:t>
            </a:r>
            <a:endParaRPr lang="lv-LV" sz="1200" dirty="0"/>
          </a:p>
        </p:txBody>
      </p:sp>
      <p:sp>
        <p:nvSpPr>
          <p:cNvPr id="155" name="TextBox 154">
            <a:extLst>
              <a:ext uri="{FF2B5EF4-FFF2-40B4-BE49-F238E27FC236}">
                <a16:creationId xmlns:a16="http://schemas.microsoft.com/office/drawing/2014/main" id="{63A764A2-FAC6-4047-8941-62BF52B2FADE}"/>
              </a:ext>
            </a:extLst>
          </p:cNvPr>
          <p:cNvSpPr txBox="1"/>
          <p:nvPr/>
        </p:nvSpPr>
        <p:spPr>
          <a:xfrm>
            <a:off x="2828776" y="4371929"/>
            <a:ext cx="947543" cy="461665"/>
          </a:xfrm>
          <a:prstGeom prst="rect">
            <a:avLst/>
          </a:prstGeom>
          <a:noFill/>
        </p:spPr>
        <p:txBody>
          <a:bodyPr wrap="square" rtlCol="0">
            <a:spAutoFit/>
          </a:bodyPr>
          <a:lstStyle/>
          <a:p>
            <a:r>
              <a:rPr lang="lv-LV" sz="1200" dirty="0"/>
              <a:t>Loģistikas uzņēmums</a:t>
            </a:r>
          </a:p>
        </p:txBody>
      </p:sp>
      <p:sp>
        <p:nvSpPr>
          <p:cNvPr id="53" name="Title 1">
            <a:extLst>
              <a:ext uri="{FF2B5EF4-FFF2-40B4-BE49-F238E27FC236}">
                <a16:creationId xmlns:a16="http://schemas.microsoft.com/office/drawing/2014/main" id="{83473CB5-2AF4-4EDF-817A-AECDD6B53643}"/>
              </a:ext>
            </a:extLst>
          </p:cNvPr>
          <p:cNvSpPr txBox="1">
            <a:spLocks/>
          </p:cNvSpPr>
          <p:nvPr/>
        </p:nvSpPr>
        <p:spPr>
          <a:xfrm>
            <a:off x="397214" y="5191704"/>
            <a:ext cx="2154662"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1400" i="1" dirty="0">
                <a:solidFill>
                  <a:schemeClr val="tx1"/>
                </a:solidFill>
              </a:rPr>
              <a:t>Noliktavas</a:t>
            </a:r>
            <a:br>
              <a:rPr lang="lv-LV" sz="1400" dirty="0"/>
            </a:br>
            <a:endParaRPr lang="lv-LV" sz="1400" dirty="0"/>
          </a:p>
        </p:txBody>
      </p:sp>
      <p:pic>
        <p:nvPicPr>
          <p:cNvPr id="54" name="Graphic 53" descr="Truck">
            <a:extLst>
              <a:ext uri="{FF2B5EF4-FFF2-40B4-BE49-F238E27FC236}">
                <a16:creationId xmlns:a16="http://schemas.microsoft.com/office/drawing/2014/main" id="{D6B6C531-7102-4857-9497-A0FCEE9987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60505" y="5457687"/>
            <a:ext cx="1034222" cy="1034222"/>
          </a:xfrm>
          <a:prstGeom prst="rect">
            <a:avLst/>
          </a:prstGeom>
        </p:spPr>
      </p:pic>
      <p:sp>
        <p:nvSpPr>
          <p:cNvPr id="57" name="Title 1">
            <a:extLst>
              <a:ext uri="{FF2B5EF4-FFF2-40B4-BE49-F238E27FC236}">
                <a16:creationId xmlns:a16="http://schemas.microsoft.com/office/drawing/2014/main" id="{9674BABE-8DC3-4F91-B1B7-197886E02D27}"/>
              </a:ext>
            </a:extLst>
          </p:cNvPr>
          <p:cNvSpPr txBox="1">
            <a:spLocks/>
          </p:cNvSpPr>
          <p:nvPr/>
        </p:nvSpPr>
        <p:spPr>
          <a:xfrm>
            <a:off x="1869311" y="5187957"/>
            <a:ext cx="2154662" cy="9056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1400" i="1" dirty="0">
                <a:solidFill>
                  <a:schemeClr val="tx1"/>
                </a:solidFill>
              </a:rPr>
              <a:t>Pārvadātāji</a:t>
            </a:r>
            <a:br>
              <a:rPr lang="lv-LV" sz="1400" dirty="0"/>
            </a:br>
            <a:endParaRPr lang="lv-LV" sz="1400" dirty="0"/>
          </a:p>
        </p:txBody>
      </p:sp>
      <p:pic>
        <p:nvPicPr>
          <p:cNvPr id="79" name="Picture 78">
            <a:extLst>
              <a:ext uri="{FF2B5EF4-FFF2-40B4-BE49-F238E27FC236}">
                <a16:creationId xmlns:a16="http://schemas.microsoft.com/office/drawing/2014/main" id="{62E9D107-2FE3-40AB-8D68-BF2543A57E5F}"/>
              </a:ext>
            </a:extLst>
          </p:cNvPr>
          <p:cNvPicPr>
            <a:picLocks noChangeAspect="1"/>
          </p:cNvPicPr>
          <p:nvPr/>
        </p:nvPicPr>
        <p:blipFill>
          <a:blip r:embed="rId9"/>
          <a:stretch>
            <a:fillRect/>
          </a:stretch>
        </p:blipFill>
        <p:spPr>
          <a:xfrm>
            <a:off x="4277492" y="5584119"/>
            <a:ext cx="1039378" cy="691660"/>
          </a:xfrm>
          <a:prstGeom prst="rect">
            <a:avLst/>
          </a:prstGeom>
        </p:spPr>
      </p:pic>
      <p:pic>
        <p:nvPicPr>
          <p:cNvPr id="81" name="Graphic 80" descr="Truck">
            <a:extLst>
              <a:ext uri="{FF2B5EF4-FFF2-40B4-BE49-F238E27FC236}">
                <a16:creationId xmlns:a16="http://schemas.microsoft.com/office/drawing/2014/main" id="{35100725-93AF-4398-8DAA-5010EDCD64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3032" y="5480443"/>
            <a:ext cx="1034222" cy="1034222"/>
          </a:xfrm>
          <a:prstGeom prst="rect">
            <a:avLst/>
          </a:prstGeom>
        </p:spPr>
      </p:pic>
      <p:pic>
        <p:nvPicPr>
          <p:cNvPr id="83" name="Picture 82">
            <a:extLst>
              <a:ext uri="{FF2B5EF4-FFF2-40B4-BE49-F238E27FC236}">
                <a16:creationId xmlns:a16="http://schemas.microsoft.com/office/drawing/2014/main" id="{7F8FDC3C-87BA-4E36-BF76-B3DE98744FE7}"/>
              </a:ext>
            </a:extLst>
          </p:cNvPr>
          <p:cNvPicPr>
            <a:picLocks noChangeAspect="1"/>
          </p:cNvPicPr>
          <p:nvPr/>
        </p:nvPicPr>
        <p:blipFill>
          <a:blip r:embed="rId9"/>
          <a:stretch>
            <a:fillRect/>
          </a:stretch>
        </p:blipFill>
        <p:spPr>
          <a:xfrm>
            <a:off x="7387895" y="5590575"/>
            <a:ext cx="1039378" cy="691660"/>
          </a:xfrm>
          <a:prstGeom prst="rect">
            <a:avLst/>
          </a:prstGeom>
        </p:spPr>
      </p:pic>
      <p:pic>
        <p:nvPicPr>
          <p:cNvPr id="87" name="Graphic 86" descr="Truck">
            <a:extLst>
              <a:ext uri="{FF2B5EF4-FFF2-40B4-BE49-F238E27FC236}">
                <a16:creationId xmlns:a16="http://schemas.microsoft.com/office/drawing/2014/main" id="{6FFC6AE3-3262-47FB-8D31-66A82A0B5F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33435" y="5486899"/>
            <a:ext cx="1034222" cy="1034222"/>
          </a:xfrm>
          <a:prstGeom prst="rect">
            <a:avLst/>
          </a:prstGeom>
        </p:spPr>
      </p:pic>
    </p:spTree>
    <p:extLst>
      <p:ext uri="{BB962C8B-B14F-4D97-AF65-F5344CB8AC3E}">
        <p14:creationId xmlns:p14="http://schemas.microsoft.com/office/powerpoint/2010/main" val="29519601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1408</TotalTime>
  <Words>943</Words>
  <Application>Microsoft Office PowerPoint</Application>
  <PresentationFormat>Widescreen</PresentationFormat>
  <Paragraphs>151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Georgia</vt:lpstr>
      <vt:lpstr>Times New Roman</vt:lpstr>
      <vt:lpstr>Trebuchet MS</vt:lpstr>
      <vt:lpstr>Verdana</vt:lpstr>
      <vt:lpstr>Wingdings</vt:lpstr>
      <vt:lpstr>Wingdings 3</vt:lpstr>
      <vt:lpstr>Facet</vt:lpstr>
      <vt:lpstr>PowerPoint Presentation</vt:lpstr>
      <vt:lpstr>e-CMR – elektroniska kravas pavadzīme kravas pārvadājumos</vt:lpstr>
      <vt:lpstr>PowerPoint Presentation</vt:lpstr>
      <vt:lpstr>Galvenās priekšrocības</vt:lpstr>
      <vt:lpstr>Galvenie noteikumi</vt:lpstr>
      <vt:lpstr>Datu un privātuma aizsardzība</vt:lpstr>
      <vt:lpstr>Daži fakti</vt:lpstr>
      <vt:lpstr> Projekta mērķis – veicināt digitālo ekonomiku un ātrāku digitālā vienotā tirgus izveidi Baltijas jūras reģionā.   Projekta uzdevums – palīdzēt politikas veidotājiem un nozaru asociācijām efektīvāk ieviest digitālos risinājumus publiskajā sektorā.   Projekta īstenošanas periods: 2017. gada 1. oktobris – 2020. gada 30. septembris  </vt:lpstr>
      <vt:lpstr>PowerPoint Presentation</vt:lpstr>
      <vt:lpstr>PowerPoint Presentation</vt:lpstr>
      <vt:lpstr>                                1) vienoties par protokolu – par standartizācijas procesu savienot dažādus pakalpojumu sniedzējus;  2) izveidot centralizētu sistēmu, ko kontrolē ES/ANO institūcija un kas savienota ar līdzīgu datu bāzi.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E-dokumenti autopārvadājumos  (e-TIR, e-CMR, u.c.)</dc:title>
  <dc:creator>Sintija Ziedone</dc:creator>
  <cp:lastModifiedBy>Viktorija Tabakurska</cp:lastModifiedBy>
  <cp:revision>108</cp:revision>
  <dcterms:created xsi:type="dcterms:W3CDTF">2019-03-27T08:38:40Z</dcterms:created>
  <dcterms:modified xsi:type="dcterms:W3CDTF">2019-04-11T13:28:37Z</dcterms:modified>
</cp:coreProperties>
</file>