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notesMasterIdLst>
    <p:notesMasterId r:id="rId7"/>
  </p:notesMasterIdLst>
  <p:handoutMasterIdLst>
    <p:handoutMasterId r:id="rId8"/>
  </p:handoutMasterIdLst>
  <p:sldIdLst>
    <p:sldId id="256" r:id="rId2"/>
    <p:sldId id="320" r:id="rId3"/>
    <p:sldId id="330" r:id="rId4"/>
    <p:sldId id="348" r:id="rId5"/>
    <p:sldId id="333" r:id="rId6"/>
  </p:sldIdLst>
  <p:sldSz cx="9144000" cy="6858000" type="screen4x3"/>
  <p:notesSz cx="6858000" cy="9144000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D9F"/>
    <a:srgbClr val="0099FF"/>
    <a:srgbClr val="0066FF"/>
    <a:srgbClr val="0066CC"/>
    <a:srgbClr val="3399FF"/>
    <a:srgbClr val="33CCFF"/>
    <a:srgbClr val="000066"/>
    <a:srgbClr val="FF5050"/>
    <a:srgbClr val="D2DCFE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3298" autoAdjust="0"/>
  </p:normalViewPr>
  <p:slideViewPr>
    <p:cSldViewPr>
      <p:cViewPr>
        <p:scale>
          <a:sx n="78" d="100"/>
          <a:sy n="78" d="100"/>
        </p:scale>
        <p:origin x="-1236" y="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B23BC-899A-43B5-A49E-76910F7C7A56}" type="datetimeFigureOut">
              <a:rPr lang="lv-LV" smtClean="0"/>
              <a:pPr/>
              <a:t>05.04.2017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329C4-2AD6-4CA8-AAB1-95BC2C4A17E5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32886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25D7847-7E11-40F8-BF43-B55C8B1DAC26}" type="datetimeFigureOut">
              <a:rPr lang="en-US"/>
              <a:pPr>
                <a:defRPr/>
              </a:pPr>
              <a:t>4/5/2017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911C521-02B9-4A4D-801E-56CEDAA8A8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258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11C521-02B9-4A4D-801E-56CEDAA8A84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pl-PL" smtClean="0"/>
              <a:t>Konference "Biznesa riski Krievijā", 24.09.2014.</a:t>
            </a:r>
            <a:endParaRPr lang="lv-LV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E724C9C-19B8-4E1F-AE7F-BFC41FC64214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  <p:transition spd="med"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Konference "Biznesa riski Krievijā", 24.09.2014.</a:t>
            </a:r>
            <a:endParaRPr lang="lv-LV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B2D32-6A2C-43E4-B456-0AF8EF0DFDF5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  <p:transition spd="med"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Konference "Biznesa riski Krievijā", 24.09.2014.</a:t>
            </a:r>
            <a:endParaRPr lang="lv-LV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FB78E-59D7-47F5-B74B-ED10E9002F7D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  <p:transition spd="med"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Konference "Biznesa riski Krievijā", 24.09.2014.</a:t>
            </a:r>
            <a:endParaRPr lang="lv-LV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92297-46BD-4F66-86B5-6CE6256215A0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  <p:transition spd="med"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pl-PL" smtClean="0"/>
              <a:t>Konference "Biznesa riski Krievijā", 24.09.2014.</a:t>
            </a:r>
            <a:endParaRPr lang="lv-LV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23D3D91-C82D-49CB-82E6-F9FA2A81C5E6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pl-PL" smtClean="0"/>
              <a:t>Konference "Biznesa riski Krievijā", 24.09.2014.</a:t>
            </a: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41C7908-8211-465E-BF27-34361B62F3B1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pl-PL" smtClean="0"/>
              <a:t>Konference "Biznesa riski Krievijā", 24.09.2014.</a:t>
            </a:r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A66E07F-D417-45F0-9CB7-C6C16B033608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pl-PL" smtClean="0"/>
              <a:t>Konference "Biznesa riski Krievijā", 24.09.2014.</a:t>
            </a:r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22EB829-EA39-4F54-B2DC-0AF2107F0F6B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Konference "Biznesa riski Krievijā", 24.09.2014.</a:t>
            </a:r>
            <a:endParaRPr lang="lv-LV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8F65A-59F4-47CE-AD7D-AC03C5A3E600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  <p:transition spd="med"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pl-PL" smtClean="0"/>
              <a:t>Konference "Biznesa riski Krievijā", 24.09.2014.</a:t>
            </a: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1955F9-D457-46E5-8793-005473513BFE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pl-PL" smtClean="0"/>
              <a:t>Konference "Biznesa riski Krievijā", 24.09.2014.</a:t>
            </a:r>
            <a:endParaRPr lang="lv-LV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6519C3C-1D8F-4CC9-BF18-00DBD4A6184B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r>
              <a:rPr lang="pl-PL" smtClean="0"/>
              <a:t>Konference "Biznesa riski Krievijā", 24.09.2014.</a:t>
            </a:r>
            <a:endParaRPr lang="lv-LV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D228629D-CEC7-488C-9726-9FC9BA35E40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28" r:id="rId2"/>
    <p:sldLayoutId id="2147483833" r:id="rId3"/>
    <p:sldLayoutId id="2147483834" r:id="rId4"/>
    <p:sldLayoutId id="2147483835" r:id="rId5"/>
    <p:sldLayoutId id="2147483836" r:id="rId6"/>
    <p:sldLayoutId id="2147483829" r:id="rId7"/>
    <p:sldLayoutId id="2147483837" r:id="rId8"/>
    <p:sldLayoutId id="2147483838" r:id="rId9"/>
    <p:sldLayoutId id="2147483830" r:id="rId10"/>
    <p:sldLayoutId id="2147483831" r:id="rId11"/>
  </p:sldLayoutIdLst>
  <p:transition spd="med">
    <p:blinds dir="vert"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http://www.lauto.lv/pic/logo.png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lauto.lv/lv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valdis.trezins@lauto.lv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0298" y="1714488"/>
            <a:ext cx="6264275" cy="107157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lv-LV" sz="30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PROBLĒMAS AUTOPĀRVADĀJUMU TIRGŪ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87824" y="3429000"/>
            <a:ext cx="5584825" cy="1573907"/>
          </a:xfrm>
        </p:spPr>
        <p:txBody>
          <a:bodyPr/>
          <a:lstStyle/>
          <a:p>
            <a:pPr marR="0" eaLnBrk="1" hangingPunct="1">
              <a:lnSpc>
                <a:spcPct val="90000"/>
              </a:lnSpc>
            </a:pPr>
            <a:endParaRPr lang="lv-LV" sz="900" b="1" i="1" dirty="0" smtClean="0">
              <a:solidFill>
                <a:srgbClr val="A50021"/>
              </a:solidFill>
            </a:endParaRPr>
          </a:p>
          <a:p>
            <a:pPr marR="0" eaLnBrk="1" hangingPunct="1">
              <a:lnSpc>
                <a:spcPct val="90000"/>
              </a:lnSpc>
            </a:pPr>
            <a:r>
              <a:rPr lang="lv-LV" sz="2300" b="1" dirty="0" smtClean="0">
                <a:solidFill>
                  <a:srgbClr val="A50021"/>
                </a:solidFill>
              </a:rPr>
              <a:t>Valdis Trēziņš,</a:t>
            </a:r>
          </a:p>
          <a:p>
            <a:pPr marR="0" eaLnBrk="1" hangingPunct="1">
              <a:lnSpc>
                <a:spcPct val="90000"/>
              </a:lnSpc>
            </a:pPr>
            <a:r>
              <a:rPr lang="lv-LV" sz="2000" b="1" dirty="0" smtClean="0">
                <a:solidFill>
                  <a:srgbClr val="A50021"/>
                </a:solidFill>
              </a:rPr>
              <a:t>Autopārvadātāju asociācijas</a:t>
            </a:r>
          </a:p>
          <a:p>
            <a:pPr marR="0" eaLnBrk="1" hangingPunct="1">
              <a:lnSpc>
                <a:spcPct val="90000"/>
              </a:lnSpc>
            </a:pPr>
            <a:r>
              <a:rPr lang="lv-LV" sz="2000" b="1" dirty="0" smtClean="0">
                <a:solidFill>
                  <a:srgbClr val="A50021"/>
                </a:solidFill>
              </a:rPr>
              <a:t>“Latvijas auto”</a:t>
            </a:r>
          </a:p>
          <a:p>
            <a:pPr marR="0" eaLnBrk="1" hangingPunct="1">
              <a:lnSpc>
                <a:spcPct val="90000"/>
              </a:lnSpc>
            </a:pPr>
            <a:r>
              <a:rPr lang="lv-LV" sz="2000" b="1" dirty="0" smtClean="0">
                <a:solidFill>
                  <a:srgbClr val="A50021"/>
                </a:solidFill>
              </a:rPr>
              <a:t>prezidents </a:t>
            </a:r>
          </a:p>
        </p:txBody>
      </p:sp>
      <p:pic>
        <p:nvPicPr>
          <p:cNvPr id="10244" name="Picture 21" descr="05878-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5" y="3500438"/>
            <a:ext cx="1514475" cy="1119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246" name="Picture 35" descr="http://www.lauto.lv/pic/logo.png">
            <a:hlinkClick r:id="rId4"/>
          </p:cNvPr>
          <p:cNvPicPr>
            <a:picLocks noChangeAspect="1" noChangeArrowheads="1"/>
          </p:cNvPicPr>
          <p:nvPr/>
        </p:nvPicPr>
        <p:blipFill>
          <a:blip r:embed="rId5" r:link="rId6" cstate="print"/>
          <a:srcRect/>
          <a:stretch>
            <a:fillRect/>
          </a:stretch>
        </p:blipFill>
        <p:spPr bwMode="auto">
          <a:xfrm>
            <a:off x="7572375" y="357188"/>
            <a:ext cx="944563" cy="89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il_fi" descr="http://30.media.tumblr.com/tumblr_l7pgkz9lge1qz5q0go1_50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4375" y="571500"/>
            <a:ext cx="1500188" cy="10779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" name="Rounded Rectangle 12"/>
          <p:cNvSpPr/>
          <p:nvPr/>
        </p:nvSpPr>
        <p:spPr>
          <a:xfrm>
            <a:off x="142874" y="5857875"/>
            <a:ext cx="3565030" cy="5000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v-LV" sz="1100" b="1" dirty="0" smtClean="0">
                <a:solidFill>
                  <a:schemeClr val="accent4">
                    <a:lumMod val="50000"/>
                  </a:schemeClr>
                </a:solidFill>
              </a:rPr>
              <a:t>INFORMATĪVAIS SEMINĀRS </a:t>
            </a:r>
          </a:p>
          <a:p>
            <a:pPr algn="ctr">
              <a:defRPr/>
            </a:pPr>
            <a:r>
              <a:rPr lang="lv-LV" sz="1100" b="1" dirty="0" smtClean="0">
                <a:solidFill>
                  <a:schemeClr val="accent4">
                    <a:lumMod val="50000"/>
                  </a:schemeClr>
                </a:solidFill>
              </a:rPr>
              <a:t>STARPTAUTISKIE KRAVU AUTOPĀRVADĀJUMI VAKAR, ŠODIEN, RĪT...</a:t>
            </a:r>
          </a:p>
          <a:p>
            <a:pPr algn="ctr">
              <a:defRPr/>
            </a:pPr>
            <a:r>
              <a:rPr lang="lv-LV" sz="1100" b="1" dirty="0" smtClean="0">
                <a:solidFill>
                  <a:schemeClr val="accent4">
                    <a:lumMod val="50000"/>
                  </a:schemeClr>
                </a:solidFill>
              </a:rPr>
              <a:t>Rīga, BT1 Ķīpsala, 7.04.2017</a:t>
            </a:r>
          </a:p>
          <a:p>
            <a:pPr algn="ctr">
              <a:defRPr/>
            </a:pPr>
            <a:endParaRPr lang="lv-LV" sz="11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>
              <a:defRPr/>
            </a:pPr>
            <a:endParaRPr lang="en-US" sz="11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0250" name="Picture 10" descr="C:\Users\Kristine Lozovska\AppData\Local\Microsoft\Windows\Temporary Internet Files\Content.Outlook\K2YKAC5G\Rindas LV-RUS 2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4348" y="2000240"/>
            <a:ext cx="1524011" cy="11430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ransition spd="med" advClick="0" advTm="11264"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/>
          <p:cNvSpPr>
            <a:spLocks noGrp="1"/>
          </p:cNvSpPr>
          <p:nvPr>
            <p:ph idx="1"/>
          </p:nvPr>
        </p:nvSpPr>
        <p:spPr>
          <a:xfrm>
            <a:off x="1115616" y="1052736"/>
            <a:ext cx="7571184" cy="4954364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endParaRPr lang="lv-LV" sz="32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09537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lv-LV" sz="3200" dirty="0">
                <a:solidFill>
                  <a:schemeClr val="bg2">
                    <a:lumMod val="25000"/>
                  </a:schemeClr>
                </a:solidFill>
              </a:rPr>
              <a:t>	</a:t>
            </a:r>
            <a:r>
              <a:rPr lang="lv-LV" sz="3200" u="sng" dirty="0" smtClean="0">
                <a:solidFill>
                  <a:schemeClr val="bg2">
                    <a:lumMod val="25000"/>
                  </a:schemeClr>
                </a:solidFill>
              </a:rPr>
              <a:t>S a t u r s</a:t>
            </a:r>
            <a:endParaRPr lang="lv-LV" sz="3200" u="sng" dirty="0">
              <a:solidFill>
                <a:schemeClr val="bg2">
                  <a:lumMod val="25000"/>
                </a:schemeClr>
              </a:solidFill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lv-LV" sz="3200" dirty="0" smtClean="0">
                <a:solidFill>
                  <a:schemeClr val="bg2">
                    <a:lumMod val="25000"/>
                  </a:schemeClr>
                </a:solidFill>
              </a:rPr>
              <a:t>Daži fakti par autopārvadājumu nozari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lv-LV" sz="3200" dirty="0" smtClean="0">
                <a:solidFill>
                  <a:schemeClr val="bg2">
                    <a:lumMod val="25000"/>
                  </a:schemeClr>
                </a:solidFill>
              </a:rPr>
              <a:t>Problēmas un risinājumi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7504" y="6381328"/>
            <a:ext cx="2351087" cy="365125"/>
          </a:xfrm>
        </p:spPr>
        <p:txBody>
          <a:bodyPr/>
          <a:lstStyle/>
          <a:p>
            <a:pPr algn="ctr">
              <a:defRPr/>
            </a:pPr>
            <a:r>
              <a:rPr lang="lv-LV" dirty="0" smtClean="0"/>
              <a:t>..</a:t>
            </a:r>
            <a:endParaRPr lang="lv-LV" dirty="0"/>
          </a:p>
          <a:p>
            <a:pPr algn="ctr">
              <a:defRPr/>
            </a:pPr>
            <a:r>
              <a:rPr lang="pl-PL" dirty="0" smtClean="0"/>
              <a:t>.</a:t>
            </a:r>
            <a:endParaRPr lang="lv-LV" dirty="0"/>
          </a:p>
          <a:p>
            <a:pPr algn="ctr">
              <a:defRPr/>
            </a:pPr>
            <a:endParaRPr lang="lv-LV" dirty="0" smtClean="0"/>
          </a:p>
          <a:p>
            <a:pPr algn="ctr">
              <a:defRPr/>
            </a:pPr>
            <a:r>
              <a:rPr lang="lv-LV" dirty="0" smtClean="0"/>
              <a:t>Rīgha, BT! Ķīpsala 04.07.2017</a:t>
            </a:r>
            <a:endParaRPr lang="lv-LV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idx="1"/>
          </p:nvPr>
        </p:nvSpPr>
        <p:spPr>
          <a:xfrm>
            <a:off x="467544" y="836712"/>
            <a:ext cx="8390706" cy="5256584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lv-LV" sz="1800" dirty="0" smtClean="0"/>
              <a:t>Transporta sektora tiešā ietekme uz IKP 2016.gadā ~ 10%, ES ~ 4,6%.</a:t>
            </a:r>
            <a:endParaRPr lang="en-US" sz="1800" dirty="0" smtClean="0"/>
          </a:p>
          <a:p>
            <a:pPr eaLnBrk="1" hangingPunct="1">
              <a:spcBef>
                <a:spcPts val="600"/>
              </a:spcBef>
            </a:pPr>
            <a:r>
              <a:rPr lang="lv-LV" sz="1800" dirty="0" smtClean="0"/>
              <a:t>2016. gadā starptautiskajā satiksmē </a:t>
            </a:r>
            <a:r>
              <a:rPr lang="lv-LV" sz="1800" dirty="0"/>
              <a:t>	</a:t>
            </a:r>
            <a:r>
              <a:rPr lang="lv-LV" sz="1800" dirty="0" smtClean="0"/>
              <a:t>kravu apgrozījums  sastādīja 11335 milj. t /km, kas vairāk nekā </a:t>
            </a:r>
            <a:r>
              <a:rPr lang="lv-LV" sz="1800" dirty="0"/>
              <a:t>2</a:t>
            </a:r>
            <a:r>
              <a:rPr lang="lv-LV" sz="1800" dirty="0" smtClean="0"/>
              <a:t> reizes pārsniedz kravu apgrozījumu  ar autotransportu 2004. gadā.</a:t>
            </a:r>
          </a:p>
          <a:p>
            <a:pPr eaLnBrk="1" hangingPunct="1">
              <a:spcBef>
                <a:spcPts val="600"/>
              </a:spcBef>
            </a:pPr>
            <a:r>
              <a:rPr lang="lv-LV" sz="1800" dirty="0" smtClean="0"/>
              <a:t>Pakalpojumu eksportā autotransports nodrošina 11,6% (jūras transports- 9,6%, dz/c- 7,9%, gaiss-6,0%).</a:t>
            </a:r>
          </a:p>
          <a:p>
            <a:pPr eaLnBrk="1" hangingPunct="1">
              <a:spcBef>
                <a:spcPts val="600"/>
              </a:spcBef>
            </a:pPr>
            <a:r>
              <a:rPr lang="lv-LV" sz="1800" dirty="0" smtClean="0"/>
              <a:t>Autotransports ir pietiekoši efektīvs un drošs, Eiropas Savienībā 75,5% kravu pārvadā ar autotransportu, Latvijā 2016. gadā </a:t>
            </a:r>
            <a:r>
              <a:rPr lang="lv-LV" sz="1800" dirty="0"/>
              <a:t> </a:t>
            </a:r>
            <a:r>
              <a:rPr lang="lv-LV" sz="1800" dirty="0" smtClean="0"/>
              <a:t>~ 40%.</a:t>
            </a:r>
            <a:endParaRPr lang="en-US" sz="1800" dirty="0" smtClean="0"/>
          </a:p>
          <a:p>
            <a:pPr eaLnBrk="1" hangingPunct="1">
              <a:spcBef>
                <a:spcPts val="600"/>
              </a:spcBef>
            </a:pPr>
            <a:r>
              <a:rPr lang="lv-LV" sz="1800" dirty="0" smtClean="0"/>
              <a:t>Latvijā starptautiskajos autopārvadājumos nodarbināti 20 000 cilvēku, 50 000 – saistītajās nozarēs (a/m ražotāji, pārdevēji, loģisti, servisa kompānijas, apdrošinātāji, ekspeditori u.c.).</a:t>
            </a:r>
            <a:endParaRPr lang="en-US" sz="1800" dirty="0" smtClean="0"/>
          </a:p>
          <a:p>
            <a:pPr eaLnBrk="1" hangingPunct="1">
              <a:spcBef>
                <a:spcPts val="600"/>
              </a:spcBef>
            </a:pPr>
            <a:r>
              <a:rPr lang="lv-LV" sz="1800" dirty="0" smtClean="0"/>
              <a:t>„Latvijas auto” biedru rindās ir vairāk nekā 400 uzņēmumu, kuru rīcībā ir vairāk nekā 7000 lielkravu automašīnu.</a:t>
            </a:r>
          </a:p>
          <a:p>
            <a:pPr eaLnBrk="1" hangingPunct="1">
              <a:spcBef>
                <a:spcPts val="600"/>
              </a:spcBef>
            </a:pPr>
            <a:r>
              <a:rPr lang="lv-LV" sz="1800" dirty="0" smtClean="0"/>
              <a:t>Galvenie autopārvadājumu tirgi ir RUS, D, NL, F, PL, BY, Skandināvija.</a:t>
            </a:r>
          </a:p>
          <a:p>
            <a:pPr eaLnBrk="1" hangingPunct="1">
              <a:spcBef>
                <a:spcPts val="600"/>
              </a:spcBef>
            </a:pPr>
            <a:r>
              <a:rPr lang="lv-LV" sz="1800" dirty="0" smtClean="0"/>
              <a:t>Lielākie mūsu konkurenti ir LT (25 000 a/m), PL (150 000 a/m), RUS (35 000 a/m), BY (15 000 a/m), EE (10 000 a/m).</a:t>
            </a:r>
            <a:endParaRPr lang="en-US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27584" y="188640"/>
            <a:ext cx="7941568" cy="551554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lv-LV" sz="2600" u="sng" dirty="0" smtClean="0">
                <a:solidFill>
                  <a:schemeClr val="bg2">
                    <a:lumMod val="25000"/>
                  </a:schemeClr>
                </a:solidFill>
                <a:effectLst/>
              </a:rPr>
              <a:t>Daži fakti par autopārvadājumu nozari Latvijā</a:t>
            </a:r>
            <a:endParaRPr lang="en-US" sz="2600" dirty="0"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29000" y="6143625"/>
            <a:ext cx="2986088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351087" cy="365125"/>
          </a:xfrm>
        </p:spPr>
        <p:txBody>
          <a:bodyPr/>
          <a:lstStyle/>
          <a:p>
            <a:pPr>
              <a:defRPr/>
            </a:pPr>
            <a:r>
              <a:rPr lang="lv-LV" sz="1100" dirty="0" smtClean="0"/>
              <a:t>Rīga, BT1 Ķīpsala, 07.04.2017</a:t>
            </a:r>
            <a:endParaRPr lang="lv-LV" sz="1100" dirty="0"/>
          </a:p>
          <a:p>
            <a:pPr>
              <a:defRPr/>
            </a:pPr>
            <a:endParaRPr lang="lv-LV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idx="1"/>
          </p:nvPr>
        </p:nvSpPr>
        <p:spPr>
          <a:xfrm>
            <a:off x="827584" y="764704"/>
            <a:ext cx="8030666" cy="5256584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lv-LV" sz="2000" dirty="0" smtClean="0"/>
              <a:t>Nodokļu reforma (akcīzes nodokļa palielināšana, reversais PVN);</a:t>
            </a:r>
          </a:p>
          <a:p>
            <a:pPr eaLnBrk="1" hangingPunct="1">
              <a:spcBef>
                <a:spcPts val="1200"/>
              </a:spcBef>
            </a:pPr>
            <a:r>
              <a:rPr lang="lv-LV" sz="2000" dirty="0" smtClean="0"/>
              <a:t>Autovadītāju trūkums, t.sk., ārvalstnieku nodarbinātība;</a:t>
            </a:r>
          </a:p>
          <a:p>
            <a:pPr eaLnBrk="1" hangingPunct="1">
              <a:spcBef>
                <a:spcPts val="1200"/>
              </a:spcBef>
            </a:pPr>
            <a:r>
              <a:rPr lang="lv-LV" sz="2000" dirty="0" smtClean="0"/>
              <a:t>Pārvadājumi uz Krieviju (trīspusējās atļaujas, 301.pavēle, kontrole)</a:t>
            </a:r>
          </a:p>
          <a:p>
            <a:pPr eaLnBrk="1" hangingPunct="1">
              <a:spcBef>
                <a:spcPts val="1200"/>
              </a:spcBef>
            </a:pPr>
            <a:r>
              <a:rPr lang="lv-LV" sz="2000" dirty="0" smtClean="0"/>
              <a:t>Minimālā alga D, F, A, I, N, Posting Direktīva;</a:t>
            </a:r>
          </a:p>
          <a:p>
            <a:pPr eaLnBrk="1" hangingPunct="1">
              <a:spcBef>
                <a:spcPts val="1200"/>
              </a:spcBef>
            </a:pPr>
            <a:r>
              <a:rPr lang="lv-LV" sz="2000" dirty="0" smtClean="0"/>
              <a:t>A/m ražotāju kartelis;</a:t>
            </a:r>
          </a:p>
          <a:p>
            <a:pPr eaLnBrk="1" hangingPunct="1">
              <a:spcBef>
                <a:spcPts val="1200"/>
              </a:spcBef>
            </a:pPr>
            <a:r>
              <a:rPr lang="lv-LV" sz="2000" dirty="0" smtClean="0"/>
              <a:t>Ekspeditoru sertifikācija (licencēšana);</a:t>
            </a:r>
          </a:p>
          <a:p>
            <a:pPr eaLnBrk="1" hangingPunct="1">
              <a:spcBef>
                <a:spcPts val="1200"/>
              </a:spcBef>
            </a:pPr>
            <a:r>
              <a:rPr lang="lv-LV" sz="2000" dirty="0" smtClean="0"/>
              <a:t>Autoceļu sakārtošana (ceļu fonds, stāvlaukumi);</a:t>
            </a:r>
          </a:p>
          <a:p>
            <a:pPr eaLnBrk="1" hangingPunct="1">
              <a:spcBef>
                <a:spcPts val="1200"/>
              </a:spcBef>
            </a:pPr>
            <a:r>
              <a:rPr lang="lv-LV" sz="2000" dirty="0" smtClean="0"/>
              <a:t>Robežšķērsošana (rindas, skenēšana);</a:t>
            </a:r>
          </a:p>
          <a:p>
            <a:pPr eaLnBrk="1" hangingPunct="1">
              <a:spcBef>
                <a:spcPts val="1200"/>
              </a:spcBef>
            </a:pPr>
            <a:r>
              <a:rPr lang="lv-LV" sz="2000" dirty="0" smtClean="0"/>
              <a:t>Likumdošanas sakārtošana (t/l ikgadējās nodevas iekasēšana, garantijas naudas </a:t>
            </a:r>
            <a:r>
              <a:rPr lang="lv-LV" sz="2000" smtClean="0"/>
              <a:t>iemaksa).</a:t>
            </a:r>
            <a:endParaRPr lang="lv-LV" sz="1800" dirty="0" smtClean="0"/>
          </a:p>
          <a:p>
            <a:pPr lvl="1" eaLnBrk="1" hangingPunct="1">
              <a:spcBef>
                <a:spcPts val="600"/>
              </a:spcBef>
            </a:pPr>
            <a:endParaRPr lang="lv-LV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27584" y="188640"/>
            <a:ext cx="7941568" cy="551554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lv-LV" sz="2600" u="sng" dirty="0" smtClean="0">
                <a:solidFill>
                  <a:schemeClr val="bg2">
                    <a:lumMod val="25000"/>
                  </a:schemeClr>
                </a:solidFill>
                <a:effectLst/>
              </a:rPr>
              <a:t>Problēmas un risinājumi</a:t>
            </a:r>
            <a:endParaRPr lang="en-US" sz="2600" dirty="0"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29000" y="6143625"/>
            <a:ext cx="2986088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351087" cy="365125"/>
          </a:xfrm>
        </p:spPr>
        <p:txBody>
          <a:bodyPr/>
          <a:lstStyle/>
          <a:p>
            <a:pPr>
              <a:defRPr/>
            </a:pPr>
            <a:r>
              <a:rPr lang="lv-LV" smtClean="0"/>
              <a:t>Rīga, BT1 Ķīpsala,07.04.2017</a:t>
            </a:r>
            <a:endParaRPr lang="lv-LV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1772815"/>
            <a:ext cx="7772400" cy="1809547"/>
          </a:xfrm>
        </p:spPr>
        <p:txBody>
          <a:bodyPr>
            <a:normAutofit/>
          </a:bodyPr>
          <a:lstStyle/>
          <a:p>
            <a:pPr algn="ctr" eaLnBrk="1" hangingPunct="1">
              <a:spcBef>
                <a:spcPts val="1200"/>
              </a:spcBef>
              <a:defRPr/>
            </a:pPr>
            <a:r>
              <a:rPr lang="lv-LV" sz="4000" dirty="0" smtClean="0">
                <a:solidFill>
                  <a:schemeClr val="bg2">
                    <a:lumMod val="25000"/>
                  </a:schemeClr>
                </a:solidFill>
                <a:effectLst/>
              </a:rPr>
              <a:t>Paldies par uzmanību!</a:t>
            </a:r>
            <a:br>
              <a:rPr lang="lv-LV" sz="4000" dirty="0" smtClean="0">
                <a:solidFill>
                  <a:schemeClr val="bg2">
                    <a:lumMod val="25000"/>
                  </a:schemeClr>
                </a:solidFill>
                <a:effectLst/>
              </a:rPr>
            </a:br>
            <a:endParaRPr lang="en-US" sz="4000" dirty="0"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  <p:sp>
        <p:nvSpPr>
          <p:cNvPr id="26627" name="Subtitle 8"/>
          <p:cNvSpPr>
            <a:spLocks noGrp="1"/>
          </p:cNvSpPr>
          <p:nvPr>
            <p:ph type="subTitle" idx="1"/>
          </p:nvPr>
        </p:nvSpPr>
        <p:spPr>
          <a:xfrm>
            <a:off x="685799" y="3611562"/>
            <a:ext cx="7774633" cy="1329606"/>
          </a:xfrm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marR="0" eaLnBrk="1" hangingPunct="1"/>
            <a:r>
              <a:rPr lang="lv-LV" sz="1800" b="1" dirty="0" smtClean="0">
                <a:solidFill>
                  <a:srgbClr val="C00000"/>
                </a:solidFill>
              </a:rPr>
              <a:t>Valdis Trēziņš,</a:t>
            </a:r>
          </a:p>
          <a:p>
            <a:pPr marR="0" eaLnBrk="1" hangingPunct="1"/>
            <a:r>
              <a:rPr lang="lv-LV" sz="1800" dirty="0" smtClean="0">
                <a:solidFill>
                  <a:srgbClr val="C00000"/>
                </a:solidFill>
              </a:rPr>
              <a:t>Autopārvadātāju asociācijas “Latvijas auto” prezidents</a:t>
            </a:r>
          </a:p>
          <a:p>
            <a:pPr marR="0" eaLnBrk="1" hangingPunct="1"/>
            <a:r>
              <a:rPr lang="lv-LV" sz="1800" dirty="0" smtClean="0">
                <a:solidFill>
                  <a:srgbClr val="C00000"/>
                </a:solidFill>
              </a:rPr>
              <a:t>e-pasta adrese: </a:t>
            </a:r>
            <a:r>
              <a:rPr lang="lv-LV" sz="1800" smtClean="0">
                <a:solidFill>
                  <a:srgbClr val="C00000"/>
                </a:solidFill>
                <a:hlinkClick r:id="rId2"/>
              </a:rPr>
              <a:t>valdis.trezins@lauto.lv</a:t>
            </a:r>
            <a:r>
              <a:rPr lang="lv-LV" sz="1800" smtClean="0">
                <a:solidFill>
                  <a:srgbClr val="C00000"/>
                </a:solidFill>
              </a:rPr>
              <a:t>,</a:t>
            </a:r>
          </a:p>
          <a:p>
            <a:pPr marR="0" eaLnBrk="1" hangingPunct="1"/>
            <a:r>
              <a:rPr lang="lv-LV" sz="1800" smtClean="0">
                <a:solidFill>
                  <a:srgbClr val="C00000"/>
                </a:solidFill>
              </a:rPr>
              <a:t> </a:t>
            </a:r>
            <a:r>
              <a:rPr lang="lv-LV" sz="1800" dirty="0" smtClean="0">
                <a:solidFill>
                  <a:srgbClr val="C00000"/>
                </a:solidFill>
              </a:rPr>
              <a:t>tālr.: 67389270, 29205722</a:t>
            </a:r>
          </a:p>
        </p:txBody>
      </p:sp>
      <p:sp>
        <p:nvSpPr>
          <p:cNvPr id="6" name="Rectangle 5"/>
          <p:cNvSpPr/>
          <p:nvPr/>
        </p:nvSpPr>
        <p:spPr>
          <a:xfrm>
            <a:off x="642938" y="500063"/>
            <a:ext cx="8072437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29063" y="5715000"/>
            <a:ext cx="335756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0" y="6093296"/>
            <a:ext cx="3563888" cy="764705"/>
          </a:xfrm>
        </p:spPr>
        <p:txBody>
          <a:bodyPr/>
          <a:lstStyle/>
          <a:p>
            <a:pPr>
              <a:defRPr/>
            </a:pPr>
            <a:r>
              <a:rPr lang="lv-LV" sz="1100" dirty="0" smtClean="0"/>
              <a:t>STARPTAUTISKIE KRAVU AUTOPĀRVADĀJUMI -</a:t>
            </a:r>
          </a:p>
          <a:p>
            <a:pPr>
              <a:defRPr/>
            </a:pPr>
            <a:r>
              <a:rPr lang="lv-LV" sz="1100" dirty="0" smtClean="0"/>
              <a:t>VAKAR, ŠODIEN, RĪT...</a:t>
            </a:r>
          </a:p>
          <a:p>
            <a:pPr>
              <a:defRPr/>
            </a:pPr>
            <a:r>
              <a:rPr lang="lv-LV" sz="1100" dirty="0" smtClean="0"/>
              <a:t>Rīga, BT!, 07.04.2017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6714</TotalTime>
  <Words>196</Words>
  <Application>Microsoft Office PowerPoint</Application>
  <PresentationFormat>On-screen Show (4:3)</PresentationFormat>
  <Paragraphs>47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PROBLĒMAS AUTOPĀRVADĀJUMU TIRGŪ</vt:lpstr>
      <vt:lpstr>PowerPoint Presentation</vt:lpstr>
      <vt:lpstr>Daži fakti par autopārvadājumu nozari Latvijā</vt:lpstr>
      <vt:lpstr>Problēmas un risinājumi</vt:lpstr>
      <vt:lpstr>Paldies par uzmanību! </vt:lpstr>
    </vt:vector>
  </TitlesOfParts>
  <Company>LSAA "Latvijas Auto"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FOLLOWING THE SILK ROAD</dc:title>
  <dc:creator>Kristine Lozovska</dc:creator>
  <cp:lastModifiedBy>Valdis Trēziņš</cp:lastModifiedBy>
  <cp:revision>110</cp:revision>
  <dcterms:created xsi:type="dcterms:W3CDTF">2006-09-13T13:14:34Z</dcterms:created>
  <dcterms:modified xsi:type="dcterms:W3CDTF">2017-04-05T11:41:44Z</dcterms:modified>
</cp:coreProperties>
</file>