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8" r:id="rId3"/>
  </p:sldMasterIdLst>
  <p:notesMasterIdLst>
    <p:notesMasterId r:id="rId16"/>
  </p:notesMasterIdLst>
  <p:handoutMasterIdLst>
    <p:handoutMasterId r:id="rId17"/>
  </p:handoutMasterIdLst>
  <p:sldIdLst>
    <p:sldId id="256" r:id="rId4"/>
    <p:sldId id="304" r:id="rId5"/>
    <p:sldId id="307" r:id="rId6"/>
    <p:sldId id="309" r:id="rId7"/>
    <p:sldId id="310" r:id="rId8"/>
    <p:sldId id="312" r:id="rId9"/>
    <p:sldId id="303" r:id="rId10"/>
    <p:sldId id="305" r:id="rId11"/>
    <p:sldId id="306" r:id="rId12"/>
    <p:sldId id="302" r:id="rId13"/>
    <p:sldId id="301" r:id="rId14"/>
    <p:sldId id="267" r:id="rId15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ED5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101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4FCBF-B4CF-48FA-8D69-F209CE6ED90E}" type="datetimeFigureOut">
              <a:rPr lang="lv-LV" smtClean="0"/>
              <a:t>05.12.2017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F3A67-9E08-4403-9373-02BB4868B33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90863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B58D8-A7F0-4CB3-965B-8723D6342236}" type="datetimeFigureOut">
              <a:rPr lang="lv-LV" smtClean="0"/>
              <a:pPr/>
              <a:t>05.12.2017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9D3FD-F92A-49AD-9A1D-5E8F4470C86D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63089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9EFBC-BC9A-4AE4-863E-7B08F3148A67}" type="slidenum">
              <a:rPr lang="lv-LV" smtClean="0"/>
              <a:pPr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02777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43380"/>
            <a:ext cx="7772400" cy="116856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29879"/>
            <a:ext cx="6400800" cy="10280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3972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3972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2990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13704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59595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148" y="442016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148" y="28572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148" y="4986904"/>
            <a:ext cx="5486400" cy="58523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02520"/>
            <a:ext cx="7772400" cy="71438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24530"/>
            <a:ext cx="6400800" cy="10280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2527"/>
            <a:ext cx="8229600" cy="74098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692652"/>
            <a:ext cx="7772400" cy="1879620"/>
          </a:xfrm>
          <a:prstGeom prst="rect">
            <a:avLst/>
          </a:prstGeo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14752"/>
            <a:ext cx="7772400" cy="9779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2400">
                <a:solidFill>
                  <a:srgbClr val="59595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2526"/>
            <a:ext cx="8229600" cy="188399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719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984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719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rgbClr val="59595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719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_sastavs_fasade_ATD-07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346"/>
            <a:ext cx="9144000" cy="68573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5" r:id="rId4"/>
    <p:sldLayoutId id="2147483673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ED592A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rgbClr val="595959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8"/>
        </a:buBlip>
        <a:defRPr sz="2000" kern="1200">
          <a:solidFill>
            <a:srgbClr val="595959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9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9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9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ppt_sastavdalas_ATD_footer_sarkans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0" y="5879199"/>
            <a:ext cx="9144000" cy="9788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ED592A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rgbClr val="595959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2"/>
        </a:buBlip>
        <a:defRPr sz="2000" kern="1200">
          <a:solidFill>
            <a:srgbClr val="595959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_sastavs_pedeja lpp_ATD-07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346"/>
            <a:ext cx="9144000" cy="68573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2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ED592A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rgbClr val="595959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6"/>
        </a:buBlip>
        <a:defRPr sz="2000" kern="1200">
          <a:solidFill>
            <a:srgbClr val="595959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7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7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7"/>
        </a:buBlip>
        <a:defRPr sz="1800" kern="1200">
          <a:solidFill>
            <a:srgbClr val="595959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212976"/>
            <a:ext cx="8064896" cy="2016224"/>
          </a:xfrm>
        </p:spPr>
        <p:txBody>
          <a:bodyPr/>
          <a:lstStyle/>
          <a:p>
            <a:r>
              <a:rPr lang="lv-LV" dirty="0"/>
              <a:t>Stokholmas </a:t>
            </a:r>
            <a:r>
              <a:rPr lang="lv-LV" dirty="0" smtClean="0"/>
              <a:t>apgabala pieredze un Rīgas-Pierīgas </a:t>
            </a:r>
            <a:r>
              <a:rPr lang="lv-LV" dirty="0"/>
              <a:t>sabiedriskā transporta organizēšanas </a:t>
            </a:r>
            <a:r>
              <a:rPr lang="lv-LV" dirty="0" smtClean="0"/>
              <a:t>modeļa izveide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5661248"/>
            <a:ext cx="7992888" cy="1008112"/>
          </a:xfrm>
        </p:spPr>
        <p:txBody>
          <a:bodyPr/>
          <a:lstStyle/>
          <a:p>
            <a:pPr algn="r"/>
            <a:r>
              <a:rPr lang="lv-LV" dirty="0" smtClean="0"/>
              <a:t>Rīga, 2017. gada 4. decembris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eepWhite\Autotransporta direkcija\Prezentacija 04.2017 ATD risinajuma piedavajums uz otrdienu\6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857677"/>
            <a:ext cx="9143998" cy="5143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772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lv-LV" sz="2800" dirty="0" smtClean="0"/>
              <a:t>Izaicinājumi Pierīgā</a:t>
            </a:r>
            <a:endParaRPr lang="lv-LV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96752"/>
            <a:ext cx="7200800" cy="4680520"/>
          </a:xfrm>
        </p:spPr>
        <p:txBody>
          <a:bodyPr>
            <a:normAutofit/>
          </a:bodyPr>
          <a:lstStyle/>
          <a:p>
            <a:pPr lvl="1">
              <a:spcBef>
                <a:spcPts val="600"/>
              </a:spcBef>
            </a:pPr>
            <a:r>
              <a:rPr lang="lv-LV" dirty="0" smtClean="0"/>
              <a:t>Rīgas starptautiskās AO </a:t>
            </a:r>
            <a:r>
              <a:rPr lang="lv-LV" dirty="0"/>
              <a:t>darbības iespējamā pārtraukšana Prāgas </a:t>
            </a:r>
            <a:r>
              <a:rPr lang="lv-LV" dirty="0" smtClean="0"/>
              <a:t>ielā</a:t>
            </a:r>
          </a:p>
          <a:p>
            <a:pPr lvl="1">
              <a:spcBef>
                <a:spcPts val="600"/>
              </a:spcBef>
            </a:pPr>
            <a:r>
              <a:rPr lang="lv-LV" dirty="0" smtClean="0"/>
              <a:t>Pierīgas autobusu galapunktu slēgšana Rīgas centrā</a:t>
            </a:r>
          </a:p>
          <a:p>
            <a:pPr lvl="1">
              <a:spcBef>
                <a:spcPts val="600"/>
              </a:spcBef>
            </a:pPr>
            <a:r>
              <a:rPr lang="lv-LV" dirty="0" smtClean="0"/>
              <a:t>Augošais Pierīgas iedzīvotāju skaits un ikdienas svārstmigrācija uz Rīgu</a:t>
            </a:r>
          </a:p>
          <a:p>
            <a:pPr lvl="1">
              <a:spcBef>
                <a:spcPts val="600"/>
              </a:spcBef>
            </a:pPr>
            <a:r>
              <a:rPr lang="lv-LV" dirty="0" smtClean="0"/>
              <a:t>Vienota Rīgas un Pierīgas sabiedriskā transporta sistēmas izveide, iesaistot dažādus transporta veidus</a:t>
            </a:r>
          </a:p>
          <a:p>
            <a:pPr lvl="1">
              <a:spcBef>
                <a:spcPts val="600"/>
              </a:spcBef>
            </a:pPr>
            <a:r>
              <a:rPr lang="lv-LV" dirty="0" smtClean="0"/>
              <a:t>Vienošanās par kopēju finansēšanas modeli</a:t>
            </a:r>
          </a:p>
          <a:p>
            <a:pPr lvl="1">
              <a:spcBef>
                <a:spcPts val="600"/>
              </a:spcBef>
            </a:pPr>
            <a:r>
              <a:rPr lang="lv-LV" dirty="0" smtClean="0"/>
              <a:t>Citi izaicinājumi</a:t>
            </a:r>
            <a:endParaRPr lang="lv-LV" sz="1500" i="1" dirty="0" smtClean="0"/>
          </a:p>
          <a:p>
            <a:pPr marL="914400" lvl="2" indent="0">
              <a:buNone/>
            </a:pPr>
            <a:endParaRPr lang="lv-LV" sz="2100" i="1" dirty="0" smtClean="0"/>
          </a:p>
          <a:p>
            <a:pPr marL="914400" lvl="2" indent="0">
              <a:buNone/>
            </a:pPr>
            <a:endParaRPr lang="lv-LV" sz="1800" dirty="0"/>
          </a:p>
          <a:p>
            <a:pPr lvl="2"/>
            <a:endParaRPr lang="lv-LV" i="1" dirty="0" smtClean="0"/>
          </a:p>
          <a:p>
            <a:pPr marL="914400" lvl="2" indent="0">
              <a:buNone/>
            </a:pPr>
            <a:endParaRPr lang="lv-LV" sz="1800" dirty="0"/>
          </a:p>
          <a:p>
            <a:pPr lvl="2"/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4592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lv-LV" altLang="lv-LV" sz="4400" dirty="0">
                <a:solidFill>
                  <a:srgbClr val="F15A2A"/>
                </a:solidFill>
                <a:latin typeface="Verdana" panose="020B0604030504040204" pitchFamily="34" charset="0"/>
              </a:rPr>
              <a:t>Paldies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130121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Mērķis un sagaidāmie rezultāti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lv-LV" dirty="0" smtClean="0"/>
              <a:t>Semināra </a:t>
            </a:r>
            <a:r>
              <a:rPr lang="lv-LV" dirty="0"/>
              <a:t>mērķis – rosināt diskusiju un izzināt dažādu iesaistīto pušu redzējumu Rīgas-Pierīgas sabiedriskā transporta tālākai attīstībai, iezīmēt iespējamos sabiedriskā transporta organizēšanas modeļus Rīgas aglomerācijā pēc </a:t>
            </a:r>
            <a:r>
              <a:rPr lang="lv-LV" dirty="0" smtClean="0"/>
              <a:t>2020.gada</a:t>
            </a:r>
            <a:endParaRPr lang="lv-LV" dirty="0"/>
          </a:p>
          <a:p>
            <a:pPr>
              <a:spcBef>
                <a:spcPts val="1200"/>
              </a:spcBef>
            </a:pPr>
            <a:r>
              <a:rPr lang="lv-LV" dirty="0" smtClean="0"/>
              <a:t>Sagaidāmie rezultāti – racionāli priekšlikumi sabiedriskā transporta organizēšanai Pierīgas reģionā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68611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 smtClean="0"/>
              <a:t>Dienas kārtība </a:t>
            </a:r>
            <a:endParaRPr lang="lv-LV" b="0" dirty="0">
              <a:solidFill>
                <a:srgbClr val="595959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617442"/>
              </p:ext>
            </p:extLst>
          </p:nvPr>
        </p:nvGraphicFramePr>
        <p:xfrm>
          <a:off x="457200" y="1196754"/>
          <a:ext cx="8229601" cy="4608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8416"/>
                <a:gridCol w="4828545"/>
                <a:gridCol w="2742640"/>
              </a:tblGrid>
              <a:tr h="834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solidFill>
                            <a:srgbClr val="595959"/>
                          </a:solidFill>
                          <a:effectLst/>
                        </a:rPr>
                        <a:t>10.00</a:t>
                      </a:r>
                      <a:endParaRPr lang="lv-LV" sz="1400" dirty="0">
                        <a:solidFill>
                          <a:srgbClr val="595959"/>
                        </a:solidFill>
                        <a:effectLst/>
                      </a:endParaRPr>
                    </a:p>
                  </a:txBody>
                  <a:tcPr marL="90861" marR="9086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lv-LV" sz="1400" b="0" dirty="0">
                          <a:solidFill>
                            <a:srgbClr val="595959"/>
                          </a:solidFill>
                          <a:effectLst/>
                        </a:rPr>
                        <a:t>Reģionālās nozīmes sabiedriskā transporta attīstības koncepcija 2021-2030.gadam un izaicinājumi Pierīgā </a:t>
                      </a:r>
                      <a:endParaRPr lang="lv-LV" sz="1400" b="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861" marR="9086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b="0" dirty="0">
                          <a:solidFill>
                            <a:srgbClr val="595959"/>
                          </a:solidFill>
                          <a:effectLst/>
                        </a:rPr>
                        <a:t>Kristiāns Godiņš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b="0" dirty="0">
                          <a:solidFill>
                            <a:srgbClr val="595959"/>
                          </a:solidFill>
                          <a:effectLst/>
                        </a:rPr>
                        <a:t>VSIA ”Autotransporta direkcija valdes priekšsēdētājs </a:t>
                      </a:r>
                      <a:endParaRPr lang="lv-LV" sz="1400" b="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861" marR="9086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16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595959"/>
                          </a:solidFill>
                          <a:effectLst/>
                        </a:rPr>
                        <a:t>10.15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lv-LV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861" marR="9086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595959"/>
                          </a:solidFill>
                          <a:effectLst/>
                        </a:rPr>
                        <a:t>Stokholmas apgabala </a:t>
                      </a:r>
                      <a:r>
                        <a:rPr lang="lv-LV" sz="1400" dirty="0" smtClean="0">
                          <a:solidFill>
                            <a:srgbClr val="595959"/>
                          </a:solidFill>
                          <a:effectLst/>
                        </a:rPr>
                        <a:t>transporta sistēmas </a:t>
                      </a:r>
                      <a:r>
                        <a:rPr lang="lv-LV" sz="1400" dirty="0">
                          <a:solidFill>
                            <a:srgbClr val="595959"/>
                          </a:solidFill>
                          <a:effectLst/>
                        </a:rPr>
                        <a:t>modelis un pārvaldes principi </a:t>
                      </a:r>
                      <a:endParaRPr lang="lv-LV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861" marR="9086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595959"/>
                          </a:solidFill>
                          <a:effectLst/>
                        </a:rPr>
                        <a:t>Iveta </a:t>
                      </a:r>
                      <a:r>
                        <a:rPr lang="lv-LV" sz="1400" dirty="0" smtClean="0">
                          <a:solidFill>
                            <a:srgbClr val="595959"/>
                          </a:solidFill>
                          <a:effectLst/>
                        </a:rPr>
                        <a:t>Sandström</a:t>
                      </a:r>
                      <a:endParaRPr lang="lv-LV" sz="1400" dirty="0">
                        <a:solidFill>
                          <a:srgbClr val="595959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595959"/>
                          </a:solidFill>
                          <a:effectLst/>
                        </a:rPr>
                        <a:t>Stokholmas apgabala </a:t>
                      </a:r>
                      <a:r>
                        <a:rPr lang="lv-LV" sz="1400" dirty="0" smtClean="0">
                          <a:solidFill>
                            <a:srgbClr val="595959"/>
                          </a:solidFill>
                          <a:effectLst/>
                        </a:rPr>
                        <a:t>transporta </a:t>
                      </a:r>
                      <a:r>
                        <a:rPr lang="lv-LV" sz="1400" dirty="0">
                          <a:solidFill>
                            <a:srgbClr val="595959"/>
                          </a:solidFill>
                          <a:effectLst/>
                        </a:rPr>
                        <a:t>pārvaldes projektu vadītāja, iepirkumu vadītāja </a:t>
                      </a:r>
                      <a:endParaRPr lang="lv-LV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861" marR="9086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65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595959"/>
                          </a:solidFill>
                          <a:effectLst/>
                        </a:rPr>
                        <a:t>10.25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lv-LV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861" marR="9086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595959"/>
                          </a:solidFill>
                          <a:effectLst/>
                        </a:rPr>
                        <a:t>Sabiedriskā transporta pakalpojumu integrētā plānošana atbilstoši metropoles mērogiem, Rīgas pilsētas redzējums, OECD ieteikumi </a:t>
                      </a:r>
                      <a:endParaRPr lang="lv-LV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861" marR="9086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595959"/>
                          </a:solidFill>
                          <a:effectLst/>
                        </a:rPr>
                        <a:t>Jurģis Klotiņš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595959"/>
                          </a:solidFill>
                          <a:effectLst/>
                        </a:rPr>
                        <a:t>Rīgas domes deputāts</a:t>
                      </a:r>
                      <a:endParaRPr lang="lv-LV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861" marR="9086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5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595959"/>
                          </a:solidFill>
                          <a:effectLst/>
                        </a:rPr>
                        <a:t>10.45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lv-LV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861" marR="9086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595959"/>
                          </a:solidFill>
                          <a:effectLst/>
                        </a:rPr>
                        <a:t>Zviedrijas sabiedriskā transporta pakalpojumu organizēšanas mērķi, stratēģija un biznesa modeļi </a:t>
                      </a:r>
                      <a:endParaRPr lang="lv-LV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861" marR="9086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solidFill>
                            <a:srgbClr val="595959"/>
                          </a:solidFill>
                          <a:effectLst/>
                        </a:rPr>
                        <a:t>Iveta Sandström</a:t>
                      </a:r>
                    </a:p>
                  </a:txBody>
                  <a:tcPr marL="90861" marR="9086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43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595959"/>
                          </a:solidFill>
                          <a:effectLst/>
                        </a:rPr>
                        <a:t>11.05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lv-LV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861" marR="9086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595959"/>
                          </a:solidFill>
                          <a:effectLst/>
                        </a:rPr>
                        <a:t>Sabiedriskā transporta un ar to saistīto pakalpojumu iepirkumu organizēšana Stokholmas apgabalā </a:t>
                      </a:r>
                      <a:endParaRPr lang="lv-LV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861" marR="9086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solidFill>
                            <a:srgbClr val="595959"/>
                          </a:solidFill>
                          <a:effectLst/>
                        </a:rPr>
                        <a:t>Iveta Sandström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595959"/>
                          </a:solidFill>
                          <a:effectLst/>
                        </a:rPr>
                        <a:t> </a:t>
                      </a:r>
                      <a:endParaRPr lang="lv-LV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861" marR="9086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146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lv-LV" sz="1400" dirty="0">
                          <a:solidFill>
                            <a:srgbClr val="595959"/>
                          </a:solidFill>
                          <a:effectLst/>
                        </a:rPr>
                        <a:t>11.20 </a:t>
                      </a:r>
                      <a:endParaRPr lang="lv-LV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861" marR="9086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600"/>
                        </a:spcAft>
                      </a:pPr>
                      <a:r>
                        <a:rPr lang="lv-LV" sz="1400" dirty="0">
                          <a:solidFill>
                            <a:srgbClr val="595959"/>
                          </a:solidFill>
                          <a:effectLst/>
                        </a:rPr>
                        <a:t>KAFIJAS PAUZE</a:t>
                      </a:r>
                      <a:endParaRPr lang="lv-LV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861" marR="9086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lv-LV" sz="1400" dirty="0">
                          <a:solidFill>
                            <a:srgbClr val="595959"/>
                          </a:solidFill>
                          <a:effectLst/>
                        </a:rPr>
                        <a:t> </a:t>
                      </a:r>
                      <a:endParaRPr lang="lv-LV" sz="14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861" marR="9086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744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 smtClean="0"/>
              <a:t>Dienas kārtība </a:t>
            </a:r>
            <a:endParaRPr lang="lv-LV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753456"/>
              </p:ext>
            </p:extLst>
          </p:nvPr>
        </p:nvGraphicFramePr>
        <p:xfrm>
          <a:off x="457200" y="908721"/>
          <a:ext cx="8229601" cy="50793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5411"/>
                <a:gridCol w="4651550"/>
                <a:gridCol w="2742640"/>
              </a:tblGrid>
              <a:tr h="83933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lv-LV" sz="1400" b="0" kern="12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11.35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lv-LV" sz="1400" b="0" kern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lv-LV" sz="1400" b="0" kern="12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Projekts SUMBA – efektīvas transporta modelēšanas sistēmas izstrāde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lv-LV" sz="1400" b="0" kern="12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Evelīna Budiloviča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lv-LV" sz="1400" b="0" kern="12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Rīgas domes </a:t>
                      </a:r>
                      <a:r>
                        <a:rPr lang="lv-LV" sz="1400" b="0" kern="1200" dirty="0" err="1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Lokālplānojumu</a:t>
                      </a:r>
                      <a:r>
                        <a:rPr lang="lv-LV" sz="1400" b="0" kern="12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nodaļas Galvenā ĢIS speciāliste-eksperte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885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lv-LV" sz="1400" b="0" kern="12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11.45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lv-LV" sz="1400" b="0" kern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lv-LV" sz="1400" b="0" kern="12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Zviedrijas pieredze satiksmes plānošanā un lēmumu </a:t>
                      </a:r>
                      <a:r>
                        <a:rPr lang="lv-LV" sz="1400" b="0" kern="1200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pieņemšanā </a:t>
                      </a:r>
                      <a:endParaRPr lang="lv-LV" sz="1400" b="0" kern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lv-LV" sz="1400" b="0" kern="12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Iveta </a:t>
                      </a:r>
                      <a:r>
                        <a:rPr lang="lv-LV" sz="1400" b="0" kern="1200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Sandström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lv-LV" sz="1400" b="0" kern="12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011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lv-LV" sz="1400" b="0" kern="12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12.00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lv-LV" sz="1400" b="0" kern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lv-LV" sz="1400" b="0" kern="12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Tarifu politika (finansēšana, pasažieru kategorijas, biļešu izplatīšana) Zviedrijā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lv-LV" sz="1400" b="0" kern="12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Iveta </a:t>
                      </a:r>
                      <a:r>
                        <a:rPr lang="lv-LV" sz="1400" b="0" kern="1200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Sandström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lv-LV" sz="1400" b="0" kern="12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3933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lv-LV" sz="1400" b="0" kern="12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12.15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lv-LV" sz="1400" b="0" kern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lv-LV" sz="1400" b="0" kern="12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Pierīgas pašvaldību redzējums sabiedriskā transporta organizēšanā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lv-LV" sz="1400" b="0" kern="12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Daiga </a:t>
                      </a:r>
                      <a:r>
                        <a:rPr lang="lv-LV" sz="1400" b="0" kern="1200" dirty="0" err="1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Jurēvica</a:t>
                      </a:r>
                      <a:endParaRPr lang="lv-LV" sz="1400" b="0" kern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lv-LV" sz="1400" b="0" kern="12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Rīgas plānošanas reģiona priekšsēdētāja, </a:t>
                      </a:r>
                      <a:r>
                        <a:rPr lang="lv-LV" sz="1400" b="0" kern="1200" smtClean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Carnikavas novada </a:t>
                      </a:r>
                      <a:r>
                        <a:rPr lang="lv-LV" sz="1400" b="0" kern="12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domes priekšsēdētāja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787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lv-LV" sz="1400" b="0" kern="1200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12.30</a:t>
                      </a:r>
                      <a:endParaRPr lang="lv-LV" sz="1400" b="0" kern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lv-LV" sz="1400" b="0" kern="12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Zviedrijas 20 gadu pieredze – veiksmes un kļūdas sabiedriskā transporta organizēšanā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lv-LV" sz="1400" b="0" kern="12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Iveta </a:t>
                      </a:r>
                      <a:r>
                        <a:rPr lang="lv-LV" sz="1400" b="0" kern="1200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Sandström</a:t>
                      </a:r>
                      <a:endParaRPr lang="lv-LV" sz="1400" b="0" kern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632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lv-LV" sz="1400" b="0" kern="12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13.00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lv-LV" sz="1400" b="0" kern="12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KAFIJAS PAUZE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lv-LV" sz="1400" b="0" kern="12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295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lv-LV" sz="1400" b="0" kern="12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13.20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lv-LV" sz="1400" b="0" kern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lv-LV" sz="1400" b="0" kern="120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Sabiedriskā transporta organizēšana ap reģionālās un nacionālās nozīmes centriem – idejas un iespējamie risinājumi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lv-LV" sz="1400" b="0" kern="12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Arnis Šults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lv-LV" sz="1400" b="0" kern="12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VARAM pašvaldību departamenta direktora vietnieks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83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lv-LV" sz="1400" b="0" kern="1200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13.35</a:t>
                      </a:r>
                      <a:endParaRPr lang="lv-LV" sz="1400" b="0" kern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12700" cmpd="sng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lv-LV" sz="1400" b="0" kern="12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Jautājumi, diskusija </a:t>
                      </a:r>
                    </a:p>
                  </a:txBody>
                  <a:tcPr marL="68580" marR="68580" marT="0" marB="0">
                    <a:lnB w="12700" cmpd="sng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lv-LV" sz="1400" b="0" kern="12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B w="12700" cmpd="sng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739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lv-LV" sz="1400" b="0" kern="1200" dirty="0" smtClean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14.20</a:t>
                      </a:r>
                      <a:endParaRPr lang="lv-LV" sz="1400" b="0" kern="1200" dirty="0">
                        <a:solidFill>
                          <a:srgbClr val="59595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lv-LV" sz="1400" b="0" kern="12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Secinājumi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lv-LV" sz="1400" b="0" kern="12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77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 smtClean="0"/>
              <a:t>Reģionālās </a:t>
            </a:r>
            <a:r>
              <a:rPr lang="lv-LV" dirty="0"/>
              <a:t>nozīmes sabiedriskā transporta attīstības koncepcija 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>2021-2030.gadam </a:t>
            </a:r>
            <a:r>
              <a:rPr lang="lv-LV" dirty="0"/>
              <a:t>un izaicinājumi Pierīgā </a:t>
            </a:r>
            <a:r>
              <a:rPr lang="lv-LV" b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lv-LV" b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33055"/>
            <a:ext cx="8229600" cy="2016225"/>
          </a:xfrm>
        </p:spPr>
        <p:txBody>
          <a:bodyPr>
            <a:normAutofit lnSpcReduction="10000"/>
          </a:bodyPr>
          <a:lstStyle/>
          <a:p>
            <a:pPr algn="r">
              <a:spcAft>
                <a:spcPts val="0"/>
              </a:spcAft>
            </a:pPr>
            <a:r>
              <a:rPr lang="lv-LV" dirty="0"/>
              <a:t>Kristiāns Godiņš </a:t>
            </a:r>
          </a:p>
          <a:p>
            <a:pPr algn="r">
              <a:spcAft>
                <a:spcPts val="0"/>
              </a:spcAft>
            </a:pPr>
            <a:r>
              <a:rPr lang="lv-LV" dirty="0"/>
              <a:t>VSIA ”Autotransporta direkcija valdes </a:t>
            </a:r>
            <a:r>
              <a:rPr lang="lv-LV" dirty="0" smtClean="0"/>
              <a:t>priekšsēdētājs</a:t>
            </a:r>
          </a:p>
          <a:p>
            <a:pPr algn="r"/>
            <a:endParaRPr lang="lv-LV" dirty="0" smtClean="0"/>
          </a:p>
          <a:p>
            <a:pPr algn="r"/>
            <a:r>
              <a:rPr lang="lv-LV" dirty="0" smtClean="0"/>
              <a:t>Rīga</a:t>
            </a:r>
            <a:r>
              <a:rPr lang="lv-LV" dirty="0"/>
              <a:t>, 2017. </a:t>
            </a:r>
            <a:r>
              <a:rPr lang="lv-LV" dirty="0" smtClean="0"/>
              <a:t>04</a:t>
            </a:r>
            <a:r>
              <a:rPr lang="lv-LV" dirty="0"/>
              <a:t>. </a:t>
            </a:r>
            <a:r>
              <a:rPr lang="lv-LV" dirty="0" smtClean="0"/>
              <a:t>12 </a:t>
            </a: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37945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lv-LV" dirty="0" smtClean="0"/>
              <a:t>Rīgas aglomerācija no NAP</a:t>
            </a:r>
            <a:endParaRPr lang="lv-LV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1175334"/>
            <a:ext cx="4896544" cy="468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49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 smtClean="0"/>
              <a:t>Iespējamo pārmaiņu priekšnosacījumi</a:t>
            </a:r>
            <a:endParaRPr lang="lv-LV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10494" y="1196859"/>
            <a:ext cx="4040188" cy="381719"/>
          </a:xfrm>
        </p:spPr>
        <p:txBody>
          <a:bodyPr/>
          <a:lstStyle/>
          <a:p>
            <a:r>
              <a:rPr lang="lv-LV" dirty="0" smtClean="0"/>
              <a:t>Iedzīvotāju izvietojums</a:t>
            </a:r>
            <a:endParaRPr lang="lv-LV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579711" y="1196860"/>
            <a:ext cx="4041775" cy="381719"/>
          </a:xfrm>
        </p:spPr>
        <p:txBody>
          <a:bodyPr/>
          <a:lstStyle/>
          <a:p>
            <a:r>
              <a:rPr lang="lv-LV" dirty="0" smtClean="0"/>
              <a:t>Objektīvie faktori</a:t>
            </a:r>
            <a:endParaRPr lang="lv-LV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716016" y="1794711"/>
            <a:ext cx="4041775" cy="418758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lv-LV" sz="2000" dirty="0" smtClean="0"/>
              <a:t>Sabiedriskā transporta pakalpojumu līgumi beidzas 2020.g.31.decembrī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lv-LV" sz="2000" dirty="0" smtClean="0"/>
              <a:t>Valsts budžeta finansējuma nepietiekamība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lv-LV" sz="2000" dirty="0" smtClean="0"/>
              <a:t>RSAO darbības iespējamā pārtraukšana Prāgas ielā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lv-LV" sz="2000" dirty="0" smtClean="0"/>
              <a:t>Jauna pakalpojumu organizēšanas koncepcija – efektīvs sabiedriskā transporta tīkls</a:t>
            </a:r>
            <a:endParaRPr lang="lv-LV" sz="20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558149"/>
            <a:ext cx="4040188" cy="263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72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eepWhite\Autotransporta direkcija\Prezentacija 04.2017 ATD risinajuma piedavajums uz otrdienu\6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548681"/>
            <a:ext cx="9143998" cy="5400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482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eepWhite\Autotransporta direkcija\Prezentacija 04.2017 ATD risinajuma piedavajums uz otrdienu\6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857677"/>
            <a:ext cx="9143998" cy="5143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20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D Sakuma Slaids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TD Satura Slaid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TD Beigu Slaid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2898</TotalTime>
  <Words>368</Words>
  <Application>Microsoft Office PowerPoint</Application>
  <PresentationFormat>On-screen Show (4:3)</PresentationFormat>
  <Paragraphs>87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Times New Roman</vt:lpstr>
      <vt:lpstr>Verdana</vt:lpstr>
      <vt:lpstr>Wingdings</vt:lpstr>
      <vt:lpstr>ATD Sakuma Slaids 1</vt:lpstr>
      <vt:lpstr>1_ATD Satura Slaidi</vt:lpstr>
      <vt:lpstr>ATD Beigu Slaids</vt:lpstr>
      <vt:lpstr>Stokholmas apgabala pieredze un Rīgas-Pierīgas sabiedriskā transporta organizēšanas modeļa izveide</vt:lpstr>
      <vt:lpstr>Mērķis un sagaidāmie rezultāti</vt:lpstr>
      <vt:lpstr>Dienas kārtība </vt:lpstr>
      <vt:lpstr>Dienas kārtība </vt:lpstr>
      <vt:lpstr>Reģionālās nozīmes sabiedriskā transporta attīstības koncepcija  2021-2030.gadam un izaicinājumi Pierīgā  </vt:lpstr>
      <vt:lpstr>Rīgas aglomerācija no NAP</vt:lpstr>
      <vt:lpstr>Iespējamo pārmaiņu priekšnosacījumi</vt:lpstr>
      <vt:lpstr>PowerPoint Presentation</vt:lpstr>
      <vt:lpstr>PowerPoint Presentation</vt:lpstr>
      <vt:lpstr>PowerPoint Presentation</vt:lpstr>
      <vt:lpstr>Izaicinājumi Pierīgā</vt:lpstr>
      <vt:lpstr>Paldies par uzmanību!</vt:lpstr>
    </vt:vector>
  </TitlesOfParts>
  <Company>OEMOrganization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Baiba Holma</dc:creator>
  <cp:lastModifiedBy>Ināra Briksne</cp:lastModifiedBy>
  <cp:revision>21</cp:revision>
  <cp:lastPrinted>2016-03-17T07:59:32Z</cp:lastPrinted>
  <dcterms:created xsi:type="dcterms:W3CDTF">2011-07-28T18:05:18Z</dcterms:created>
  <dcterms:modified xsi:type="dcterms:W3CDTF">2017-12-05T10:07:02Z</dcterms:modified>
</cp:coreProperties>
</file>