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4" r:id="rId4"/>
    <p:sldId id="259" r:id="rId5"/>
    <p:sldId id="258" r:id="rId6"/>
    <p:sldId id="262" r:id="rId7"/>
    <p:sldId id="263" r:id="rId8"/>
    <p:sldId id="265" r:id="rId9"/>
    <p:sldId id="260" r:id="rId10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592A"/>
    <a:srgbClr val="7E80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0497418998565734E-2"/>
          <c:y val="6.5514430279161026E-2"/>
          <c:w val="0.89131501650808076"/>
          <c:h val="0.83030147808213883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88900" cap="flat" cmpd="sng" algn="ctr">
              <a:solidFill>
                <a:srgbClr val="ED592A"/>
              </a:solidFill>
              <a:miter lim="800000"/>
            </a:ln>
            <a:effectLst/>
          </c:spPr>
          <c:marker>
            <c:symbol val="diamond"/>
            <c:size val="9"/>
            <c:spPr>
              <a:solidFill>
                <a:schemeClr val="tx2"/>
              </a:solidFill>
              <a:ln w="9525" cap="flat" cmpd="sng" algn="ctr">
                <a:solidFill>
                  <a:schemeClr val="tx2"/>
                </a:solidFill>
                <a:round/>
              </a:ln>
              <a:effectLst/>
            </c:spPr>
          </c:marker>
          <c:dLbls>
            <c:dLbl>
              <c:idx val="0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476B-4AFF-B339-36E80B7B7E23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0.12322896890758904"/>
                  <c:y val="-2.377235209226162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476B-4AFF-B339-36E80B7B7E2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0.1291406488743719"/>
                  <c:y val="-2.62629178487865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476B-4AFF-B339-36E80B7B7E2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0.12322896890758904"/>
                  <c:y val="-2.128178633573650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476B-4AFF-B339-36E80B7B7E2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476B-4AFF-B339-36E80B7B7E23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476B-4AFF-B339-36E80B7B7E23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476B-4AFF-B339-36E80B7B7E23}"/>
                </c:ext>
                <c:ext xmlns:c15="http://schemas.microsoft.com/office/drawing/2012/chart" uri="{CE6537A1-D6FC-4f65-9D91-7224C49458BB}"/>
              </c:extLst>
            </c:dLbl>
            <c:dLbl>
              <c:idx val="10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476B-4AFF-B339-36E80B7B7E23}"/>
                </c:ext>
                <c:ext xmlns:c15="http://schemas.microsoft.com/office/drawing/2012/chart" uri="{CE6537A1-D6FC-4f65-9D91-7224C49458BB}"/>
              </c:extLst>
            </c:dLbl>
            <c:dLbl>
              <c:idx val="12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476B-4AFF-B339-36E80B7B7E23}"/>
                </c:ext>
                <c:ext xmlns:c15="http://schemas.microsoft.com/office/drawing/2012/chart" uri="{CE6537A1-D6FC-4f65-9D91-7224C49458BB}"/>
              </c:extLst>
            </c:dLbl>
            <c:dLbl>
              <c:idx val="13"/>
              <c:layout>
                <c:manualLayout>
                  <c:x val="-7.0891858338637731E-2"/>
                  <c:y val="-3.871574663141178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1-476B-4AFF-B339-36E80B7B7E2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Sheet1!$A$2:$A$16</c:f>
              <c:numCache>
                <c:formatCode>General</c:formatCode>
                <c:ptCount val="15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</c:numCache>
            </c:numRef>
          </c:cat>
          <c:val>
            <c:numRef>
              <c:f>Sheet1!$B$2:$B$16</c:f>
              <c:numCache>
                <c:formatCode>General</c:formatCode>
                <c:ptCount val="15"/>
                <c:pt idx="0">
                  <c:v>1849</c:v>
                </c:pt>
                <c:pt idx="1">
                  <c:v>2278</c:v>
                </c:pt>
                <c:pt idx="2">
                  <c:v>3028</c:v>
                </c:pt>
                <c:pt idx="3">
                  <c:v>3930</c:v>
                </c:pt>
                <c:pt idx="4">
                  <c:v>4383</c:v>
                </c:pt>
                <c:pt idx="5">
                  <c:v>4332</c:v>
                </c:pt>
                <c:pt idx="6">
                  <c:v>4245</c:v>
                </c:pt>
                <c:pt idx="7">
                  <c:v>4224</c:v>
                </c:pt>
                <c:pt idx="8">
                  <c:v>4098</c:v>
                </c:pt>
                <c:pt idx="9">
                  <c:v>4094</c:v>
                </c:pt>
                <c:pt idx="10">
                  <c:v>3949</c:v>
                </c:pt>
                <c:pt idx="11">
                  <c:v>3920</c:v>
                </c:pt>
                <c:pt idx="12">
                  <c:v>3904</c:v>
                </c:pt>
                <c:pt idx="13">
                  <c:v>4061</c:v>
                </c:pt>
                <c:pt idx="14">
                  <c:v>4300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62F9-4F45-8913-BE33FE7DCC5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ln w="114300" cap="flat" cmpd="sng" algn="ctr">
              <a:solidFill>
                <a:schemeClr val="tx2"/>
              </a:solidFill>
              <a:miter lim="800000"/>
            </a:ln>
            <a:effectLst/>
          </c:spPr>
          <c:marker>
            <c:symbol val="diamond"/>
            <c:size val="9"/>
            <c:spPr>
              <a:solidFill>
                <a:schemeClr val="bg1">
                  <a:lumMod val="95000"/>
                </a:schemeClr>
              </a:solidFill>
              <a:ln w="9525" cap="flat" cmpd="sng" algn="ctr">
                <a:solidFill>
                  <a:schemeClr val="bg1">
                    <a:lumMod val="85000"/>
                  </a:schemeClr>
                </a:solidFill>
                <a:round/>
              </a:ln>
              <a:effectLst/>
            </c:spPr>
          </c:marker>
          <c:dLbls>
            <c:dLbl>
              <c:idx val="1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0-476B-4AFF-B339-36E80B7B7E23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F-476B-4AFF-B339-36E80B7B7E23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E-476B-4AFF-B339-36E80B7B7E23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476B-4AFF-B339-36E80B7B7E23}"/>
                </c:ext>
                <c:ext xmlns:c15="http://schemas.microsoft.com/office/drawing/2012/chart" uri="{CE6537A1-D6FC-4f65-9D91-7224C49458BB}"/>
              </c:extLst>
            </c:dLbl>
            <c:dLbl>
              <c:idx val="9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476B-4AFF-B339-36E80B7B7E23}"/>
                </c:ext>
                <c:ext xmlns:c15="http://schemas.microsoft.com/office/drawing/2012/chart" uri="{CE6537A1-D6FC-4f65-9D91-7224C49458BB}"/>
              </c:extLst>
            </c:dLbl>
            <c:dLbl>
              <c:idx val="11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476B-4AFF-B339-36E80B7B7E23}"/>
                </c:ext>
                <c:ext xmlns:c15="http://schemas.microsoft.com/office/drawing/2012/chart" uri="{CE6537A1-D6FC-4f65-9D91-7224C49458BB}"/>
              </c:extLst>
            </c:dLbl>
            <c:dLbl>
              <c:idx val="13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476B-4AFF-B339-36E80B7B7E23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Sheet1!$A$2:$A$16</c:f>
              <c:numCache>
                <c:formatCode>General</c:formatCode>
                <c:ptCount val="15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</c:numCache>
            </c:numRef>
          </c:cat>
          <c:val>
            <c:numRef>
              <c:f>Sheet1!$C$2:$C$16</c:f>
              <c:numCache>
                <c:formatCode>General</c:formatCode>
                <c:ptCount val="15"/>
                <c:pt idx="0">
                  <c:v>1327</c:v>
                </c:pt>
                <c:pt idx="1">
                  <c:v>1194</c:v>
                </c:pt>
                <c:pt idx="2">
                  <c:v>1154</c:v>
                </c:pt>
                <c:pt idx="3">
                  <c:v>1010</c:v>
                </c:pt>
                <c:pt idx="4">
                  <c:v>947</c:v>
                </c:pt>
                <c:pt idx="5">
                  <c:v>764</c:v>
                </c:pt>
                <c:pt idx="6">
                  <c:v>638</c:v>
                </c:pt>
                <c:pt idx="7">
                  <c:v>524</c:v>
                </c:pt>
                <c:pt idx="8">
                  <c:v>430</c:v>
                </c:pt>
                <c:pt idx="9">
                  <c:v>381</c:v>
                </c:pt>
                <c:pt idx="10">
                  <c:v>332</c:v>
                </c:pt>
                <c:pt idx="11">
                  <c:v>297</c:v>
                </c:pt>
                <c:pt idx="12">
                  <c:v>267</c:v>
                </c:pt>
                <c:pt idx="13">
                  <c:v>262</c:v>
                </c:pt>
                <c:pt idx="14">
                  <c:v>274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62F9-4F45-8913-BE33FE7DCC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6992872"/>
        <c:axId val="307229360"/>
      </c:lineChart>
      <c:catAx>
        <c:axId val="206992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3175" cap="flat" cmpd="sng" algn="ctr">
            <a:solidFill>
              <a:schemeClr val="tx1">
                <a:lumMod val="15000"/>
                <a:lumOff val="85000"/>
              </a:schemeClr>
            </a:solidFill>
            <a:round/>
            <a:tailEnd type="none" w="med" len="lg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307229360"/>
        <c:crosses val="autoZero"/>
        <c:auto val="1"/>
        <c:lblAlgn val="ctr"/>
        <c:lblOffset val="100"/>
        <c:noMultiLvlLbl val="0"/>
      </c:catAx>
      <c:valAx>
        <c:axId val="30722936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  <a:alpha val="32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06992872"/>
        <c:crossesAt val="1"/>
        <c:crossBetween val="midCat"/>
        <c:majorUnit val="1000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3376697395631049E-2"/>
          <c:y val="6.5514430279161026E-2"/>
          <c:w val="0.89843560054836724"/>
          <c:h val="0.81815928364268975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88900" cap="flat" cmpd="sng" algn="ctr">
              <a:solidFill>
                <a:srgbClr val="ED592A"/>
              </a:solidFill>
              <a:miter lim="800000"/>
            </a:ln>
            <a:effectLst/>
          </c:spPr>
          <c:marker>
            <c:symbol val="diamond"/>
            <c:size val="9"/>
            <c:spPr>
              <a:solidFill>
                <a:schemeClr val="tx2"/>
              </a:solidFill>
              <a:ln w="9525" cap="flat" cmpd="sng" algn="ctr">
                <a:solidFill>
                  <a:schemeClr val="tx2"/>
                </a:solidFill>
                <a:round/>
              </a:ln>
              <a:effectLst/>
            </c:spPr>
          </c:marker>
          <c:dLbls>
            <c:dLbl>
              <c:idx val="0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7-D961-41BF-8D6B-2257861F8F2F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6-D961-41BF-8D6B-2257861F8F2F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0.18515801640231483"/>
                  <c:y val="-1.33803075146972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5-D961-41BF-8D6B-2257861F8F2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2-D961-41BF-8D6B-2257861F8F2F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0.10204240745599084"/>
                  <c:y val="4.212000950782562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3-D961-41BF-8D6B-2257861F8F2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3.3381687022071019E-2"/>
                  <c:y val="2.28155514130349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4-D961-41BF-8D6B-2257861F8F2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0.14540707299320335"/>
                  <c:y val="-3.027170834763913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1-D961-41BF-8D6B-2257861F8F2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0.12733846235269813"/>
                  <c:y val="-3.751088013318560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F-D961-41BF-8D6B-2257861F8F2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E-D961-41BF-8D6B-2257861F8F2F}"/>
                </c:ext>
                <c:ext xmlns:c15="http://schemas.microsoft.com/office/drawing/2012/chart" uri="{CE6537A1-D6FC-4f65-9D91-7224C49458BB}"/>
              </c:extLst>
            </c:dLbl>
            <c:dLbl>
              <c:idx val="11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D961-41BF-8D6B-2257861F8F2F}"/>
                </c:ext>
                <c:ext xmlns:c15="http://schemas.microsoft.com/office/drawing/2012/chart" uri="{CE6537A1-D6FC-4f65-9D91-7224C49458BB}"/>
              </c:extLst>
            </c:dLbl>
            <c:dLbl>
              <c:idx val="12"/>
              <c:layout>
                <c:manualLayout>
                  <c:x val="-0.11605112933084678"/>
                  <c:y val="-4.71631091805808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0-D961-41BF-8D6B-2257861F8F2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D961-41BF-8D6B-2257861F8F2F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Sheet1!$A$2:$A$16</c:f>
              <c:numCache>
                <c:formatCode>General</c:formatCode>
                <c:ptCount val="15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</c:numCache>
            </c:numRef>
          </c:cat>
          <c:val>
            <c:numRef>
              <c:f>Sheet1!$B$2:$B$16</c:f>
              <c:numCache>
                <c:formatCode>General</c:formatCode>
                <c:ptCount val="15"/>
                <c:pt idx="0">
                  <c:v>6392</c:v>
                </c:pt>
                <c:pt idx="1">
                  <c:v>8549</c:v>
                </c:pt>
                <c:pt idx="2">
                  <c:v>10514</c:v>
                </c:pt>
                <c:pt idx="3">
                  <c:v>12871</c:v>
                </c:pt>
                <c:pt idx="4">
                  <c:v>12504</c:v>
                </c:pt>
                <c:pt idx="5">
                  <c:v>10055</c:v>
                </c:pt>
                <c:pt idx="6">
                  <c:v>10840</c:v>
                </c:pt>
                <c:pt idx="7">
                  <c:v>12433</c:v>
                </c:pt>
                <c:pt idx="8">
                  <c:v>13688</c:v>
                </c:pt>
                <c:pt idx="9">
                  <c:v>14518</c:v>
                </c:pt>
                <c:pt idx="10">
                  <c:v>14309</c:v>
                </c:pt>
                <c:pt idx="11">
                  <c:v>14709</c:v>
                </c:pt>
                <c:pt idx="12">
                  <c:v>15135</c:v>
                </c:pt>
                <c:pt idx="13">
                  <c:v>15855</c:v>
                </c:pt>
                <c:pt idx="14">
                  <c:v>16038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D961-41BF-8D6B-2257861F8F2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ln w="114300" cap="flat" cmpd="sng" algn="ctr">
              <a:solidFill>
                <a:schemeClr val="tx2"/>
              </a:solidFill>
              <a:miter lim="800000"/>
            </a:ln>
            <a:effectLst/>
          </c:spPr>
          <c:marker>
            <c:symbol val="diamond"/>
            <c:size val="9"/>
            <c:spPr>
              <a:solidFill>
                <a:schemeClr val="bg1">
                  <a:lumMod val="95000"/>
                </a:schemeClr>
              </a:solidFill>
              <a:ln w="9525" cap="flat" cmpd="sng" algn="ctr">
                <a:solidFill>
                  <a:schemeClr val="bg1">
                    <a:lumMod val="85000"/>
                  </a:schemeClr>
                </a:solidFill>
                <a:round/>
              </a:ln>
              <a:effectLst/>
            </c:spPr>
          </c:marker>
          <c:dLbls>
            <c:dLbl>
              <c:idx val="1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D961-41BF-8D6B-2257861F8F2F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0.10729140998331997"/>
                  <c:y val="-3.99239373950344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D961-41BF-8D6B-2257861F8F2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D961-41BF-8D6B-2257861F8F2F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4.585813380560224E-2"/>
                  <c:y val="-3.751088013318556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D961-41BF-8D6B-2257861F8F2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D961-41BF-8D6B-2257861F8F2F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D961-41BF-8D6B-2257861F8F2F}"/>
                </c:ext>
                <c:ext xmlns:c15="http://schemas.microsoft.com/office/drawing/2012/chart" uri="{CE6537A1-D6FC-4f65-9D91-7224C49458BB}"/>
              </c:extLst>
            </c:dLbl>
            <c:dLbl>
              <c:idx val="9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D961-41BF-8D6B-2257861F8F2F}"/>
                </c:ext>
                <c:ext xmlns:c15="http://schemas.microsoft.com/office/drawing/2012/chart" uri="{CE6537A1-D6FC-4f65-9D91-7224C49458BB}"/>
              </c:extLst>
            </c:dLbl>
            <c:dLbl>
              <c:idx val="11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D961-41BF-8D6B-2257861F8F2F}"/>
                </c:ext>
                <c:ext xmlns:c15="http://schemas.microsoft.com/office/drawing/2012/chart" uri="{CE6537A1-D6FC-4f65-9D91-7224C49458BB}"/>
              </c:extLst>
            </c:dLbl>
            <c:dLbl>
              <c:idx val="13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D961-41BF-8D6B-2257861F8F2F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Sheet1!$A$2:$A$16</c:f>
              <c:numCache>
                <c:formatCode>General</c:formatCode>
                <c:ptCount val="15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</c:numCache>
            </c:numRef>
          </c:cat>
          <c:val>
            <c:numRef>
              <c:f>Sheet1!$C$2:$C$16</c:f>
              <c:numCache>
                <c:formatCode>General</c:formatCode>
                <c:ptCount val="15"/>
                <c:pt idx="0">
                  <c:v>4686</c:v>
                </c:pt>
                <c:pt idx="1">
                  <c:v>4607</c:v>
                </c:pt>
                <c:pt idx="2">
                  <c:v>5280</c:v>
                </c:pt>
                <c:pt idx="3">
                  <c:v>6469</c:v>
                </c:pt>
                <c:pt idx="4">
                  <c:v>6232</c:v>
                </c:pt>
                <c:pt idx="5">
                  <c:v>5006</c:v>
                </c:pt>
                <c:pt idx="6">
                  <c:v>4595</c:v>
                </c:pt>
                <c:pt idx="7">
                  <c:v>4612</c:v>
                </c:pt>
                <c:pt idx="8">
                  <c:v>4807</c:v>
                </c:pt>
                <c:pt idx="9">
                  <c:v>4735</c:v>
                </c:pt>
                <c:pt idx="10">
                  <c:v>4752</c:v>
                </c:pt>
                <c:pt idx="11">
                  <c:v>4850</c:v>
                </c:pt>
                <c:pt idx="12">
                  <c:v>4777</c:v>
                </c:pt>
                <c:pt idx="13">
                  <c:v>5060</c:v>
                </c:pt>
                <c:pt idx="14">
                  <c:v>5365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D961-41BF-8D6B-2257861F8F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07228576"/>
        <c:axId val="307227792"/>
      </c:lineChart>
      <c:catAx>
        <c:axId val="307228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3175" cap="flat" cmpd="sng" algn="ctr">
            <a:solidFill>
              <a:schemeClr val="tx1">
                <a:lumMod val="15000"/>
                <a:lumOff val="85000"/>
              </a:schemeClr>
            </a:solidFill>
            <a:round/>
            <a:tailEnd type="none" w="med" len="lg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307227792"/>
        <c:crosses val="autoZero"/>
        <c:auto val="1"/>
        <c:lblAlgn val="ctr"/>
        <c:lblOffset val="100"/>
        <c:noMultiLvlLbl val="0"/>
      </c:catAx>
      <c:valAx>
        <c:axId val="30722779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  <a:alpha val="32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307228576"/>
        <c:crossesAt val="1"/>
        <c:crossBetween val="midCat"/>
        <c:majorUnit val="3000"/>
        <c:minorUnit val="2000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595519135924137"/>
          <c:y val="3.5105053821048157E-2"/>
          <c:w val="0.66642782439734727"/>
          <c:h val="0.9361726294162759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ED592A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DINPro-Light" panose="02000504040000020003" pitchFamily="50" charset="0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Latvija</c:v>
                </c:pt>
                <c:pt idx="1">
                  <c:v>Igaunija</c:v>
                </c:pt>
                <c:pt idx="2">
                  <c:v>Polija</c:v>
                </c:pt>
                <c:pt idx="3">
                  <c:v>Lietuva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3311</c:v>
                </c:pt>
                <c:pt idx="1">
                  <c:v>1045</c:v>
                </c:pt>
                <c:pt idx="2">
                  <c:v>67891</c:v>
                </c:pt>
                <c:pt idx="3">
                  <c:v>39592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828-4C4B-8F14-3C49A85820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307228184"/>
        <c:axId val="307232888"/>
      </c:barChart>
      <c:catAx>
        <c:axId val="3072281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DINPro-Light" panose="02000504040000020003" pitchFamily="50" charset="0"/>
                <a:ea typeface="+mn-ea"/>
                <a:cs typeface="+mn-cs"/>
              </a:defRPr>
            </a:pPr>
            <a:endParaRPr lang="lv-LV"/>
          </a:p>
        </c:txPr>
        <c:crossAx val="307232888"/>
        <c:crosses val="autoZero"/>
        <c:auto val="1"/>
        <c:lblAlgn val="ctr"/>
        <c:lblOffset val="100"/>
        <c:noMultiLvlLbl val="0"/>
      </c:catAx>
      <c:valAx>
        <c:axId val="30723288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07228184"/>
        <c:crosses val="autoZero"/>
        <c:crossBetween val="between"/>
        <c:majorUnit val="30000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3175" cap="flat" cmpd="sng" algn="ctr">
        <a:solidFill>
          <a:schemeClr val="tx1">
            <a:lumMod val="15000"/>
            <a:lumOff val="85000"/>
          </a:schemeClr>
        </a:solidFill>
        <a:round/>
        <a:tailEnd type="none" w="med" len="lg"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38100" cap="flat" cmpd="dbl" algn="ctr">
        <a:solidFill>
          <a:schemeClr val="phClr"/>
        </a:solidFill>
        <a:miter lim="800000"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 cap="flat" cmpd="sng" algn="ctr">
        <a:solidFill>
          <a:schemeClr val="lt1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tx1"/>
    </cs:fontRef>
    <cs:spPr>
      <a:ln w="9525">
        <a:solidFill>
          <a:schemeClr val="tx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  <a:alpha val="32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tx1">
            <a:lumMod val="5000"/>
            <a:lumOff val="95000"/>
            <a:alpha val="32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tx1"/>
        </a:solidFill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/>
    </cs:fontRef>
    <cs:spPr>
      <a:ln w="3175" cap="flat" cmpd="sng" algn="ctr">
        <a:solidFill>
          <a:schemeClr val="tx1">
            <a:lumMod val="15000"/>
            <a:lumOff val="85000"/>
          </a:schemeClr>
        </a:solidFill>
        <a:round/>
        <a:tailEnd type="none" w="med" len="lg"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>
        <a:solidFill>
          <a:schemeClr val="tx1">
            <a:lumMod val="35000"/>
            <a:lumOff val="65000"/>
          </a:schemeClr>
        </a:solidFill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2700" cap="rnd"/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3175" cap="flat" cmpd="sng" algn="ctr">
        <a:solidFill>
          <a:schemeClr val="tx1">
            <a:lumMod val="15000"/>
            <a:lumOff val="85000"/>
          </a:schemeClr>
        </a:solidFill>
        <a:round/>
        <a:tailEnd type="none" w="med" len="lg"/>
      </a:ln>
    </cs:spPr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3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3175" cap="flat" cmpd="sng" algn="ctr">
        <a:solidFill>
          <a:schemeClr val="tx1">
            <a:lumMod val="15000"/>
            <a:lumOff val="85000"/>
          </a:schemeClr>
        </a:solidFill>
        <a:round/>
        <a:tailEnd type="none" w="med" len="lg"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38100" cap="flat" cmpd="dbl" algn="ctr">
        <a:solidFill>
          <a:schemeClr val="phClr"/>
        </a:solidFill>
        <a:miter lim="800000"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 cap="flat" cmpd="sng" algn="ctr">
        <a:solidFill>
          <a:schemeClr val="lt1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tx1"/>
    </cs:fontRef>
    <cs:spPr>
      <a:ln w="9525">
        <a:solidFill>
          <a:schemeClr val="tx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  <a:alpha val="32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tx1">
            <a:lumMod val="5000"/>
            <a:lumOff val="95000"/>
            <a:alpha val="32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tx1"/>
        </a:solidFill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/>
    </cs:fontRef>
    <cs:spPr>
      <a:ln w="3175" cap="flat" cmpd="sng" algn="ctr">
        <a:solidFill>
          <a:schemeClr val="tx1">
            <a:lumMod val="15000"/>
            <a:lumOff val="85000"/>
          </a:schemeClr>
        </a:solidFill>
        <a:round/>
        <a:tailEnd type="none" w="med" len="lg"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>
        <a:solidFill>
          <a:schemeClr val="tx1">
            <a:lumMod val="35000"/>
            <a:lumOff val="65000"/>
          </a:schemeClr>
        </a:solidFill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2700" cap="rnd"/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3175" cap="flat" cmpd="sng" algn="ctr">
        <a:solidFill>
          <a:schemeClr val="tx1">
            <a:lumMod val="15000"/>
            <a:lumOff val="85000"/>
          </a:schemeClr>
        </a:solidFill>
        <a:round/>
        <a:tailEnd type="none" w="med" len="lg"/>
      </a:ln>
    </cs:spPr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2524EA-B3D8-4D43-B06D-15F716B71BF9}" type="datetimeFigureOut">
              <a:rPr lang="lv-LV" smtClean="0"/>
              <a:t>12.04.2019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40A3C0-5560-49E5-B988-F01A30782EE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905459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7B796C0-1C2B-4C3C-93FB-779A0540CB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BEE09F8-B4C9-40DC-BAAD-7C7A71D2E7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4BC9721-0423-42D3-952C-1AFA7D091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F15AA-9C7B-4A2B-A50D-A9746D13E43D}" type="datetimeFigureOut">
              <a:rPr lang="lv-LV" smtClean="0"/>
              <a:t>12.04.2019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DEFD457-2E23-4256-8C20-8870651B7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FCF4017-C33F-4B91-8830-7321587C1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DEDAF-820B-4919-AD77-C0E08CDB845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25366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9A20A99-03D1-4C22-A748-E95FE1777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04C33E3F-EB52-47FA-8FA2-33DAE76BDF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80B0128-6ABA-4029-A3E6-7353FEFEC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F15AA-9C7B-4A2B-A50D-A9746D13E43D}" type="datetimeFigureOut">
              <a:rPr lang="lv-LV" smtClean="0"/>
              <a:t>12.04.2019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2364053-ED9D-4C42-A945-AF6272DCD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D096001-DCA6-4C16-AF2D-1E2A7BD00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DEDAF-820B-4919-AD77-C0E08CDB845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88793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81BE5837-C55A-4F5D-8CC9-C2A6EB898B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0B3D2E8D-2ED3-4046-8093-AA85AE57F1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2ED06EF-1079-469E-8F8E-128C8A59C8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F15AA-9C7B-4A2B-A50D-A9746D13E43D}" type="datetimeFigureOut">
              <a:rPr lang="lv-LV" smtClean="0"/>
              <a:t>12.04.2019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0AB4351-E1C0-45E8-8C94-814E66D3A9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EEFA204-A340-47E3-B3D9-31654DEB7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DEDAF-820B-4919-AD77-C0E08CDB845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205181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46E18E3-0F4D-40CF-84F8-B01E38D63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A0534CF-18C4-4D87-8998-606B95104F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DC09CDD-E977-4615-A694-C5365D255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F15AA-9C7B-4A2B-A50D-A9746D13E43D}" type="datetimeFigureOut">
              <a:rPr lang="lv-LV" smtClean="0"/>
              <a:t>12.04.2019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D539D9C-AEDD-4545-BD18-B04E9F51D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BE512AA-15B9-4BEF-A5F6-F5DC82EB4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DEDAF-820B-4919-AD77-C0E08CDB845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81581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8B8D491-AB1B-4BBD-A404-2AE4CFB40D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3463BEA-45FA-4065-A08C-202B87FCEA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C53E5E4-F518-424F-BE2C-B92AE2B29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F15AA-9C7B-4A2B-A50D-A9746D13E43D}" type="datetimeFigureOut">
              <a:rPr lang="lv-LV" smtClean="0"/>
              <a:t>12.04.2019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AFF1A9B-63EC-4DB3-9535-1086E1AC3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82751A7-55ED-4B26-B7D1-DBEF6452F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DEDAF-820B-4919-AD77-C0E08CDB845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62476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6FB0249-5F03-4DB9-8B99-D310147E3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ECB78CA-B371-4557-B03F-5714AE1CB8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6749236-E6F7-42FB-B974-F709AA742F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1AE26F2-B698-41BC-AEDA-E7F53F1ED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F15AA-9C7B-4A2B-A50D-A9746D13E43D}" type="datetimeFigureOut">
              <a:rPr lang="lv-LV" smtClean="0"/>
              <a:t>12.04.2019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7C62EFE-5F1D-454F-AE0A-511CDA285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7D4FA6E-447B-44A1-92D2-4AF0E6941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DEDAF-820B-4919-AD77-C0E08CDB845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83302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9227C1-EC6B-44B3-A862-0A15487406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6494B65-909F-4DF8-B2C4-CCF744BFA1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6564A17-DA5D-4D1F-8B25-647F3CDE06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2C616A39-E42A-4D57-B99E-3662506395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0F2FDD15-0F57-42B7-8836-E02DF4697D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82820F8E-4FEC-44C5-8E5E-80DC7425E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F15AA-9C7B-4A2B-A50D-A9746D13E43D}" type="datetimeFigureOut">
              <a:rPr lang="lv-LV" smtClean="0"/>
              <a:t>12.04.2019</a:t>
            </a:fld>
            <a:endParaRPr lang="lv-LV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CB3737D8-8231-4825-BD95-9021B9D8A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952CD72D-4DF3-422F-89BC-410FBBC12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DEDAF-820B-4919-AD77-C0E08CDB845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60032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D8176D8-B9DE-400A-A92F-5BFB614BC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B2F4D35F-DD1A-48ED-8277-C1348D383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F15AA-9C7B-4A2B-A50D-A9746D13E43D}" type="datetimeFigureOut">
              <a:rPr lang="lv-LV" smtClean="0"/>
              <a:t>12.04.2019</a:t>
            </a:fld>
            <a:endParaRPr lang="lv-LV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1E63CBF4-6B2B-40A6-A74E-E971F0914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C6EB8407-2E16-4F4A-B789-2F4170C27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DEDAF-820B-4919-AD77-C0E08CDB845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231589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2C6CC4C0-13C1-4EA5-83BF-FC45C4402E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F15AA-9C7B-4A2B-A50D-A9746D13E43D}" type="datetimeFigureOut">
              <a:rPr lang="lv-LV" smtClean="0"/>
              <a:t>12.04.2019</a:t>
            </a:fld>
            <a:endParaRPr lang="lv-LV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6DA4C415-3CC6-4D37-83E6-5D8591E99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2EA3637-FFCB-4E52-A11C-27C093D4D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DEDAF-820B-4919-AD77-C0E08CDB845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88355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61D7259-CDB1-4906-A2D7-45E6EAB402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4C61931-1C31-4D13-9A0A-78F2D973B1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146717D-16B3-4C4A-8906-B0E978E679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44A992A-F120-4FD3-AD85-973F1D965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F15AA-9C7B-4A2B-A50D-A9746D13E43D}" type="datetimeFigureOut">
              <a:rPr lang="lv-LV" smtClean="0"/>
              <a:t>12.04.2019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C5F89D2-B3B6-4761-8612-33DBB10B1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322986A-380C-462F-8A37-3719BBB10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DEDAF-820B-4919-AD77-C0E08CDB845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10258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6DE4952-E329-4DD2-8F67-56825DD7E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59F7F5DB-76F2-4525-8478-637B71D3F2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BFBF32D-95FD-4DDF-A011-6E48DA85D6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D343ED2-279A-451D-B022-6D37E60AD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F15AA-9C7B-4A2B-A50D-A9746D13E43D}" type="datetimeFigureOut">
              <a:rPr lang="lv-LV" smtClean="0"/>
              <a:t>12.04.2019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3119F51-7494-4A45-9037-C0D634403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E9C39C2-880B-4C54-9A8B-2E25C7360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DEDAF-820B-4919-AD77-C0E08CDB845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60615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2C4BE240-7C0D-472B-ADD4-791325F90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046F343-07B6-4B94-AA15-3B60A67BB6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A4C8B89-1717-4569-A9EA-285E83503F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1F15AA-9C7B-4A2B-A50D-A9746D13E43D}" type="datetimeFigureOut">
              <a:rPr lang="lv-LV" smtClean="0"/>
              <a:t>12.04.2019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DB11ADD-71B5-4FDC-B9B1-7CA908AE7C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5E8E08F-232C-4D89-9439-6ACCA6D812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DEDAF-820B-4919-AD77-C0E08CDB845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26199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xmlns="" id="{B3572E50-092B-4585-8868-9750B4BF109C}"/>
              </a:ext>
            </a:extLst>
          </p:cNvPr>
          <p:cNvSpPr txBox="1">
            <a:spLocks/>
          </p:cNvSpPr>
          <p:nvPr/>
        </p:nvSpPr>
        <p:spPr>
          <a:xfrm>
            <a:off x="41567" y="2069807"/>
            <a:ext cx="12191998" cy="332327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v-LV" sz="5400" b="1" dirty="0">
                <a:solidFill>
                  <a:srgbClr val="7E8083"/>
                </a:solidFill>
                <a:latin typeface="DINPro-Light" panose="02000504040000020003" pitchFamily="50" charset="0"/>
              </a:rPr>
              <a:t>IESPĒJAS UN DRAUDI AUTOPĀRVADĀJUMU NOZARĒ. </a:t>
            </a:r>
            <a:br>
              <a:rPr lang="lv-LV" sz="5400" b="1" dirty="0">
                <a:solidFill>
                  <a:srgbClr val="7E8083"/>
                </a:solidFill>
                <a:latin typeface="DINPro-Light" panose="02000504040000020003" pitchFamily="50" charset="0"/>
              </a:rPr>
            </a:br>
            <a:r>
              <a:rPr lang="lv-LV" sz="5400" b="1" dirty="0">
                <a:solidFill>
                  <a:srgbClr val="7E8083"/>
                </a:solidFill>
                <a:latin typeface="DINPro-Light" panose="02000504040000020003" pitchFamily="50" charset="0"/>
              </a:rPr>
              <a:t>KĀ BŪT SOLI PRIEKŠĀ SAVIEM KONKURENTIEM?</a:t>
            </a:r>
            <a:endParaRPr lang="lv-LV" sz="5400" dirty="0">
              <a:solidFill>
                <a:srgbClr val="7E8083"/>
              </a:solidFill>
              <a:latin typeface="DINPro-Light" panose="02000504040000020003" pitchFamily="50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052A28AB-919E-4B74-87C3-B00A2A6898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069807"/>
            <a:ext cx="12191998" cy="3323274"/>
          </a:xfrm>
        </p:spPr>
        <p:txBody>
          <a:bodyPr>
            <a:noAutofit/>
          </a:bodyPr>
          <a:lstStyle/>
          <a:p>
            <a:r>
              <a:rPr lang="lv-LV" sz="5400" b="1" dirty="0">
                <a:solidFill>
                  <a:srgbClr val="ED592A"/>
                </a:solidFill>
                <a:latin typeface="DINPro-Light" panose="02000504040000020003" pitchFamily="50" charset="0"/>
              </a:rPr>
              <a:t>IESPĒJAS UN DRAUDI AUTOPĀRVADĀJUMU NOZARĒ. </a:t>
            </a:r>
            <a:br>
              <a:rPr lang="lv-LV" sz="5400" b="1" dirty="0">
                <a:solidFill>
                  <a:srgbClr val="ED592A"/>
                </a:solidFill>
                <a:latin typeface="DINPro-Light" panose="02000504040000020003" pitchFamily="50" charset="0"/>
              </a:rPr>
            </a:br>
            <a:r>
              <a:rPr lang="lv-LV" sz="5400" b="1" dirty="0">
                <a:solidFill>
                  <a:srgbClr val="ED592A"/>
                </a:solidFill>
                <a:latin typeface="DINPro-Light" panose="02000504040000020003" pitchFamily="50" charset="0"/>
              </a:rPr>
              <a:t>KĀ BŪT SOLI PRIEKŠĀ SAVIEM KONKURENTIEM?</a:t>
            </a:r>
            <a:endParaRPr lang="lv-LV" sz="5400" dirty="0">
              <a:solidFill>
                <a:srgbClr val="ED592A"/>
              </a:solidFill>
              <a:latin typeface="DINPro-Light" panose="02000504040000020003" pitchFamily="50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5E627951-63C1-4F5D-9ACB-8DD16CC03D6D}"/>
              </a:ext>
            </a:extLst>
          </p:cNvPr>
          <p:cNvSpPr/>
          <p:nvPr/>
        </p:nvSpPr>
        <p:spPr>
          <a:xfrm>
            <a:off x="0" y="5419804"/>
            <a:ext cx="12191998" cy="7870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5B926714-6E09-4863-95F6-BD0012BCD21B}"/>
              </a:ext>
            </a:extLst>
          </p:cNvPr>
          <p:cNvSpPr/>
          <p:nvPr/>
        </p:nvSpPr>
        <p:spPr>
          <a:xfrm>
            <a:off x="0" y="1318322"/>
            <a:ext cx="12191998" cy="7514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FA56EA6-9389-485B-AF5B-CC06C1A390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5708073"/>
            <a:ext cx="12192000" cy="1057707"/>
          </a:xfrm>
        </p:spPr>
        <p:txBody>
          <a:bodyPr>
            <a:normAutofit lnSpcReduction="10000"/>
          </a:bodyPr>
          <a:lstStyle/>
          <a:p>
            <a:r>
              <a:rPr lang="lv-LV" b="1" dirty="0">
                <a:solidFill>
                  <a:srgbClr val="7E8083"/>
                </a:solidFill>
                <a:latin typeface="DINPro-Light" panose="02000504040000020003" pitchFamily="50" charset="0"/>
              </a:rPr>
              <a:t>2019. gada 12. aprīlī plkst. 12.00 līdz 15.00 Konferenču zālē Nr. 1</a:t>
            </a:r>
            <a:br>
              <a:rPr lang="lv-LV" b="1" dirty="0">
                <a:solidFill>
                  <a:srgbClr val="7E8083"/>
                </a:solidFill>
                <a:latin typeface="DINPro-Light" panose="02000504040000020003" pitchFamily="50" charset="0"/>
              </a:rPr>
            </a:br>
            <a:r>
              <a:rPr lang="lv-LV" b="1" dirty="0">
                <a:solidFill>
                  <a:srgbClr val="7E8083"/>
                </a:solidFill>
                <a:latin typeface="DINPro-Light" panose="02000504040000020003" pitchFamily="50" charset="0"/>
              </a:rPr>
              <a:t/>
            </a:r>
            <a:br>
              <a:rPr lang="lv-LV" b="1" dirty="0">
                <a:solidFill>
                  <a:srgbClr val="7E8083"/>
                </a:solidFill>
                <a:latin typeface="DINPro-Light" panose="02000504040000020003" pitchFamily="50" charset="0"/>
              </a:rPr>
            </a:br>
            <a:r>
              <a:rPr lang="lv-LV" dirty="0">
                <a:solidFill>
                  <a:srgbClr val="7E8083"/>
                </a:solidFill>
                <a:latin typeface="DINPro-Light" panose="02000504040000020003" pitchFamily="50" charset="0"/>
              </a:rPr>
              <a:t>Starptautiskajā izstāžu centrā Ķīpsalā, Rīgā, izstādes “Auto 2019” ietvaros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165CADCD-5938-446B-AF75-83048C96EC3C}"/>
              </a:ext>
            </a:extLst>
          </p:cNvPr>
          <p:cNvSpPr/>
          <p:nvPr/>
        </p:nvSpPr>
        <p:spPr>
          <a:xfrm>
            <a:off x="1" y="1371607"/>
            <a:ext cx="12191999" cy="578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lv-LV" sz="3200" b="1" dirty="0">
                <a:solidFill>
                  <a:srgbClr val="7E8083"/>
                </a:solidFill>
                <a:latin typeface="DINPro-Bold" panose="0200050303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Seminārs autopārvadātājiem</a:t>
            </a:r>
            <a:endParaRPr lang="lv-LV" sz="2400" dirty="0">
              <a:solidFill>
                <a:srgbClr val="7E8083"/>
              </a:solidFill>
              <a:effectLst/>
              <a:latin typeface="DINPro-Bold" panose="0200050303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A90DDFF6-3999-4E44-8F86-FAC1609562F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2891" y="380019"/>
            <a:ext cx="2803525" cy="46926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F6F285E9-3F85-489F-9888-0E45C954F959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4466" y="257463"/>
            <a:ext cx="760095" cy="714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9595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xmlns="" id="{7F3AD82C-E8D9-4E33-B042-B663F5F5A106}"/>
              </a:ext>
            </a:extLst>
          </p:cNvPr>
          <p:cNvSpPr txBox="1">
            <a:spLocks/>
          </p:cNvSpPr>
          <p:nvPr/>
        </p:nvSpPr>
        <p:spPr>
          <a:xfrm>
            <a:off x="41565" y="2069808"/>
            <a:ext cx="12191998" cy="259917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v-LV" b="1">
                <a:solidFill>
                  <a:srgbClr val="7E8083"/>
                </a:solidFill>
              </a:rPr>
              <a:t>PIEŅEMTO UN SAGAIDĀMO POLITISKO LĒMUMU IETEKME UZ LATVIJAS AUTOPĀRVADĀTĀJIEM</a:t>
            </a:r>
            <a:endParaRPr lang="lv-LV" sz="5400" dirty="0">
              <a:solidFill>
                <a:srgbClr val="7E8083"/>
              </a:solidFill>
              <a:latin typeface="DINPro-Light" panose="02000504040000020003" pitchFamily="50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052A28AB-919E-4B74-87C3-B00A2A6898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2" y="2069809"/>
            <a:ext cx="12191998" cy="2599174"/>
          </a:xfrm>
        </p:spPr>
        <p:txBody>
          <a:bodyPr>
            <a:noAutofit/>
          </a:bodyPr>
          <a:lstStyle/>
          <a:p>
            <a:r>
              <a:rPr lang="lv-LV" b="1" dirty="0">
                <a:solidFill>
                  <a:srgbClr val="ED592A"/>
                </a:solidFill>
              </a:rPr>
              <a:t>PIEŅEMTO UN SAGAIDĀMO POLITISKO LĒMUMU IETEKME UZ LATVIJAS AUTOPĀRVADĀTĀJIEM</a:t>
            </a:r>
            <a:endParaRPr lang="lv-LV" sz="5400" dirty="0">
              <a:solidFill>
                <a:srgbClr val="ED592A"/>
              </a:solidFill>
              <a:latin typeface="DINPro-Light" panose="02000504040000020003" pitchFamily="50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5E627951-63C1-4F5D-9ACB-8DD16CC03D6D}"/>
              </a:ext>
            </a:extLst>
          </p:cNvPr>
          <p:cNvSpPr/>
          <p:nvPr/>
        </p:nvSpPr>
        <p:spPr>
          <a:xfrm>
            <a:off x="2" y="4574678"/>
            <a:ext cx="12191998" cy="24357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5B926714-6E09-4863-95F6-BD0012BCD21B}"/>
              </a:ext>
            </a:extLst>
          </p:cNvPr>
          <p:cNvSpPr/>
          <p:nvPr/>
        </p:nvSpPr>
        <p:spPr>
          <a:xfrm>
            <a:off x="13857" y="1304960"/>
            <a:ext cx="12191998" cy="7514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165CADCD-5938-446B-AF75-83048C96EC3C}"/>
              </a:ext>
            </a:extLst>
          </p:cNvPr>
          <p:cNvSpPr/>
          <p:nvPr/>
        </p:nvSpPr>
        <p:spPr>
          <a:xfrm>
            <a:off x="1" y="1371607"/>
            <a:ext cx="12191999" cy="578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lv-LV" sz="3200" b="1" dirty="0">
                <a:solidFill>
                  <a:srgbClr val="7E8083"/>
                </a:solidFill>
                <a:latin typeface="DINPro-Bold" panose="0200050303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PANEĻDISKUSIJA</a:t>
            </a:r>
            <a:endParaRPr lang="lv-LV" sz="2400" dirty="0">
              <a:solidFill>
                <a:srgbClr val="7E8083"/>
              </a:solidFill>
              <a:effectLst/>
              <a:latin typeface="DINPro-Bold" panose="0200050303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A90DDFF6-3999-4E44-8F86-FAC1609562F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2891" y="380019"/>
            <a:ext cx="2803525" cy="46926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F6F285E9-3F85-489F-9888-0E45C954F959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4466" y="257463"/>
            <a:ext cx="760095" cy="714375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4C5CB62E-8C0A-4402-BE9E-5751533DC60B}"/>
              </a:ext>
            </a:extLst>
          </p:cNvPr>
          <p:cNvSpPr/>
          <p:nvPr/>
        </p:nvSpPr>
        <p:spPr>
          <a:xfrm>
            <a:off x="346365" y="4945019"/>
            <a:ext cx="11845632" cy="1642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lv-LV" sz="2400" dirty="0">
                <a:solidFill>
                  <a:srgbClr val="7E8083"/>
                </a:solidFill>
                <a:latin typeface="DINPro-Light" panose="0200050404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Satiksmes ministrs </a:t>
            </a:r>
            <a:r>
              <a:rPr lang="lv-LV" sz="2400" b="1" dirty="0">
                <a:solidFill>
                  <a:srgbClr val="7E8083"/>
                </a:solidFill>
                <a:latin typeface="DINPro-Light" panose="0200050404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Tālis </a:t>
            </a:r>
            <a:r>
              <a:rPr lang="lv-LV" sz="2400" b="1" dirty="0" err="1">
                <a:solidFill>
                  <a:srgbClr val="7E8083"/>
                </a:solidFill>
                <a:latin typeface="DINPro-Light" panose="0200050404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Linkaits</a:t>
            </a:r>
            <a:endParaRPr lang="lv-LV" sz="2000" dirty="0">
              <a:effectLst/>
              <a:latin typeface="DINPro-Light" panose="02000504040000020003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lv-LV" sz="2400" dirty="0">
                <a:solidFill>
                  <a:srgbClr val="7E8083"/>
                </a:solidFill>
                <a:latin typeface="DINPro-Light" panose="0200050404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Eiropas Parlamenta deputāts </a:t>
            </a:r>
            <a:r>
              <a:rPr lang="lv-LV" sz="2400" b="1" dirty="0">
                <a:solidFill>
                  <a:srgbClr val="7E8083"/>
                </a:solidFill>
                <a:latin typeface="DINPro-Light" panose="0200050404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Roberts Zīle</a:t>
            </a:r>
            <a:endParaRPr lang="lv-LV" sz="2000" dirty="0">
              <a:effectLst/>
              <a:latin typeface="DINPro-Light" panose="02000504040000020003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lv-LV" sz="2400" dirty="0">
                <a:solidFill>
                  <a:srgbClr val="7E8083"/>
                </a:solidFill>
                <a:latin typeface="DINPro-Light" panose="0200050404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Autotransporta direkcijas valdes priekšsēdētājs </a:t>
            </a:r>
            <a:r>
              <a:rPr lang="lv-LV" sz="2400" b="1" dirty="0">
                <a:solidFill>
                  <a:srgbClr val="7E8083"/>
                </a:solidFill>
                <a:latin typeface="DINPro-Light" panose="0200050404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Kristiāns Godiņš</a:t>
            </a:r>
            <a:endParaRPr lang="lv-LV" sz="2000" dirty="0">
              <a:effectLst/>
              <a:latin typeface="DINPro-Light" panose="02000504040000020003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lv-LV" sz="2400" dirty="0">
                <a:solidFill>
                  <a:srgbClr val="7E8083"/>
                </a:solidFill>
                <a:latin typeface="DINPro-Light" panose="0200050404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Autopārvadātāju asociācija “Latvijas auto” ģenerālsekretārs </a:t>
            </a:r>
            <a:r>
              <a:rPr lang="lv-LV" sz="2400" b="1" dirty="0">
                <a:solidFill>
                  <a:srgbClr val="7E8083"/>
                </a:solidFill>
                <a:latin typeface="DINPro-Light" panose="0200050404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Andris Lubāns</a:t>
            </a:r>
            <a:endParaRPr lang="lv-LV" sz="2000" dirty="0">
              <a:effectLst/>
              <a:latin typeface="DINPro-Light" panose="02000504040000020003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8637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5B926714-6E09-4863-95F6-BD0012BCD21B}"/>
              </a:ext>
            </a:extLst>
          </p:cNvPr>
          <p:cNvSpPr/>
          <p:nvPr/>
        </p:nvSpPr>
        <p:spPr>
          <a:xfrm>
            <a:off x="13857" y="1304960"/>
            <a:ext cx="12191998" cy="7514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165CADCD-5938-446B-AF75-83048C96EC3C}"/>
              </a:ext>
            </a:extLst>
          </p:cNvPr>
          <p:cNvSpPr/>
          <p:nvPr/>
        </p:nvSpPr>
        <p:spPr>
          <a:xfrm>
            <a:off x="1" y="1371607"/>
            <a:ext cx="12191999" cy="578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lv-LV" sz="3200" b="1" dirty="0">
                <a:solidFill>
                  <a:srgbClr val="ED592A"/>
                </a:solidFill>
                <a:effectLst/>
                <a:latin typeface="DINPro-Bold" panose="0200050303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AUTOPĀRVADĀJUMU NOZARE LATVIJĀ</a:t>
            </a:r>
            <a:endParaRPr lang="lv-LV" sz="2400" dirty="0">
              <a:solidFill>
                <a:srgbClr val="ED592A"/>
              </a:solidFill>
              <a:effectLst/>
              <a:latin typeface="DINPro-Bold" panose="0200050303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A90DDFF6-3999-4E44-8F86-FAC1609562F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2891" y="380019"/>
            <a:ext cx="2803525" cy="46926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F6F285E9-3F85-489F-9888-0E45C954F959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4466" y="257463"/>
            <a:ext cx="760095" cy="714375"/>
          </a:xfrm>
          <a:prstGeom prst="rect">
            <a:avLst/>
          </a:prstGeom>
        </p:spPr>
      </p:pic>
      <p:pic>
        <p:nvPicPr>
          <p:cNvPr id="1026" name="Picture 2" descr="getty image road at dusk">
            <a:extLst>
              <a:ext uri="{FF2B5EF4-FFF2-40B4-BE49-F238E27FC236}">
                <a16:creationId xmlns:a16="http://schemas.microsoft.com/office/drawing/2014/main" xmlns="" id="{B367486D-EF5E-4544-AA6A-BB2B7178CB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4294" y="2470499"/>
            <a:ext cx="12840588" cy="3379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1301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79BCE1ED-6CEA-4EC4-8625-77D00CEA70EB}"/>
              </a:ext>
            </a:extLst>
          </p:cNvPr>
          <p:cNvSpPr/>
          <p:nvPr/>
        </p:nvSpPr>
        <p:spPr>
          <a:xfrm>
            <a:off x="6207994" y="1238185"/>
            <a:ext cx="5840788" cy="5263033"/>
          </a:xfrm>
          <a:prstGeom prst="rect">
            <a:avLst/>
          </a:prstGeom>
          <a:solidFill>
            <a:schemeClr val="bg1">
              <a:lumMod val="95000"/>
              <a:alpha val="12000"/>
            </a:schemeClr>
          </a:solidFill>
          <a:ln>
            <a:solidFill>
              <a:srgbClr val="7E80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FE7850F9-27D5-455A-AF22-D729AF36EFBF}"/>
              </a:ext>
            </a:extLst>
          </p:cNvPr>
          <p:cNvSpPr/>
          <p:nvPr/>
        </p:nvSpPr>
        <p:spPr>
          <a:xfrm>
            <a:off x="143219" y="1247054"/>
            <a:ext cx="5952781" cy="5263033"/>
          </a:xfrm>
          <a:prstGeom prst="rect">
            <a:avLst/>
          </a:prstGeom>
          <a:solidFill>
            <a:schemeClr val="bg1">
              <a:lumMod val="95000"/>
              <a:alpha val="12000"/>
            </a:schemeClr>
          </a:solidFill>
          <a:ln>
            <a:solidFill>
              <a:srgbClr val="7E80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A90DDFF6-3999-4E44-8F86-FAC1609562F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2891" y="380019"/>
            <a:ext cx="2803525" cy="469265"/>
          </a:xfrm>
          <a:prstGeom prst="rect">
            <a:avLst/>
          </a:prstGeom>
        </p:spPr>
      </p:pic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xmlns="" id="{A3130E32-1E50-44DA-A28A-FD78942042E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11683882"/>
              </p:ext>
            </p:extLst>
          </p:nvPr>
        </p:nvGraphicFramePr>
        <p:xfrm>
          <a:off x="143219" y="1376277"/>
          <a:ext cx="3514381" cy="50992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14905988-C611-43B8-9E4F-CFD4E4EACAC0}"/>
              </a:ext>
            </a:extLst>
          </p:cNvPr>
          <p:cNvSpPr/>
          <p:nvPr/>
        </p:nvSpPr>
        <p:spPr>
          <a:xfrm>
            <a:off x="1663522" y="1305082"/>
            <a:ext cx="2912174" cy="3963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lv-LV" sz="2000" b="1" dirty="0">
                <a:solidFill>
                  <a:srgbClr val="ED592A"/>
                </a:solidFill>
                <a:latin typeface="DINPro-Bold" panose="0200050303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PĀRVADĀTĀJU SKAITS</a:t>
            </a:r>
            <a:endParaRPr lang="lv-LV" sz="2000" dirty="0">
              <a:solidFill>
                <a:srgbClr val="ED592A"/>
              </a:solidFill>
              <a:latin typeface="DINPro-Bold" panose="0200050303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C7A0CB39-FAC0-49F2-A70B-1ABD00E6BF71}"/>
              </a:ext>
            </a:extLst>
          </p:cNvPr>
          <p:cNvSpPr/>
          <p:nvPr/>
        </p:nvSpPr>
        <p:spPr>
          <a:xfrm>
            <a:off x="441434" y="414055"/>
            <a:ext cx="7966101" cy="48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lv-LV" sz="2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DINPro-Bold" panose="0200050303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Autotransporta nozares dinamika 2004.– 2018. gadā</a:t>
            </a:r>
            <a:endParaRPr lang="lv-LV" sz="2600" dirty="0">
              <a:solidFill>
                <a:schemeClr val="tx1">
                  <a:lumMod val="75000"/>
                  <a:lumOff val="25000"/>
                </a:schemeClr>
              </a:solidFill>
              <a:latin typeface="DINPro-Bold" panose="0200050303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3F48C207-695D-437A-9E79-141027B8BF17}"/>
              </a:ext>
            </a:extLst>
          </p:cNvPr>
          <p:cNvSpPr/>
          <p:nvPr/>
        </p:nvSpPr>
        <p:spPr>
          <a:xfrm>
            <a:off x="3657600" y="1984374"/>
            <a:ext cx="2362950" cy="662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lv-LV" dirty="0">
                <a:solidFill>
                  <a:schemeClr val="tx1">
                    <a:lumMod val="75000"/>
                    <a:lumOff val="25000"/>
                  </a:schemeClr>
                </a:solidFill>
                <a:latin typeface="DINPro-Light" panose="0200050404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starptautiskajos kravu pārvadājumos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xmlns="" id="{392D9D53-642A-471C-B4F0-856D6DC1D71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45867760"/>
              </p:ext>
            </p:extLst>
          </p:nvPr>
        </p:nvGraphicFramePr>
        <p:xfrm>
          <a:off x="6244744" y="1318804"/>
          <a:ext cx="3514382" cy="52630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C0D5AF77-A8B7-4610-9D92-A139EAF8C4BB}"/>
              </a:ext>
            </a:extLst>
          </p:cNvPr>
          <p:cNvSpPr/>
          <p:nvPr/>
        </p:nvSpPr>
        <p:spPr>
          <a:xfrm>
            <a:off x="3845043" y="2528435"/>
            <a:ext cx="1988064" cy="822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lv-LV" sz="4800" dirty="0">
                <a:solidFill>
                  <a:srgbClr val="ED592A"/>
                </a:solidFill>
                <a:latin typeface="DINPro-Bold" panose="0200050303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4 300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FC0493FF-871A-4383-909A-F6BC1D05DAFA}"/>
              </a:ext>
            </a:extLst>
          </p:cNvPr>
          <p:cNvSpPr/>
          <p:nvPr/>
        </p:nvSpPr>
        <p:spPr>
          <a:xfrm>
            <a:off x="3845043" y="3096916"/>
            <a:ext cx="1988064" cy="822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lv-LV" sz="4800" dirty="0">
                <a:solidFill>
                  <a:srgbClr val="7E8083"/>
                </a:solidFill>
                <a:latin typeface="DINPro-Light" panose="0200050404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+6%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82AF1B28-A1D2-4385-9C23-557C6E57BDB4}"/>
              </a:ext>
            </a:extLst>
          </p:cNvPr>
          <p:cNvSpPr/>
          <p:nvPr/>
        </p:nvSpPr>
        <p:spPr>
          <a:xfrm>
            <a:off x="3657600" y="4369182"/>
            <a:ext cx="2362950" cy="662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lv-LV" dirty="0">
                <a:solidFill>
                  <a:schemeClr val="tx1">
                    <a:lumMod val="75000"/>
                    <a:lumOff val="25000"/>
                  </a:schemeClr>
                </a:solidFill>
                <a:latin typeface="DINPro-Light" panose="0200050404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iekšzemes</a:t>
            </a:r>
            <a:br>
              <a:rPr lang="lv-LV" dirty="0">
                <a:solidFill>
                  <a:schemeClr val="tx1">
                    <a:lumMod val="75000"/>
                    <a:lumOff val="25000"/>
                  </a:schemeClr>
                </a:solidFill>
                <a:latin typeface="DINPro-Light" panose="0200050404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lv-LV" dirty="0">
                <a:solidFill>
                  <a:schemeClr val="tx1">
                    <a:lumMod val="75000"/>
                    <a:lumOff val="25000"/>
                  </a:schemeClr>
                </a:solidFill>
                <a:latin typeface="DINPro-Light" panose="0200050404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kravu pārvadājumos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E88A5215-87DE-46CB-8157-29681DC284BC}"/>
              </a:ext>
            </a:extLst>
          </p:cNvPr>
          <p:cNvSpPr/>
          <p:nvPr/>
        </p:nvSpPr>
        <p:spPr>
          <a:xfrm>
            <a:off x="3845043" y="4888750"/>
            <a:ext cx="1988064" cy="822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lv-LV" sz="4800" dirty="0">
                <a:solidFill>
                  <a:srgbClr val="ED592A"/>
                </a:solidFill>
                <a:latin typeface="DINPro-Bold" panose="0200050303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274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3269746D-7FE6-4569-B1E6-3786E1E020C3}"/>
              </a:ext>
            </a:extLst>
          </p:cNvPr>
          <p:cNvSpPr/>
          <p:nvPr/>
        </p:nvSpPr>
        <p:spPr>
          <a:xfrm>
            <a:off x="3773757" y="5481723"/>
            <a:ext cx="1988064" cy="822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lv-LV" sz="4800" dirty="0">
                <a:solidFill>
                  <a:srgbClr val="7E8083"/>
                </a:solidFill>
                <a:latin typeface="DINPro-Light" panose="0200050404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+4.5%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84FCA4DC-DE38-4A03-B780-41C5579C9459}"/>
              </a:ext>
            </a:extLst>
          </p:cNvPr>
          <p:cNvSpPr/>
          <p:nvPr/>
        </p:nvSpPr>
        <p:spPr>
          <a:xfrm>
            <a:off x="7447391" y="1305081"/>
            <a:ext cx="3753105" cy="3963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lv-LV" sz="2000" b="1" dirty="0">
                <a:solidFill>
                  <a:srgbClr val="ED592A"/>
                </a:solidFill>
                <a:latin typeface="DINPro-Bold" panose="0200050303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TRANSPORTLĪDZEKĻU SKAITS</a:t>
            </a:r>
            <a:endParaRPr lang="lv-LV" sz="2000" dirty="0">
              <a:solidFill>
                <a:srgbClr val="ED592A"/>
              </a:solidFill>
              <a:latin typeface="DINPro-Bold" panose="0200050303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03A21E33-7759-4282-BAC0-F5FC948E89FA}"/>
              </a:ext>
            </a:extLst>
          </p:cNvPr>
          <p:cNvSpPr/>
          <p:nvPr/>
        </p:nvSpPr>
        <p:spPr>
          <a:xfrm>
            <a:off x="9759126" y="1866074"/>
            <a:ext cx="2362950" cy="662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lv-LV" dirty="0">
                <a:solidFill>
                  <a:schemeClr val="tx1">
                    <a:lumMod val="75000"/>
                    <a:lumOff val="25000"/>
                  </a:schemeClr>
                </a:solidFill>
                <a:latin typeface="DINPro-Light" panose="0200050404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starptautiskajos kravu pārvadājumos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2E13E87F-14F7-495B-8DC0-BE26379F4725}"/>
              </a:ext>
            </a:extLst>
          </p:cNvPr>
          <p:cNvSpPr/>
          <p:nvPr/>
        </p:nvSpPr>
        <p:spPr>
          <a:xfrm>
            <a:off x="9725892" y="4369181"/>
            <a:ext cx="2362950" cy="662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lv-LV" dirty="0">
                <a:solidFill>
                  <a:schemeClr val="tx1">
                    <a:lumMod val="75000"/>
                    <a:lumOff val="25000"/>
                  </a:schemeClr>
                </a:solidFill>
                <a:latin typeface="DINPro-Light" panose="0200050404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iekšzemes</a:t>
            </a:r>
            <a:br>
              <a:rPr lang="lv-LV" dirty="0">
                <a:solidFill>
                  <a:schemeClr val="tx1">
                    <a:lumMod val="75000"/>
                    <a:lumOff val="25000"/>
                  </a:schemeClr>
                </a:solidFill>
                <a:latin typeface="DINPro-Light" panose="0200050404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lv-LV" dirty="0">
                <a:solidFill>
                  <a:schemeClr val="tx1">
                    <a:lumMod val="75000"/>
                    <a:lumOff val="25000"/>
                  </a:schemeClr>
                </a:solidFill>
                <a:latin typeface="DINPro-Light" panose="0200050404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kravu pārvadājumos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58E6D0E2-4B10-4DD4-8477-13A40490FD58}"/>
              </a:ext>
            </a:extLst>
          </p:cNvPr>
          <p:cNvSpPr/>
          <p:nvPr/>
        </p:nvSpPr>
        <p:spPr>
          <a:xfrm>
            <a:off x="9871120" y="2554586"/>
            <a:ext cx="1988064" cy="822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lv-LV" sz="4800" dirty="0">
                <a:solidFill>
                  <a:srgbClr val="ED592A"/>
                </a:solidFill>
                <a:latin typeface="DINPro-Bold" panose="0200050303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16 038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6DB4BD4E-50BA-4F60-A72E-45FA90A492CE}"/>
              </a:ext>
            </a:extLst>
          </p:cNvPr>
          <p:cNvSpPr/>
          <p:nvPr/>
        </p:nvSpPr>
        <p:spPr>
          <a:xfrm>
            <a:off x="9946569" y="3103813"/>
            <a:ext cx="1988064" cy="822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lv-LV" sz="4800" dirty="0">
                <a:solidFill>
                  <a:srgbClr val="7E8083"/>
                </a:solidFill>
                <a:latin typeface="DINPro-Light" panose="0200050404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+1%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27AB2BD3-F1F5-4F5D-A54A-0F30399BEE4C}"/>
              </a:ext>
            </a:extLst>
          </p:cNvPr>
          <p:cNvSpPr/>
          <p:nvPr/>
        </p:nvSpPr>
        <p:spPr>
          <a:xfrm>
            <a:off x="9864803" y="4888750"/>
            <a:ext cx="1988064" cy="822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lv-LV" sz="4800" dirty="0">
                <a:solidFill>
                  <a:srgbClr val="ED592A"/>
                </a:solidFill>
                <a:latin typeface="DINPro-Bold" panose="0200050303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5 365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DE97A1D4-0694-4C59-93A6-7C1D2B86319B}"/>
              </a:ext>
            </a:extLst>
          </p:cNvPr>
          <p:cNvSpPr/>
          <p:nvPr/>
        </p:nvSpPr>
        <p:spPr>
          <a:xfrm>
            <a:off x="9865471" y="5489732"/>
            <a:ext cx="1988064" cy="822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lv-LV" sz="4800" dirty="0">
                <a:solidFill>
                  <a:srgbClr val="7E8083"/>
                </a:solidFill>
                <a:latin typeface="DINPro-Light" panose="0200050404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+6%</a:t>
            </a:r>
          </a:p>
        </p:txBody>
      </p:sp>
    </p:spTree>
    <p:extLst>
      <p:ext uri="{BB962C8B-B14F-4D97-AF65-F5344CB8AC3E}">
        <p14:creationId xmlns:p14="http://schemas.microsoft.com/office/powerpoint/2010/main" val="1760593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5B926714-6E09-4863-95F6-BD0012BCD21B}"/>
              </a:ext>
            </a:extLst>
          </p:cNvPr>
          <p:cNvSpPr/>
          <p:nvPr/>
        </p:nvSpPr>
        <p:spPr>
          <a:xfrm>
            <a:off x="58189" y="1400481"/>
            <a:ext cx="12191998" cy="7514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165CADCD-5938-446B-AF75-83048C96EC3C}"/>
              </a:ext>
            </a:extLst>
          </p:cNvPr>
          <p:cNvSpPr/>
          <p:nvPr/>
        </p:nvSpPr>
        <p:spPr>
          <a:xfrm>
            <a:off x="1" y="1478257"/>
            <a:ext cx="12191999" cy="595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lv-LV" sz="3200" b="1" dirty="0">
                <a:solidFill>
                  <a:srgbClr val="ED592A"/>
                </a:solidFill>
                <a:effectLst/>
                <a:latin typeface="DINPro-Bold" panose="0200050303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MOBILITĀTES PAKOTNE I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A90DDFF6-3999-4E44-8F86-FAC1609562F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2891" y="380019"/>
            <a:ext cx="2803525" cy="46926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F6F285E9-3F85-489F-9888-0E45C954F959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4466" y="257463"/>
            <a:ext cx="760095" cy="714375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xmlns="" id="{B63482F6-A426-4A16-978C-D67CE30896F8}"/>
              </a:ext>
            </a:extLst>
          </p:cNvPr>
          <p:cNvSpPr txBox="1">
            <a:spLocks/>
          </p:cNvSpPr>
          <p:nvPr/>
        </p:nvSpPr>
        <p:spPr>
          <a:xfrm flipV="1">
            <a:off x="116378" y="6120853"/>
            <a:ext cx="12075620" cy="20513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endParaRPr lang="lv-LV" sz="2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lv-LV" sz="2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lv-LV" sz="2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lv-LV" sz="2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lv-LV" sz="2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lv-LV" sz="2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lv-LV" sz="2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lv-LV" sz="2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lv-LV" sz="2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lv-LV" sz="2000" dirty="0"/>
          </a:p>
          <a:p>
            <a:endParaRPr lang="lv-LV" sz="2000" dirty="0"/>
          </a:p>
          <a:p>
            <a:endParaRPr lang="lv-LV" sz="2000" dirty="0"/>
          </a:p>
          <a:p>
            <a:endParaRPr lang="lv-LV" sz="2000" dirty="0"/>
          </a:p>
          <a:p>
            <a:endParaRPr lang="lv-LV" sz="2000" dirty="0"/>
          </a:p>
          <a:p>
            <a:endParaRPr lang="lv-LV" sz="4000" dirty="0">
              <a:solidFill>
                <a:srgbClr val="ED592A"/>
              </a:solidFill>
              <a:latin typeface="DINPro-Light" panose="02000504040000020003" pitchFamily="50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683FE1D0-300D-4869-A2ED-BCCC73961962}"/>
              </a:ext>
            </a:extLst>
          </p:cNvPr>
          <p:cNvSpPr/>
          <p:nvPr/>
        </p:nvSpPr>
        <p:spPr>
          <a:xfrm>
            <a:off x="266786" y="2229742"/>
            <a:ext cx="11658428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2000" b="1" dirty="0">
                <a:latin typeface="DINPro-Light" panose="02000504040000020003" pitchFamily="50" charset="0"/>
              </a:rPr>
              <a:t>Kravas transportlīdzekļu, kuru pilna masa </a:t>
            </a:r>
            <a:r>
              <a:rPr lang="lv-LV" sz="2000" b="1" dirty="0">
                <a:solidFill>
                  <a:srgbClr val="ED592A"/>
                </a:solidFill>
                <a:latin typeface="DINPro-Light" panose="02000504040000020003" pitchFamily="50" charset="0"/>
              </a:rPr>
              <a:t>nepārsniedz 3,5 t</a:t>
            </a:r>
            <a:r>
              <a:rPr lang="lv-LV" sz="2000" b="1" dirty="0">
                <a:latin typeface="DINPro-Light" panose="02000504040000020003" pitchFamily="50" charset="0"/>
              </a:rPr>
              <a:t>, iekļaušana ES regulu tvērumā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2000" b="1" dirty="0">
                <a:latin typeface="DINPro-Light" panose="02000504040000020003" pitchFamily="50" charset="0"/>
              </a:rPr>
              <a:t>Stabilas uzņēmējdarbības kritērija apliecināšanai </a:t>
            </a:r>
            <a:r>
              <a:rPr lang="lv-LV" sz="2000" b="1" dirty="0">
                <a:solidFill>
                  <a:srgbClr val="ED592A"/>
                </a:solidFill>
                <a:latin typeface="DINPro-Light" panose="02000504040000020003" pitchFamily="50" charset="0"/>
              </a:rPr>
              <a:t>perioda noteikšana</a:t>
            </a:r>
            <a:r>
              <a:rPr lang="lv-LV" sz="2000" b="1" dirty="0">
                <a:latin typeface="DINPro-Light" panose="02000504040000020003" pitchFamily="50" charset="0"/>
              </a:rPr>
              <a:t>, </a:t>
            </a:r>
            <a:r>
              <a:rPr lang="lv-LV" sz="2000" b="1" dirty="0">
                <a:solidFill>
                  <a:srgbClr val="ED592A"/>
                </a:solidFill>
                <a:latin typeface="DINPro-Light" panose="02000504040000020003" pitchFamily="50" charset="0"/>
              </a:rPr>
              <a:t>pēc kura transportlīdzeklim obligāti jāatgriežas reģistrācijas valstī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2000" b="1" dirty="0">
                <a:solidFill>
                  <a:srgbClr val="ED592A"/>
                </a:solidFill>
                <a:latin typeface="DINPro-Light" panose="02000504040000020003" pitchFamily="50" charset="0"/>
              </a:rPr>
              <a:t>Kabotāžas veikšanas nosacījumi  </a:t>
            </a:r>
            <a:r>
              <a:rPr lang="lv-LV" sz="2000" b="1" dirty="0">
                <a:latin typeface="DINPro-Light" panose="02000504040000020003" pitchFamily="50" charset="0"/>
              </a:rPr>
              <a:t>un jaunu ierobežojumu ieviešana (</a:t>
            </a:r>
            <a:r>
              <a:rPr lang="lv-LV" sz="2000" b="1" dirty="0" err="1">
                <a:latin typeface="DINPro-Light" panose="02000504040000020003" pitchFamily="50" charset="0"/>
              </a:rPr>
              <a:t>cooling-off</a:t>
            </a:r>
            <a:r>
              <a:rPr lang="lv-LV" sz="2000" b="1" dirty="0">
                <a:latin typeface="DINPro-Light" panose="02000504040000020003" pitchFamily="50" charset="0"/>
              </a:rPr>
              <a:t>)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2000" b="1" dirty="0">
                <a:solidFill>
                  <a:srgbClr val="ED592A"/>
                </a:solidFill>
                <a:latin typeface="DINPro-Light" panose="02000504040000020003" pitchFamily="50" charset="0"/>
              </a:rPr>
              <a:t>Mobilo darba ņēmēju norīkošana darbā </a:t>
            </a:r>
            <a:r>
              <a:rPr lang="lv-LV" sz="2000" b="1" dirty="0">
                <a:latin typeface="DINPro-Light" panose="02000504040000020003" pitchFamily="50" charset="0"/>
              </a:rPr>
              <a:t>autopārvadājumu jomā (</a:t>
            </a:r>
            <a:r>
              <a:rPr lang="lv-LV" sz="2000" b="1" dirty="0" err="1">
                <a:latin typeface="DINPro-Light" panose="02000504040000020003" pitchFamily="50" charset="0"/>
              </a:rPr>
              <a:t>lex</a:t>
            </a:r>
            <a:r>
              <a:rPr lang="lv-LV" sz="2000" b="1" dirty="0">
                <a:latin typeface="DINPro-Light" panose="02000504040000020003" pitchFamily="50" charset="0"/>
              </a:rPr>
              <a:t> </a:t>
            </a:r>
            <a:r>
              <a:rPr lang="lv-LV" sz="2000" b="1" dirty="0" err="1">
                <a:latin typeface="DINPro-Light" panose="02000504040000020003" pitchFamily="50" charset="0"/>
              </a:rPr>
              <a:t>specialis</a:t>
            </a:r>
            <a:r>
              <a:rPr lang="lv-LV" sz="2000" b="1" dirty="0">
                <a:latin typeface="DINPro-Light" panose="02000504040000020003" pitchFamily="50" charset="0"/>
              </a:rPr>
              <a:t>) un autopārvadājumu veidu, uz kuriem  </a:t>
            </a:r>
            <a:r>
              <a:rPr lang="lv-LV" sz="2000" b="1" dirty="0">
                <a:solidFill>
                  <a:srgbClr val="ED592A"/>
                </a:solidFill>
                <a:latin typeface="DINPro-Light" panose="02000504040000020003" pitchFamily="50" charset="0"/>
              </a:rPr>
              <a:t>minimālā atalgojuma nosacījumi </a:t>
            </a:r>
            <a:r>
              <a:rPr lang="lv-LV" sz="2000" b="1" dirty="0">
                <a:latin typeface="DINPro-Light" panose="02000504040000020003" pitchFamily="50" charset="0"/>
              </a:rPr>
              <a:t>attiecināmi, definēšana un </a:t>
            </a:r>
            <a:r>
              <a:rPr lang="lv-LV" sz="2000" b="1" dirty="0">
                <a:solidFill>
                  <a:srgbClr val="ED592A"/>
                </a:solidFill>
                <a:latin typeface="DINPro-Light" panose="02000504040000020003" pitchFamily="50" charset="0"/>
              </a:rPr>
              <a:t>informēšanas </a:t>
            </a:r>
            <a:r>
              <a:rPr lang="lv-LV" sz="2000" b="1" dirty="0">
                <a:latin typeface="DINPro-Light" panose="02000504040000020003" pitchFamily="50" charset="0"/>
              </a:rPr>
              <a:t>par autovadītāju norīkošanu </a:t>
            </a:r>
            <a:r>
              <a:rPr lang="lv-LV" sz="2000" b="1" dirty="0">
                <a:solidFill>
                  <a:srgbClr val="ED592A"/>
                </a:solidFill>
                <a:latin typeface="DINPro-Light" panose="02000504040000020003" pitchFamily="50" charset="0"/>
              </a:rPr>
              <a:t>pienākums, </a:t>
            </a:r>
            <a:r>
              <a:rPr lang="lv-LV" sz="2000" b="1" dirty="0">
                <a:latin typeface="DINPro-Light" panose="02000504040000020003" pitchFamily="50" charset="0"/>
              </a:rPr>
              <a:t>kontroles mehānismi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2000" b="1" dirty="0">
                <a:latin typeface="DINPro-Light" panose="02000504040000020003" pitchFamily="50" charset="0"/>
              </a:rPr>
              <a:t>Autovadītāju transportlīdzekļa </a:t>
            </a:r>
            <a:r>
              <a:rPr lang="lv-LV" sz="2000" b="1" dirty="0">
                <a:solidFill>
                  <a:srgbClr val="ED592A"/>
                </a:solidFill>
                <a:latin typeface="DINPro-Light" panose="02000504040000020003" pitchFamily="50" charset="0"/>
              </a:rPr>
              <a:t>vadīšanas un atpūtas laika noteikumi</a:t>
            </a:r>
            <a:r>
              <a:rPr lang="lv-LV" sz="2000" b="1" dirty="0">
                <a:latin typeface="DINPro-Light" panose="02000504040000020003" pitchFamily="50" charset="0"/>
              </a:rPr>
              <a:t>, ieskaitot </a:t>
            </a:r>
            <a:r>
              <a:rPr lang="lv-LV" sz="2000" b="1" dirty="0">
                <a:solidFill>
                  <a:srgbClr val="ED592A"/>
                </a:solidFill>
                <a:latin typeface="DINPro-Light" panose="02000504040000020003" pitchFamily="50" charset="0"/>
              </a:rPr>
              <a:t>aizliegumu </a:t>
            </a:r>
            <a:r>
              <a:rPr lang="lv-LV" sz="2000" b="1" dirty="0">
                <a:latin typeface="DINPro-Light" panose="02000504040000020003" pitchFamily="50" charset="0"/>
              </a:rPr>
              <a:t>regulāro iknedēļas atpūtu </a:t>
            </a:r>
            <a:r>
              <a:rPr lang="lv-LV" sz="2000" b="1" dirty="0">
                <a:solidFill>
                  <a:srgbClr val="ED592A"/>
                </a:solidFill>
                <a:latin typeface="DINPro-Light" panose="02000504040000020003" pitchFamily="50" charset="0"/>
              </a:rPr>
              <a:t>pavadīt kabīnē </a:t>
            </a:r>
            <a:r>
              <a:rPr lang="lv-LV" sz="2000" b="1" dirty="0">
                <a:latin typeface="DINPro-Light" panose="02000504040000020003" pitchFamily="50" charset="0"/>
              </a:rPr>
              <a:t>un iniciatīva, ka </a:t>
            </a:r>
            <a:r>
              <a:rPr lang="lv-LV" sz="2000" b="1" dirty="0">
                <a:solidFill>
                  <a:srgbClr val="ED592A"/>
                </a:solidFill>
                <a:latin typeface="DINPro-Light" panose="02000504040000020003" pitchFamily="50" charset="0"/>
              </a:rPr>
              <a:t>autovadītājam</a:t>
            </a:r>
            <a:r>
              <a:rPr lang="lv-LV" sz="2000" b="1" dirty="0">
                <a:latin typeface="DINPro-Light" panose="02000504040000020003" pitchFamily="50" charset="0"/>
              </a:rPr>
              <a:t> nosakāms periods, pēc kura jāatgriežas </a:t>
            </a:r>
            <a:r>
              <a:rPr lang="lv-LV" sz="2000" b="1" dirty="0">
                <a:solidFill>
                  <a:srgbClr val="ED592A"/>
                </a:solidFill>
                <a:latin typeface="DINPro-Light" panose="02000504040000020003" pitchFamily="50" charset="0"/>
              </a:rPr>
              <a:t>mājās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2000" b="1" dirty="0">
                <a:solidFill>
                  <a:srgbClr val="ED592A"/>
                </a:solidFill>
                <a:latin typeface="DINPro-Light" panose="02000504040000020003" pitchFamily="50" charset="0"/>
              </a:rPr>
              <a:t>Viedo </a:t>
            </a:r>
            <a:r>
              <a:rPr lang="lv-LV" sz="2000" b="1" dirty="0" err="1">
                <a:solidFill>
                  <a:srgbClr val="ED592A"/>
                </a:solidFill>
                <a:latin typeface="DINPro-Light" panose="02000504040000020003" pitchFamily="50" charset="0"/>
              </a:rPr>
              <a:t>tahogrāfu</a:t>
            </a:r>
            <a:r>
              <a:rPr lang="lv-LV" sz="2000" b="1" dirty="0">
                <a:solidFill>
                  <a:srgbClr val="ED592A"/>
                </a:solidFill>
                <a:latin typeface="DINPro-Light" panose="02000504040000020003" pitchFamily="50" charset="0"/>
              </a:rPr>
              <a:t> </a:t>
            </a:r>
            <a:r>
              <a:rPr lang="lv-LV" sz="2000" b="1" dirty="0">
                <a:latin typeface="DINPro-Light" panose="02000504040000020003" pitchFamily="50" charset="0"/>
              </a:rPr>
              <a:t>2. versijas </a:t>
            </a:r>
            <a:r>
              <a:rPr lang="lv-LV" sz="2000" b="1" dirty="0">
                <a:solidFill>
                  <a:srgbClr val="ED592A"/>
                </a:solidFill>
                <a:latin typeface="DINPro-Light" panose="02000504040000020003" pitchFamily="50" charset="0"/>
              </a:rPr>
              <a:t>paātrināta ieviešana </a:t>
            </a:r>
            <a:r>
              <a:rPr lang="lv-LV" sz="2000" b="1" dirty="0">
                <a:latin typeface="DINPro-Light" panose="02000504040000020003" pitchFamily="50" charset="0"/>
              </a:rPr>
              <a:t>un obligāta vecākas paaudzes </a:t>
            </a:r>
            <a:r>
              <a:rPr lang="lv-LV" sz="2000" b="1" dirty="0" err="1">
                <a:latin typeface="DINPro-Light" panose="02000504040000020003" pitchFamily="50" charset="0"/>
              </a:rPr>
              <a:t>tahogrāfu</a:t>
            </a:r>
            <a:r>
              <a:rPr lang="lv-LV" sz="2000" b="1" dirty="0">
                <a:latin typeface="DINPro-Light" panose="02000504040000020003" pitchFamily="50" charset="0"/>
              </a:rPr>
              <a:t> nomaiņa pret viedajiem, veicot  starptautiskos autopārvadājumus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2000" b="1" dirty="0">
                <a:solidFill>
                  <a:srgbClr val="ED592A"/>
                </a:solidFill>
                <a:latin typeface="DINPro-Light" panose="02000504040000020003" pitchFamily="50" charset="0"/>
              </a:rPr>
              <a:t>Kontroles pastiprināšana</a:t>
            </a:r>
            <a:r>
              <a:rPr lang="lv-LV" sz="2000" b="1" dirty="0">
                <a:latin typeface="DINPro-Light" panose="02000504040000020003" pitchFamily="50" charset="0"/>
              </a:rPr>
              <a:t>, dalībvalstu sadarbība un riska sistēmas pilnveide</a:t>
            </a:r>
          </a:p>
        </p:txBody>
      </p:sp>
    </p:spTree>
    <p:extLst>
      <p:ext uri="{BB962C8B-B14F-4D97-AF65-F5344CB8AC3E}">
        <p14:creationId xmlns:p14="http://schemas.microsoft.com/office/powerpoint/2010/main" val="1328315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5B926714-6E09-4863-95F6-BD0012BCD21B}"/>
              </a:ext>
            </a:extLst>
          </p:cNvPr>
          <p:cNvSpPr/>
          <p:nvPr/>
        </p:nvSpPr>
        <p:spPr>
          <a:xfrm>
            <a:off x="13857" y="1304960"/>
            <a:ext cx="12191998" cy="7514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165CADCD-5938-446B-AF75-83048C96EC3C}"/>
              </a:ext>
            </a:extLst>
          </p:cNvPr>
          <p:cNvSpPr/>
          <p:nvPr/>
        </p:nvSpPr>
        <p:spPr>
          <a:xfrm>
            <a:off x="1" y="1371607"/>
            <a:ext cx="12191999" cy="578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lv-LV" sz="3200" b="1" dirty="0">
                <a:solidFill>
                  <a:srgbClr val="ED592A"/>
                </a:solidFill>
                <a:latin typeface="DINPro-Bold" panose="0200050303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AUTOVADĪTĀJU TRŪKUMS</a:t>
            </a:r>
            <a:endParaRPr lang="lv-LV" sz="2400" dirty="0">
              <a:solidFill>
                <a:srgbClr val="ED592A"/>
              </a:solidFill>
              <a:effectLst/>
              <a:latin typeface="DINPro-Bold" panose="0200050303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A90DDFF6-3999-4E44-8F86-FAC1609562F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2891" y="380019"/>
            <a:ext cx="2803525" cy="46926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F6F285E9-3F85-489F-9888-0E45C954F959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4466" y="257463"/>
            <a:ext cx="760095" cy="714375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4C5CB62E-8C0A-4402-BE9E-5751533DC60B}"/>
              </a:ext>
            </a:extLst>
          </p:cNvPr>
          <p:cNvSpPr/>
          <p:nvPr/>
        </p:nvSpPr>
        <p:spPr>
          <a:xfrm>
            <a:off x="187040" y="2266448"/>
            <a:ext cx="11845632" cy="4268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lv-LV" sz="2200" b="1" dirty="0">
                <a:solidFill>
                  <a:srgbClr val="7E8083"/>
                </a:solidFill>
                <a:latin typeface="DINPro-Light" panose="02000504040000020003" pitchFamily="50" charset="0"/>
                <a:cs typeface="Times New Roman" panose="02020603050405020304" pitchFamily="18" charset="0"/>
              </a:rPr>
              <a:t>Prognozēts, ka ES šogad trūks 37% autovadītāju</a:t>
            </a:r>
          </a:p>
        </p:txBody>
      </p:sp>
      <p:pic>
        <p:nvPicPr>
          <p:cNvPr id="8" name="Picture Placeholder 5" descr="Window">
            <a:extLst>
              <a:ext uri="{FF2B5EF4-FFF2-40B4-BE49-F238E27FC236}">
                <a16:creationId xmlns:a16="http://schemas.microsoft.com/office/drawing/2014/main" xmlns="" id="{9B914EAC-3A50-4CBA-AA2A-CFC2A053EA2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10009" y="2944434"/>
            <a:ext cx="6172200" cy="314908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3E7A5295-94DE-4A89-AA43-63AF3CB15EE2}"/>
              </a:ext>
            </a:extLst>
          </p:cNvPr>
          <p:cNvSpPr/>
          <p:nvPr/>
        </p:nvSpPr>
        <p:spPr>
          <a:xfrm>
            <a:off x="4247147" y="5486393"/>
            <a:ext cx="2201780" cy="72571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lv-LV" sz="2000" b="1" dirty="0">
                <a:solidFill>
                  <a:srgbClr val="7E8083"/>
                </a:solidFill>
                <a:latin typeface="DINPro-Light" panose="02000504040000020003" pitchFamily="50" charset="0"/>
                <a:cs typeface="Times New Roman" panose="02020603050405020304" pitchFamily="18" charset="0"/>
              </a:rPr>
              <a:t>Nepamierinātais pieprasījums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36A6B7C3-CD35-4928-9BE7-38BDBB2C9C8F}"/>
              </a:ext>
            </a:extLst>
          </p:cNvPr>
          <p:cNvSpPr/>
          <p:nvPr/>
        </p:nvSpPr>
        <p:spPr>
          <a:xfrm>
            <a:off x="6866398" y="5486393"/>
            <a:ext cx="3252160" cy="72571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lv-LV" sz="2000" b="1" dirty="0">
                <a:solidFill>
                  <a:srgbClr val="7E8083"/>
                </a:solidFill>
                <a:latin typeface="DINPro-Light" panose="02000504040000020003" pitchFamily="50" charset="0"/>
                <a:cs typeface="Times New Roman" panose="02020603050405020304" pitchFamily="18" charset="0"/>
              </a:rPr>
              <a:t>Paredzamais pieprasījuma pieaugums</a:t>
            </a:r>
          </a:p>
        </p:txBody>
      </p:sp>
    </p:spTree>
    <p:extLst>
      <p:ext uri="{BB962C8B-B14F-4D97-AF65-F5344CB8AC3E}">
        <p14:creationId xmlns:p14="http://schemas.microsoft.com/office/powerpoint/2010/main" val="3682687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8ED7F6C7-BDFD-4198-BE61-ABCD8A1556AF}"/>
              </a:ext>
            </a:extLst>
          </p:cNvPr>
          <p:cNvSpPr/>
          <p:nvPr/>
        </p:nvSpPr>
        <p:spPr>
          <a:xfrm>
            <a:off x="336046" y="1383632"/>
            <a:ext cx="3640851" cy="4861434"/>
          </a:xfrm>
          <a:prstGeom prst="rect">
            <a:avLst/>
          </a:prstGeom>
          <a:solidFill>
            <a:schemeClr val="bg1">
              <a:lumMod val="95000"/>
              <a:alpha val="12000"/>
            </a:schemeClr>
          </a:solidFill>
          <a:ln>
            <a:solidFill>
              <a:srgbClr val="7E80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D28823FB-0667-4327-B1C7-8D87192E5924}"/>
              </a:ext>
            </a:extLst>
          </p:cNvPr>
          <p:cNvSpPr/>
          <p:nvPr/>
        </p:nvSpPr>
        <p:spPr>
          <a:xfrm>
            <a:off x="7926178" y="1383632"/>
            <a:ext cx="3895178" cy="4861434"/>
          </a:xfrm>
          <a:prstGeom prst="rect">
            <a:avLst/>
          </a:prstGeom>
          <a:solidFill>
            <a:schemeClr val="bg1">
              <a:lumMod val="95000"/>
              <a:alpha val="12000"/>
            </a:schemeClr>
          </a:solidFill>
          <a:ln>
            <a:solidFill>
              <a:srgbClr val="7E80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588BBCE1-2620-4EC7-BF01-EB28C0591C14}"/>
              </a:ext>
            </a:extLst>
          </p:cNvPr>
          <p:cNvSpPr/>
          <p:nvPr/>
        </p:nvSpPr>
        <p:spPr>
          <a:xfrm>
            <a:off x="4108996" y="1368844"/>
            <a:ext cx="3640851" cy="4876222"/>
          </a:xfrm>
          <a:prstGeom prst="rect">
            <a:avLst/>
          </a:prstGeom>
          <a:solidFill>
            <a:schemeClr val="bg1">
              <a:lumMod val="95000"/>
              <a:alpha val="12000"/>
            </a:schemeClr>
          </a:solidFill>
          <a:ln>
            <a:solidFill>
              <a:srgbClr val="7E80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A90DDFF6-3999-4E44-8F86-FAC1609562F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2891" y="380019"/>
            <a:ext cx="2803525" cy="469265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C7A0CB39-FAC0-49F2-A70B-1ABD00E6BF71}"/>
              </a:ext>
            </a:extLst>
          </p:cNvPr>
          <p:cNvSpPr/>
          <p:nvPr/>
        </p:nvSpPr>
        <p:spPr>
          <a:xfrm>
            <a:off x="914681" y="414055"/>
            <a:ext cx="7492854" cy="595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lv-LV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DINPro-Bold" panose="0200050303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Autovadītāju trūkums</a:t>
            </a:r>
            <a:endParaRPr lang="lv-LV" sz="3200" dirty="0">
              <a:solidFill>
                <a:schemeClr val="tx1">
                  <a:lumMod val="75000"/>
                  <a:lumOff val="25000"/>
                </a:schemeClr>
              </a:solidFill>
              <a:latin typeface="DINPro-Bold" panose="0200050303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3A92EC31-E39B-4AB6-8D82-AEECBD5405F2}"/>
              </a:ext>
            </a:extLst>
          </p:cNvPr>
          <p:cNvSpPr/>
          <p:nvPr/>
        </p:nvSpPr>
        <p:spPr>
          <a:xfrm>
            <a:off x="336048" y="1832995"/>
            <a:ext cx="3713748" cy="8651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lv-LV" sz="2400" b="1" dirty="0">
                <a:solidFill>
                  <a:srgbClr val="7E8083"/>
                </a:solidFill>
                <a:latin typeface="DINPro-Light" panose="0200050404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Latvijā starptautiskajos kravu autopārvadājumos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7448F18E-FC13-404B-BDCD-6A246CB1D720}"/>
              </a:ext>
            </a:extLst>
          </p:cNvPr>
          <p:cNvSpPr/>
          <p:nvPr/>
        </p:nvSpPr>
        <p:spPr>
          <a:xfrm>
            <a:off x="716632" y="3432281"/>
            <a:ext cx="2952577" cy="8400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lv-LV" sz="4800" dirty="0">
                <a:solidFill>
                  <a:srgbClr val="ED592A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⁓</a:t>
            </a:r>
            <a:r>
              <a:rPr lang="lv-LV" sz="4800" dirty="0">
                <a:solidFill>
                  <a:srgbClr val="ED592A"/>
                </a:solidFill>
                <a:latin typeface="DINPro-Bold" panose="0200050303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20 tūkst.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858EFD4A-5EBF-49BB-97F6-E84108024980}"/>
              </a:ext>
            </a:extLst>
          </p:cNvPr>
          <p:cNvSpPr/>
          <p:nvPr/>
        </p:nvSpPr>
        <p:spPr>
          <a:xfrm>
            <a:off x="307083" y="2833852"/>
            <a:ext cx="3713748" cy="822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lv-LV" sz="4800" b="1" dirty="0">
                <a:solidFill>
                  <a:srgbClr val="7E8083"/>
                </a:solidFill>
                <a:latin typeface="DINPro-Light" panose="0200050404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autovadītāji</a:t>
            </a:r>
            <a:endParaRPr lang="lv-LV" sz="4800" dirty="0">
              <a:solidFill>
                <a:srgbClr val="ED592A"/>
              </a:solidFill>
              <a:latin typeface="DINPro-Bold" panose="0200050303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17F64922-9685-4F09-9FE0-D5C3A6ECCB89}"/>
              </a:ext>
            </a:extLst>
          </p:cNvPr>
          <p:cNvSpPr/>
          <p:nvPr/>
        </p:nvSpPr>
        <p:spPr>
          <a:xfrm>
            <a:off x="336047" y="4190216"/>
            <a:ext cx="3713748" cy="822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lv-LV" sz="4800" b="1" dirty="0">
                <a:solidFill>
                  <a:srgbClr val="7E8083"/>
                </a:solidFill>
                <a:latin typeface="DINPro-Light" panose="0200050404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trūkst</a:t>
            </a:r>
            <a:endParaRPr lang="lv-LV" sz="4800" dirty="0">
              <a:solidFill>
                <a:srgbClr val="ED592A"/>
              </a:solidFill>
              <a:latin typeface="DINPro-Bold" panose="0200050303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1889A7B2-A665-486B-9FCB-10681975B6FE}"/>
              </a:ext>
            </a:extLst>
          </p:cNvPr>
          <p:cNvSpPr/>
          <p:nvPr/>
        </p:nvSpPr>
        <p:spPr>
          <a:xfrm>
            <a:off x="557740" y="4907817"/>
            <a:ext cx="3197462" cy="8436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lv-LV" sz="4800" dirty="0">
                <a:solidFill>
                  <a:srgbClr val="ED592A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⁓</a:t>
            </a:r>
            <a:r>
              <a:rPr lang="lv-LV" sz="4800" dirty="0">
                <a:solidFill>
                  <a:srgbClr val="ED592A"/>
                </a:solidFill>
                <a:latin typeface="DINPro-Bold" panose="0200050303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2-3 tūkst.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xmlns="" id="{07C167D7-BBD6-4C6C-8A33-8F55DC8443B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47963001"/>
              </p:ext>
            </p:extLst>
          </p:nvPr>
        </p:nvGraphicFramePr>
        <p:xfrm>
          <a:off x="7964376" y="2428952"/>
          <a:ext cx="3713748" cy="39794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89C10D7B-4554-4B27-93EA-A8BF37E762F4}"/>
              </a:ext>
            </a:extLst>
          </p:cNvPr>
          <p:cNvSpPr/>
          <p:nvPr/>
        </p:nvSpPr>
        <p:spPr>
          <a:xfrm>
            <a:off x="7964376" y="1466967"/>
            <a:ext cx="3954379" cy="10656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lv-LV" sz="2000" b="1" dirty="0">
                <a:solidFill>
                  <a:srgbClr val="ED592A"/>
                </a:solidFill>
                <a:latin typeface="DINPro-Bold" panose="0200050303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TREŠO VALSTU AUTOVADĪTĀJI, KURIEM 31.12.2018. SPĒKĀ ESOŠS ATESTĀTS (EK info) </a:t>
            </a:r>
            <a:endParaRPr lang="lv-LV" sz="2000" dirty="0">
              <a:solidFill>
                <a:srgbClr val="ED592A"/>
              </a:solidFill>
              <a:latin typeface="DINPro-Bold" panose="0200050303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0C3B60FE-C7B7-4643-B0C7-CCDF37DD49D2}"/>
              </a:ext>
            </a:extLst>
          </p:cNvPr>
          <p:cNvSpPr/>
          <p:nvPr/>
        </p:nvSpPr>
        <p:spPr>
          <a:xfrm>
            <a:off x="4074297" y="1537032"/>
            <a:ext cx="3713748" cy="25484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lv-LV" sz="2400" b="1" dirty="0">
                <a:solidFill>
                  <a:srgbClr val="7E8083"/>
                </a:solidFill>
                <a:latin typeface="DINPro-Light" panose="0200050404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Latvijā trešo valstu </a:t>
            </a:r>
            <a:br>
              <a:rPr lang="lv-LV" sz="2400" b="1" dirty="0">
                <a:solidFill>
                  <a:srgbClr val="7E8083"/>
                </a:solidFill>
                <a:latin typeface="DINPro-Light" panose="0200050404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lv-LV" sz="2400" b="1" dirty="0">
                <a:solidFill>
                  <a:srgbClr val="7E8083"/>
                </a:solidFill>
                <a:latin typeface="DINPro-Light" panose="0200050404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autovadītāji, kuriem 31.12.2018. spēkā esošs  transportlīdzekļa vadītāja atestāts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lv-LV" sz="2400" b="1" dirty="0">
              <a:solidFill>
                <a:srgbClr val="7E8083"/>
              </a:solidFill>
              <a:latin typeface="DINPro-Light" panose="02000504040000020003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DC6E8A5C-B1D6-499D-9D3F-F8A3FDBFDCA4}"/>
              </a:ext>
            </a:extLst>
          </p:cNvPr>
          <p:cNvSpPr/>
          <p:nvPr/>
        </p:nvSpPr>
        <p:spPr>
          <a:xfrm>
            <a:off x="4458324" y="3632551"/>
            <a:ext cx="2952577" cy="8476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lv-LV" sz="4800" dirty="0">
                <a:solidFill>
                  <a:srgbClr val="ED592A"/>
                </a:solidFill>
                <a:latin typeface="DINPro-Bold" panose="0200050303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3 311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75424180-9CF6-40C2-838D-FB23DEAB81D7}"/>
              </a:ext>
            </a:extLst>
          </p:cNvPr>
          <p:cNvSpPr/>
          <p:nvPr/>
        </p:nvSpPr>
        <p:spPr>
          <a:xfrm>
            <a:off x="4153228" y="4418694"/>
            <a:ext cx="3466552" cy="14403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lv-LV" sz="3600" dirty="0">
                <a:solidFill>
                  <a:srgbClr val="7E8083"/>
                </a:solidFill>
                <a:latin typeface="DINPro-Light" panose="0200050404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4 gados</a:t>
            </a:r>
          </a:p>
          <a:p>
            <a:pPr algn="ctr">
              <a:lnSpc>
                <a:spcPct val="107000"/>
              </a:lnSpc>
            </a:pPr>
            <a:r>
              <a:rPr lang="lv-LV" sz="4800" dirty="0">
                <a:solidFill>
                  <a:srgbClr val="7E8083"/>
                </a:solidFill>
                <a:latin typeface="DINPro-Light" panose="0200050404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+1878</a:t>
            </a:r>
          </a:p>
        </p:txBody>
      </p:sp>
    </p:spTree>
    <p:extLst>
      <p:ext uri="{BB962C8B-B14F-4D97-AF65-F5344CB8AC3E}">
        <p14:creationId xmlns:p14="http://schemas.microsoft.com/office/powerpoint/2010/main" val="3990786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173D79B1-89CB-4AFD-9071-744FB7A8DA7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3338" y="1661045"/>
            <a:ext cx="4934805" cy="5041726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5B926714-6E09-4863-95F6-BD0012BCD21B}"/>
              </a:ext>
            </a:extLst>
          </p:cNvPr>
          <p:cNvSpPr/>
          <p:nvPr/>
        </p:nvSpPr>
        <p:spPr>
          <a:xfrm>
            <a:off x="13857" y="1304960"/>
            <a:ext cx="12191998" cy="7514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165CADCD-5938-446B-AF75-83048C96EC3C}"/>
              </a:ext>
            </a:extLst>
          </p:cNvPr>
          <p:cNvSpPr/>
          <p:nvPr/>
        </p:nvSpPr>
        <p:spPr>
          <a:xfrm>
            <a:off x="1" y="1371607"/>
            <a:ext cx="12191999" cy="578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lv-LV" sz="3200" b="1" dirty="0">
                <a:solidFill>
                  <a:srgbClr val="ED592A"/>
                </a:solidFill>
                <a:effectLst/>
                <a:latin typeface="DINPro-Bold" panose="0200050303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BREXIT</a:t>
            </a:r>
            <a:endParaRPr lang="lv-LV" sz="2400" dirty="0">
              <a:solidFill>
                <a:srgbClr val="ED592A"/>
              </a:solidFill>
              <a:effectLst/>
              <a:latin typeface="DINPro-Bold" panose="0200050303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A90DDFF6-3999-4E44-8F86-FAC1609562FF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2891" y="380019"/>
            <a:ext cx="2803525" cy="46926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F6F285E9-3F85-489F-9888-0E45C954F959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4466" y="257463"/>
            <a:ext cx="760095" cy="714375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F742C13E-D867-434B-A40E-6CA3379B7338}"/>
              </a:ext>
            </a:extLst>
          </p:cNvPr>
          <p:cNvSpPr/>
          <p:nvPr/>
        </p:nvSpPr>
        <p:spPr>
          <a:xfrm>
            <a:off x="260419" y="2605697"/>
            <a:ext cx="7431313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lv-LV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DINPro-Light" panose="02000504040000020003" pitchFamily="50" charset="0"/>
              </a:rPr>
              <a:t>Status </a:t>
            </a:r>
            <a:r>
              <a:rPr lang="lv-LV" sz="24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DINPro-Light" panose="02000504040000020003" pitchFamily="50" charset="0"/>
              </a:rPr>
              <a:t>Quo</a:t>
            </a:r>
            <a:endParaRPr lang="lv-LV" sz="2400" b="1" dirty="0">
              <a:solidFill>
                <a:schemeClr val="tx1">
                  <a:lumMod val="75000"/>
                  <a:lumOff val="25000"/>
                </a:schemeClr>
              </a:solidFill>
              <a:latin typeface="DINPro-Light" panose="02000504040000020003" pitchFamily="50" charset="0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DINPro-Light" panose="02000504040000020003" pitchFamily="50" charset="0"/>
              </a:rPr>
              <a:t>Lielbritānijas premjerministre </a:t>
            </a:r>
            <a:r>
              <a:rPr lang="lv-LV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DINPro-Light" panose="02000504040000020003" pitchFamily="50" charset="0"/>
              </a:rPr>
              <a:t>Terēza</a:t>
            </a:r>
            <a:r>
              <a:rPr lang="lv-LV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DINPro-Light" panose="02000504040000020003" pitchFamily="50" charset="0"/>
              </a:rPr>
              <a:t> </a:t>
            </a:r>
            <a:r>
              <a:rPr lang="lv-LV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DINPro-Light" panose="02000504040000020003" pitchFamily="50" charset="0"/>
              </a:rPr>
              <a:t>Meja</a:t>
            </a:r>
            <a:r>
              <a:rPr lang="lv-LV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DINPro-Light" panose="02000504040000020003" pitchFamily="50" charset="0"/>
              </a:rPr>
              <a:t> lūgusi "</a:t>
            </a:r>
            <a:r>
              <a:rPr lang="lv-LV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DINPro-Light" panose="02000504040000020003" pitchFamily="50" charset="0"/>
              </a:rPr>
              <a:t>Brexit</a:t>
            </a:r>
            <a:r>
              <a:rPr lang="lv-LV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DINPro-Light" panose="02000504040000020003" pitchFamily="50" charset="0"/>
              </a:rPr>
              <a:t>" atlikt līdz 30.jūnijam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DINPro-Light" panose="02000504040000020003" pitchFamily="50" charset="0"/>
              </a:rPr>
              <a:t>Eiropadomes prezidents Donalds Tusks ierosinājis "elastīgu" izstāšanās atlikšanu uz gadu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DINPro-Light" panose="02000504040000020003" pitchFamily="50" charset="0"/>
              </a:rPr>
              <a:t>10. aprīlī ES dalībvalstis ārkārtas samitā vienojās pagarināt Lielbritānijas izstāšanās termiņu līdz 31.oktobrim</a:t>
            </a:r>
          </a:p>
        </p:txBody>
      </p:sp>
    </p:spTree>
    <p:extLst>
      <p:ext uri="{BB962C8B-B14F-4D97-AF65-F5344CB8AC3E}">
        <p14:creationId xmlns:p14="http://schemas.microsoft.com/office/powerpoint/2010/main" val="3775334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52A28AB-919E-4B74-87C3-B00A2A6898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422" y="2068955"/>
            <a:ext cx="12191998" cy="2599174"/>
          </a:xfrm>
        </p:spPr>
        <p:txBody>
          <a:bodyPr>
            <a:noAutofit/>
          </a:bodyPr>
          <a:lstStyle/>
          <a:p>
            <a:r>
              <a:rPr lang="lv-LV" b="1" dirty="0">
                <a:solidFill>
                  <a:srgbClr val="7E8083"/>
                </a:solidFill>
                <a:latin typeface="DINPro-Light" panose="02000504040000020003" pitchFamily="50" charset="0"/>
              </a:rPr>
              <a:t>AUTOPĀRVADĀJUMU TIRGUS POTENCIĀLS: KĀ PIESĀTINĀTĀ TIRGŪ RAST JAUNAS IESPĒJAS</a:t>
            </a:r>
            <a:endParaRPr lang="lv-LV" sz="5400" dirty="0">
              <a:solidFill>
                <a:srgbClr val="7E8083"/>
              </a:solidFill>
              <a:latin typeface="DINPro-Light" panose="02000504040000020003" pitchFamily="50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5E627951-63C1-4F5D-9ACB-8DD16CC03D6D}"/>
              </a:ext>
            </a:extLst>
          </p:cNvPr>
          <p:cNvSpPr/>
          <p:nvPr/>
        </p:nvSpPr>
        <p:spPr>
          <a:xfrm>
            <a:off x="2" y="4574678"/>
            <a:ext cx="12191998" cy="24357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5B926714-6E09-4863-95F6-BD0012BCD21B}"/>
              </a:ext>
            </a:extLst>
          </p:cNvPr>
          <p:cNvSpPr/>
          <p:nvPr/>
        </p:nvSpPr>
        <p:spPr>
          <a:xfrm>
            <a:off x="13857" y="1304960"/>
            <a:ext cx="12191998" cy="7514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165CADCD-5938-446B-AF75-83048C96EC3C}"/>
              </a:ext>
            </a:extLst>
          </p:cNvPr>
          <p:cNvSpPr/>
          <p:nvPr/>
        </p:nvSpPr>
        <p:spPr>
          <a:xfrm>
            <a:off x="13857" y="1389449"/>
            <a:ext cx="12191999" cy="578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lv-LV" sz="3200" b="1" dirty="0">
                <a:solidFill>
                  <a:srgbClr val="7E8083"/>
                </a:solidFill>
                <a:latin typeface="DINPro-Bold" panose="02000503030000020004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PANEĻDISKUSIJA</a:t>
            </a:r>
            <a:endParaRPr lang="lv-LV" sz="2400" dirty="0">
              <a:solidFill>
                <a:srgbClr val="7E8083"/>
              </a:solidFill>
              <a:effectLst/>
              <a:latin typeface="DINPro-Bold" panose="02000503030000020004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A90DDFF6-3999-4E44-8F86-FAC1609562F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2891" y="380019"/>
            <a:ext cx="2803525" cy="46926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F6F285E9-3F85-489F-9888-0E45C954F959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4466" y="257463"/>
            <a:ext cx="760095" cy="714375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4C5CB62E-8C0A-4402-BE9E-5751533DC60B}"/>
              </a:ext>
            </a:extLst>
          </p:cNvPr>
          <p:cNvSpPr/>
          <p:nvPr/>
        </p:nvSpPr>
        <p:spPr>
          <a:xfrm>
            <a:off x="290946" y="4637230"/>
            <a:ext cx="11845632" cy="3369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lv-LV" sz="2000" dirty="0">
                <a:solidFill>
                  <a:srgbClr val="7E8083"/>
                </a:solidFill>
                <a:latin typeface="DINPro-Light" panose="02000504040000020003" pitchFamily="50" charset="0"/>
                <a:cs typeface="Times New Roman" panose="02020603050405020304" pitchFamily="18" charset="0"/>
              </a:rPr>
              <a:t>Satiksmes ministrijas Autosatiksmes departamenta direktors </a:t>
            </a:r>
            <a:r>
              <a:rPr lang="lv-LV" sz="2000" b="1" dirty="0">
                <a:solidFill>
                  <a:srgbClr val="7E8083"/>
                </a:solidFill>
                <a:latin typeface="DINPro-Light" panose="02000504040000020003" pitchFamily="50" charset="0"/>
                <a:cs typeface="Times New Roman" panose="02020603050405020304" pitchFamily="18" charset="0"/>
              </a:rPr>
              <a:t>Tālivaldis </a:t>
            </a:r>
            <a:r>
              <a:rPr lang="lv-LV" sz="2000" b="1" dirty="0" err="1">
                <a:solidFill>
                  <a:srgbClr val="7E8083"/>
                </a:solidFill>
                <a:latin typeface="DINPro-Light" panose="02000504040000020003" pitchFamily="50" charset="0"/>
                <a:cs typeface="Times New Roman" panose="02020603050405020304" pitchFamily="18" charset="0"/>
              </a:rPr>
              <a:t>Vectirāns</a:t>
            </a:r>
            <a:endParaRPr lang="lv-LV" sz="2000" b="1" dirty="0">
              <a:solidFill>
                <a:srgbClr val="7E8083"/>
              </a:solidFill>
              <a:latin typeface="DINPro-Light" panose="02000504040000020003" pitchFamily="50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lv-LV" sz="2000" dirty="0">
                <a:solidFill>
                  <a:srgbClr val="7E8083"/>
                </a:solidFill>
                <a:latin typeface="DINPro-Light" panose="02000504040000020003" pitchFamily="50" charset="0"/>
                <a:cs typeface="Times New Roman" panose="02020603050405020304" pitchFamily="18" charset="0"/>
              </a:rPr>
              <a:t>Autotransporta direkcijas Starptautisko autopārvadājumu koordinācijas daļas vadītāja </a:t>
            </a:r>
            <a:r>
              <a:rPr lang="lv-LV" sz="2000" b="1" dirty="0">
                <a:solidFill>
                  <a:srgbClr val="7E8083"/>
                </a:solidFill>
                <a:latin typeface="DINPro-Light" panose="02000504040000020003" pitchFamily="50" charset="0"/>
                <a:cs typeface="Times New Roman" panose="02020603050405020304" pitchFamily="18" charset="0"/>
              </a:rPr>
              <a:t>Indra Gromule</a:t>
            </a:r>
          </a:p>
          <a:p>
            <a:pPr marL="34290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lv-LV" sz="2000" dirty="0">
                <a:solidFill>
                  <a:srgbClr val="7E8083"/>
                </a:solidFill>
                <a:latin typeface="DINPro-Light" panose="02000504040000020003" pitchFamily="50" charset="0"/>
                <a:cs typeface="Times New Roman" panose="02020603050405020304" pitchFamily="18" charset="0"/>
              </a:rPr>
              <a:t>Autotransporta direkcijas digitālā </a:t>
            </a:r>
            <a:r>
              <a:rPr lang="lv-LV" sz="2000" dirty="0" err="1">
                <a:solidFill>
                  <a:srgbClr val="7E8083"/>
                </a:solidFill>
                <a:latin typeface="DINPro-Light" panose="02000504040000020003" pitchFamily="50" charset="0"/>
                <a:cs typeface="Times New Roman" panose="02020603050405020304" pitchFamily="18" charset="0"/>
              </a:rPr>
              <a:t>tahogrāfa</a:t>
            </a:r>
            <a:r>
              <a:rPr lang="lv-LV" sz="2000" dirty="0">
                <a:solidFill>
                  <a:srgbClr val="7E8083"/>
                </a:solidFill>
                <a:latin typeface="DINPro-Light" panose="02000504040000020003" pitchFamily="50" charset="0"/>
                <a:cs typeface="Times New Roman" panose="02020603050405020304" pitchFamily="18" charset="0"/>
              </a:rPr>
              <a:t> sistēmas eksperts </a:t>
            </a:r>
            <a:r>
              <a:rPr lang="lv-LV" sz="2000" b="1" dirty="0">
                <a:solidFill>
                  <a:srgbClr val="7E8083"/>
                </a:solidFill>
                <a:latin typeface="DINPro-Light" panose="02000504040000020003" pitchFamily="50" charset="0"/>
                <a:cs typeface="Times New Roman" panose="02020603050405020304" pitchFamily="18" charset="0"/>
              </a:rPr>
              <a:t>Oskars Baranovskis</a:t>
            </a:r>
          </a:p>
          <a:p>
            <a:pPr marL="34290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lv-LV" sz="2000" dirty="0">
                <a:solidFill>
                  <a:srgbClr val="7E8083"/>
                </a:solidFill>
                <a:latin typeface="DINPro-Light" panose="02000504040000020003" pitchFamily="50" charset="0"/>
                <a:cs typeface="Times New Roman" panose="02020603050405020304" pitchFamily="18" charset="0"/>
              </a:rPr>
              <a:t>Valsts ieņēmumu dienesta Muitas pārvaldes E-muitas daļas vadītāja </a:t>
            </a:r>
            <a:r>
              <a:rPr lang="lv-LV" sz="2000" b="1" dirty="0">
                <a:solidFill>
                  <a:srgbClr val="7E8083"/>
                </a:solidFill>
                <a:latin typeface="DINPro-Light" panose="02000504040000020003" pitchFamily="50" charset="0"/>
                <a:cs typeface="Times New Roman" panose="02020603050405020304" pitchFamily="18" charset="0"/>
              </a:rPr>
              <a:t>Olga Vikaine</a:t>
            </a:r>
          </a:p>
          <a:p>
            <a:pPr marL="34290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lv-LV" sz="2000" dirty="0">
                <a:solidFill>
                  <a:srgbClr val="7E8083"/>
                </a:solidFill>
                <a:latin typeface="DINPro-Light" panose="02000504040000020003" pitchFamily="50" charset="0"/>
                <a:cs typeface="Times New Roman" panose="02020603050405020304" pitchFamily="18" charset="0"/>
              </a:rPr>
              <a:t>Valsts policijas Autopārvadājumu uzraudzības nodaļas vecākais inspektors </a:t>
            </a:r>
            <a:r>
              <a:rPr lang="lv-LV" sz="2000" b="1" dirty="0">
                <a:solidFill>
                  <a:srgbClr val="7E8083"/>
                </a:solidFill>
                <a:latin typeface="DINPro-Light" panose="02000504040000020003" pitchFamily="50" charset="0"/>
                <a:cs typeface="Times New Roman" panose="02020603050405020304" pitchFamily="18" charset="0"/>
              </a:rPr>
              <a:t>Arturs Smilga</a:t>
            </a:r>
          </a:p>
          <a:p>
            <a:pPr marL="34290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lv-LV" sz="2000" dirty="0">
                <a:solidFill>
                  <a:srgbClr val="7E8083"/>
                </a:solidFill>
                <a:latin typeface="DINPro-Light" panose="02000504040000020003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Autopārvadātāju asociācijas  “Latvijas auto” prezidents </a:t>
            </a:r>
            <a:r>
              <a:rPr lang="lv-LV" sz="2000" b="1" dirty="0">
                <a:solidFill>
                  <a:srgbClr val="7E8083"/>
                </a:solidFill>
                <a:latin typeface="DINPro-Light" panose="02000504040000020003" pitchFamily="50" charset="0"/>
                <a:cs typeface="Times New Roman" panose="02020603050405020304" pitchFamily="18" charset="0"/>
              </a:rPr>
              <a:t>Aleksandrs </a:t>
            </a:r>
            <a:r>
              <a:rPr lang="lv-LV" sz="2000" b="1" dirty="0" err="1">
                <a:solidFill>
                  <a:srgbClr val="7E8083"/>
                </a:solidFill>
                <a:latin typeface="DINPro-Light" panose="02000504040000020003" pitchFamily="50" charset="0"/>
                <a:cs typeface="Times New Roman" panose="02020603050405020304" pitchFamily="18" charset="0"/>
              </a:rPr>
              <a:t>Pociluiko</a:t>
            </a:r>
            <a:r>
              <a:rPr lang="lv-LV" sz="2000" b="1" dirty="0">
                <a:solidFill>
                  <a:srgbClr val="7E8083"/>
                </a:solidFill>
                <a:latin typeface="DINPro-Light" panose="02000504040000020003" pitchFamily="50" charset="0"/>
                <a:cs typeface="Times New Roman" panose="02020603050405020304" pitchFamily="18" charset="0"/>
              </a:rPr>
              <a:t> </a:t>
            </a:r>
            <a:r>
              <a:rPr lang="lv-LV" b="1" dirty="0"/>
              <a:t> </a:t>
            </a:r>
            <a:r>
              <a:rPr lang="lv-LV" sz="2000" dirty="0"/>
              <a:t/>
            </a:r>
            <a:br>
              <a:rPr lang="lv-LV" sz="2000" dirty="0"/>
            </a:br>
            <a:r>
              <a:rPr lang="lv-LV" b="1" dirty="0"/>
              <a:t> </a:t>
            </a:r>
            <a:endParaRPr lang="lv-LV" sz="2000" b="1" dirty="0">
              <a:solidFill>
                <a:srgbClr val="7E8083"/>
              </a:solidFill>
              <a:latin typeface="DINPro-Light" panose="02000504040000020003" pitchFamily="50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endParaRPr lang="lv-LV" sz="2000" b="1" dirty="0">
              <a:solidFill>
                <a:srgbClr val="7E8083"/>
              </a:solidFill>
              <a:latin typeface="DINPro-Light" panose="02000504040000020003" pitchFamily="50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endParaRPr lang="lv-LV" sz="2000" b="1" dirty="0">
              <a:solidFill>
                <a:srgbClr val="7E8083"/>
              </a:solidFill>
              <a:latin typeface="DINPro-Light" panose="02000504040000020003" pitchFamily="50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endParaRPr lang="lv-LV" sz="2200" b="1" dirty="0">
              <a:solidFill>
                <a:srgbClr val="7E8083"/>
              </a:solidFill>
              <a:latin typeface="DINPro-Light" panose="02000504040000020003" pitchFamily="50" charset="0"/>
              <a:cs typeface="Times New Roman" panose="02020603050405020304" pitchFamily="18" charset="0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xmlns="" id="{B63482F6-A426-4A16-978C-D67CE30896F8}"/>
              </a:ext>
            </a:extLst>
          </p:cNvPr>
          <p:cNvSpPr txBox="1">
            <a:spLocks/>
          </p:cNvSpPr>
          <p:nvPr/>
        </p:nvSpPr>
        <p:spPr>
          <a:xfrm>
            <a:off x="13857" y="2068955"/>
            <a:ext cx="12191998" cy="259917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v-LV" b="1" dirty="0">
                <a:solidFill>
                  <a:srgbClr val="ED592A"/>
                </a:solidFill>
                <a:latin typeface="DINPro-Light" panose="02000504040000020003" pitchFamily="50" charset="0"/>
              </a:rPr>
              <a:t>AUTOPĀRVADĀJUMU TIRGUS POTENCIĀLS: KĀ PIESĀTINĀTĀ TIRGŪ RAST JAUNAS IESPĒJAS</a:t>
            </a:r>
            <a:endParaRPr lang="lv-LV" sz="5400" dirty="0">
              <a:solidFill>
                <a:srgbClr val="ED592A"/>
              </a:solidFill>
              <a:latin typeface="DINPro-Light" panose="0200050404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37797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994</TotalTime>
  <Words>387</Words>
  <Application>Microsoft Office PowerPoint</Application>
  <PresentationFormat>Widescreen</PresentationFormat>
  <Paragraphs>90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DINPro-Bold</vt:lpstr>
      <vt:lpstr>DINPro-Light</vt:lpstr>
      <vt:lpstr>Times New Roman</vt:lpstr>
      <vt:lpstr>Office Theme</vt:lpstr>
      <vt:lpstr>IESPĒJAS UN DRAUDI AUTOPĀRVADĀJUMU NOZARĒ.  KĀ BŪT SOLI PRIEKŠĀ SAVIEM KONKURENTIEM?</vt:lpstr>
      <vt:lpstr>PIEŅEMTO UN SAGAIDĀMO POLITISKO LĒMUMU IETEKME UZ LATVIJAS AUTOPĀRVADĀTĀJIEM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AUTOPĀRVADĀJUMU TIRGUS POTENCIĀLS: KĀ PIESĀTINĀTĀ TIRGŪ RAST JAUNAS IESPĒJAS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IESPĒJAS UN DRAUDI AUTOPĀRVADĀJUMU NOZARĒ.  KĀ BŪT SOLI PRIEKŠĀ SAVIEM KONKURENTIEM?</dc:title>
  <dc:creator>Inese Krūmiņa</dc:creator>
  <cp:lastModifiedBy>Lilita Pelčere</cp:lastModifiedBy>
  <cp:revision>48</cp:revision>
  <dcterms:created xsi:type="dcterms:W3CDTF">2019-04-08T13:02:31Z</dcterms:created>
  <dcterms:modified xsi:type="dcterms:W3CDTF">2019-04-12T05:20:13Z</dcterms:modified>
</cp:coreProperties>
</file>