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3"/>
  </p:notesMasterIdLst>
  <p:handoutMasterIdLst>
    <p:handoutMasterId r:id="rId34"/>
  </p:handoutMasterIdLst>
  <p:sldIdLst>
    <p:sldId id="256" r:id="rId6"/>
    <p:sldId id="257" r:id="rId7"/>
    <p:sldId id="258" r:id="rId8"/>
    <p:sldId id="275" r:id="rId9"/>
    <p:sldId id="278" r:id="rId10"/>
    <p:sldId id="263" r:id="rId11"/>
    <p:sldId id="282" r:id="rId12"/>
    <p:sldId id="283" r:id="rId13"/>
    <p:sldId id="284" r:id="rId14"/>
    <p:sldId id="271" r:id="rId15"/>
    <p:sldId id="259" r:id="rId16"/>
    <p:sldId id="260" r:id="rId17"/>
    <p:sldId id="272" r:id="rId18"/>
    <p:sldId id="273" r:id="rId19"/>
    <p:sldId id="265" r:id="rId20"/>
    <p:sldId id="281" r:id="rId21"/>
    <p:sldId id="264" r:id="rId22"/>
    <p:sldId id="261" r:id="rId23"/>
    <p:sldId id="266" r:id="rId24"/>
    <p:sldId id="267" r:id="rId25"/>
    <p:sldId id="274" r:id="rId26"/>
    <p:sldId id="285" r:id="rId27"/>
    <p:sldId id="262" r:id="rId28"/>
    <p:sldId id="268" r:id="rId29"/>
    <p:sldId id="269" r:id="rId30"/>
    <p:sldId id="270" r:id="rId31"/>
    <p:sldId id="276" r:id="rId32"/>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A9"/>
    <a:srgbClr val="000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661" autoAdjust="0"/>
  </p:normalViewPr>
  <p:slideViewPr>
    <p:cSldViewPr snapToGrid="0">
      <p:cViewPr varScale="1">
        <p:scale>
          <a:sx n="84" d="100"/>
          <a:sy n="84" d="100"/>
        </p:scale>
        <p:origin x="14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D181D-299E-492A-B1CA-4AB2DD9E9616}"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en-US"/>
        </a:p>
      </dgm:t>
    </dgm:pt>
    <dgm:pt modelId="{A6CFFCEE-BD76-43A6-8F65-DE3D65C23C75}">
      <dgm:prSet/>
      <dgm:spPr/>
      <dgm:t>
        <a:bodyPr/>
        <a:lstStyle/>
        <a:p>
          <a:pPr rtl="0"/>
          <a:r>
            <a:rPr lang="lv-LV" b="0" noProof="0" dirty="0"/>
            <a:t>Ievads</a:t>
          </a:r>
          <a:endParaRPr lang="en-GB" b="0" noProof="0" dirty="0"/>
        </a:p>
      </dgm:t>
    </dgm:pt>
    <dgm:pt modelId="{D54D8ABD-7C0F-4DF4-889F-D1C35BE7E1AF}" type="parTrans" cxnId="{C8F8E551-12C1-4258-9356-2C1C7AE27122}">
      <dgm:prSet/>
      <dgm:spPr/>
      <dgm:t>
        <a:bodyPr/>
        <a:lstStyle/>
        <a:p>
          <a:endParaRPr lang="en-US"/>
        </a:p>
      </dgm:t>
    </dgm:pt>
    <dgm:pt modelId="{13635A60-F5C0-455E-8AA6-86FDD64C11D0}" type="sibTrans" cxnId="{C8F8E551-12C1-4258-9356-2C1C7AE27122}">
      <dgm:prSet/>
      <dgm:spPr/>
      <dgm:t>
        <a:bodyPr/>
        <a:lstStyle/>
        <a:p>
          <a:endParaRPr lang="en-US"/>
        </a:p>
      </dgm:t>
    </dgm:pt>
    <dgm:pt modelId="{4BE337FE-AAB3-47D9-ACE4-CC59217BBA95}">
      <dgm:prSet/>
      <dgm:spPr/>
      <dgm:t>
        <a:bodyPr/>
        <a:lstStyle/>
        <a:p>
          <a:pPr rtl="0"/>
          <a:r>
            <a:rPr lang="lv-LV" b="0" noProof="0" dirty="0"/>
            <a:t>Mērķi</a:t>
          </a:r>
          <a:endParaRPr lang="en-GB" b="0" noProof="0" dirty="0"/>
        </a:p>
      </dgm:t>
    </dgm:pt>
    <dgm:pt modelId="{8D491B47-BBCA-49CE-9A3D-BCBF34ADD98F}" type="parTrans" cxnId="{2C4DE5EC-1B1C-4309-AD18-9E34DE223BD3}">
      <dgm:prSet/>
      <dgm:spPr/>
      <dgm:t>
        <a:bodyPr/>
        <a:lstStyle/>
        <a:p>
          <a:endParaRPr lang="en-US"/>
        </a:p>
      </dgm:t>
    </dgm:pt>
    <dgm:pt modelId="{939C355E-D1BF-4D92-BD3C-53390D9D0285}" type="sibTrans" cxnId="{2C4DE5EC-1B1C-4309-AD18-9E34DE223BD3}">
      <dgm:prSet/>
      <dgm:spPr/>
      <dgm:t>
        <a:bodyPr/>
        <a:lstStyle/>
        <a:p>
          <a:endParaRPr lang="en-US"/>
        </a:p>
      </dgm:t>
    </dgm:pt>
    <dgm:pt modelId="{8B8F6A24-6932-4F30-9A4B-468A78E2A47D}">
      <dgm:prSet/>
      <dgm:spPr/>
      <dgm:t>
        <a:bodyPr/>
        <a:lstStyle/>
        <a:p>
          <a:pPr rtl="0"/>
          <a:r>
            <a:rPr lang="lv-LV" dirty="0"/>
            <a:t>Gaidāmie rezultāti</a:t>
          </a:r>
          <a:endParaRPr lang="en-GB" b="0" noProof="0" dirty="0"/>
        </a:p>
      </dgm:t>
    </dgm:pt>
    <dgm:pt modelId="{20FEC4B4-C69D-4195-8846-B0D00E45BA9B}" type="parTrans" cxnId="{30E06C01-4C2A-44A7-BD37-673C4B7F1955}">
      <dgm:prSet/>
      <dgm:spPr/>
      <dgm:t>
        <a:bodyPr/>
        <a:lstStyle/>
        <a:p>
          <a:endParaRPr lang="en-US"/>
        </a:p>
      </dgm:t>
    </dgm:pt>
    <dgm:pt modelId="{AF3EF1C1-09D5-4724-80C2-8896279EBD84}" type="sibTrans" cxnId="{30E06C01-4C2A-44A7-BD37-673C4B7F1955}">
      <dgm:prSet/>
      <dgm:spPr/>
      <dgm:t>
        <a:bodyPr/>
        <a:lstStyle/>
        <a:p>
          <a:endParaRPr lang="en-US"/>
        </a:p>
      </dgm:t>
    </dgm:pt>
    <dgm:pt modelId="{E3E359EE-52CE-4F4D-85C1-D5A6AE787CE6}">
      <dgm:prSet/>
      <dgm:spPr/>
      <dgm:t>
        <a:bodyPr/>
        <a:lstStyle/>
        <a:p>
          <a:pPr rtl="0"/>
          <a:r>
            <a:rPr lang="lv-LV" b="0" noProof="0" dirty="0"/>
            <a:t>RTSM</a:t>
          </a:r>
          <a:endParaRPr lang="en-GB" b="0" noProof="0" dirty="0"/>
        </a:p>
      </dgm:t>
    </dgm:pt>
    <dgm:pt modelId="{38D05377-D946-4EA3-8B84-A7E9FC251332}" type="parTrans" cxnId="{788AB5E7-0371-42F5-B4AE-41D25EA1C0D3}">
      <dgm:prSet/>
      <dgm:spPr/>
      <dgm:t>
        <a:bodyPr/>
        <a:lstStyle/>
        <a:p>
          <a:endParaRPr lang="en-US"/>
        </a:p>
      </dgm:t>
    </dgm:pt>
    <dgm:pt modelId="{CA9A3378-CCBE-4C3B-BCD6-92BCB8BDC583}" type="sibTrans" cxnId="{788AB5E7-0371-42F5-B4AE-41D25EA1C0D3}">
      <dgm:prSet/>
      <dgm:spPr/>
      <dgm:t>
        <a:bodyPr/>
        <a:lstStyle/>
        <a:p>
          <a:endParaRPr lang="en-US"/>
        </a:p>
      </dgm:t>
    </dgm:pt>
    <dgm:pt modelId="{F24CBD34-0D3F-4331-9188-B9DC2F061F05}">
      <dgm:prSet/>
      <dgm:spPr/>
      <dgm:t>
        <a:bodyPr/>
        <a:lstStyle/>
        <a:p>
          <a:pPr rtl="0"/>
          <a:r>
            <a:rPr lang="lv-LV" b="0" noProof="0" dirty="0"/>
            <a:t>SUMBA</a:t>
          </a:r>
          <a:endParaRPr lang="en-GB" b="0" noProof="0" dirty="0"/>
        </a:p>
      </dgm:t>
    </dgm:pt>
    <dgm:pt modelId="{F6AB7B19-C43B-4E79-BDA8-B3EE792DCABA}" type="parTrans" cxnId="{34369CC1-1868-4359-8FA0-40EA3E1756D9}">
      <dgm:prSet/>
      <dgm:spPr/>
      <dgm:t>
        <a:bodyPr/>
        <a:lstStyle/>
        <a:p>
          <a:endParaRPr lang="en-GB"/>
        </a:p>
      </dgm:t>
    </dgm:pt>
    <dgm:pt modelId="{5E7AFD10-E5C2-4BDA-B8CF-84250053F6BD}" type="sibTrans" cxnId="{34369CC1-1868-4359-8FA0-40EA3E1756D9}">
      <dgm:prSet/>
      <dgm:spPr/>
      <dgm:t>
        <a:bodyPr/>
        <a:lstStyle/>
        <a:p>
          <a:endParaRPr lang="en-GB"/>
        </a:p>
      </dgm:t>
    </dgm:pt>
    <dgm:pt modelId="{6C65BA3B-9174-4336-99E6-EDDCEDB02D45}" type="pres">
      <dgm:prSet presAssocID="{B61D181D-299E-492A-B1CA-4AB2DD9E9616}" presName="linear" presStyleCnt="0">
        <dgm:presLayoutVars>
          <dgm:animLvl val="lvl"/>
          <dgm:resizeHandles val="exact"/>
        </dgm:presLayoutVars>
      </dgm:prSet>
      <dgm:spPr/>
    </dgm:pt>
    <dgm:pt modelId="{189495B4-3D9A-4E33-B24E-59AFB0300188}" type="pres">
      <dgm:prSet presAssocID="{A6CFFCEE-BD76-43A6-8F65-DE3D65C23C75}" presName="parentText" presStyleLbl="node1" presStyleIdx="0" presStyleCnt="5" custLinFactNeighborX="-2446" custLinFactNeighborY="-82284">
        <dgm:presLayoutVars>
          <dgm:chMax val="0"/>
          <dgm:bulletEnabled val="1"/>
        </dgm:presLayoutVars>
      </dgm:prSet>
      <dgm:spPr/>
    </dgm:pt>
    <dgm:pt modelId="{F9A8174D-C205-42D8-B7A9-D63F69293BEA}" type="pres">
      <dgm:prSet presAssocID="{13635A60-F5C0-455E-8AA6-86FDD64C11D0}" presName="spacer" presStyleCnt="0"/>
      <dgm:spPr/>
    </dgm:pt>
    <dgm:pt modelId="{F71C8244-EB60-41B4-BF61-E788744495C1}" type="pres">
      <dgm:prSet presAssocID="{4BE337FE-AAB3-47D9-ACE4-CC59217BBA95}" presName="parentText" presStyleLbl="node1" presStyleIdx="1" presStyleCnt="5" custLinFactNeighborX="-2083" custLinFactNeighborY="-39917">
        <dgm:presLayoutVars>
          <dgm:chMax val="0"/>
          <dgm:bulletEnabled val="1"/>
        </dgm:presLayoutVars>
      </dgm:prSet>
      <dgm:spPr/>
    </dgm:pt>
    <dgm:pt modelId="{6077CFBD-D0DC-4E21-9E9B-99D5EFEFBF4C}" type="pres">
      <dgm:prSet presAssocID="{939C355E-D1BF-4D92-BD3C-53390D9D0285}" presName="spacer" presStyleCnt="0"/>
      <dgm:spPr/>
    </dgm:pt>
    <dgm:pt modelId="{98665CEB-8A98-464E-85FE-DE776A52A05B}" type="pres">
      <dgm:prSet presAssocID="{F24CBD34-0D3F-4331-9188-B9DC2F061F05}" presName="parentText" presStyleLbl="node1" presStyleIdx="2" presStyleCnt="5">
        <dgm:presLayoutVars>
          <dgm:chMax val="0"/>
          <dgm:bulletEnabled val="1"/>
        </dgm:presLayoutVars>
      </dgm:prSet>
      <dgm:spPr/>
    </dgm:pt>
    <dgm:pt modelId="{8D43B855-CB4C-4BD2-BF90-07E12F03B9EF}" type="pres">
      <dgm:prSet presAssocID="{5E7AFD10-E5C2-4BDA-B8CF-84250053F6BD}" presName="spacer" presStyleCnt="0"/>
      <dgm:spPr/>
    </dgm:pt>
    <dgm:pt modelId="{875564FF-9D6B-4FE5-9FB3-A3B2BB47668A}" type="pres">
      <dgm:prSet presAssocID="{E3E359EE-52CE-4F4D-85C1-D5A6AE787CE6}" presName="parentText" presStyleLbl="node1" presStyleIdx="3" presStyleCnt="5" custLinFactNeighborX="375" custLinFactNeighborY="-62996">
        <dgm:presLayoutVars>
          <dgm:chMax val="0"/>
          <dgm:bulletEnabled val="1"/>
        </dgm:presLayoutVars>
      </dgm:prSet>
      <dgm:spPr/>
    </dgm:pt>
    <dgm:pt modelId="{358C1FD2-F67A-4CC8-98F6-EF867C4794E4}" type="pres">
      <dgm:prSet presAssocID="{CA9A3378-CCBE-4C3B-BCD6-92BCB8BDC583}" presName="spacer" presStyleCnt="0"/>
      <dgm:spPr/>
    </dgm:pt>
    <dgm:pt modelId="{8DC578FA-15C2-45D0-997F-5A6F6D46BAAA}" type="pres">
      <dgm:prSet presAssocID="{8B8F6A24-6932-4F30-9A4B-468A78E2A47D}" presName="parentText" presStyleLbl="node1" presStyleIdx="4" presStyleCnt="5" custLinFactNeighborY="-54758">
        <dgm:presLayoutVars>
          <dgm:chMax val="0"/>
          <dgm:bulletEnabled val="1"/>
        </dgm:presLayoutVars>
      </dgm:prSet>
      <dgm:spPr/>
    </dgm:pt>
  </dgm:ptLst>
  <dgm:cxnLst>
    <dgm:cxn modelId="{30E06C01-4C2A-44A7-BD37-673C4B7F1955}" srcId="{B61D181D-299E-492A-B1CA-4AB2DD9E9616}" destId="{8B8F6A24-6932-4F30-9A4B-468A78E2A47D}" srcOrd="4" destOrd="0" parTransId="{20FEC4B4-C69D-4195-8846-B0D00E45BA9B}" sibTransId="{AF3EF1C1-09D5-4724-80C2-8896279EBD84}"/>
    <dgm:cxn modelId="{B54BF80D-525D-4B66-AC64-FB715271C1DF}" type="presOf" srcId="{B61D181D-299E-492A-B1CA-4AB2DD9E9616}" destId="{6C65BA3B-9174-4336-99E6-EDDCEDB02D45}" srcOrd="0" destOrd="0" presId="urn:microsoft.com/office/officeart/2005/8/layout/vList2"/>
    <dgm:cxn modelId="{38D3EC28-346A-4C72-8770-AD08836A753A}" type="presOf" srcId="{A6CFFCEE-BD76-43A6-8F65-DE3D65C23C75}" destId="{189495B4-3D9A-4E33-B24E-59AFB0300188}" srcOrd="0" destOrd="0" presId="urn:microsoft.com/office/officeart/2005/8/layout/vList2"/>
    <dgm:cxn modelId="{6A65442F-7BE4-4744-AEDB-02873B312CEA}" type="presOf" srcId="{F24CBD34-0D3F-4331-9188-B9DC2F061F05}" destId="{98665CEB-8A98-464E-85FE-DE776A52A05B}" srcOrd="0" destOrd="0" presId="urn:microsoft.com/office/officeart/2005/8/layout/vList2"/>
    <dgm:cxn modelId="{7B5CC662-11DA-403C-835F-4B06A62A62DE}" type="presOf" srcId="{4BE337FE-AAB3-47D9-ACE4-CC59217BBA95}" destId="{F71C8244-EB60-41B4-BF61-E788744495C1}" srcOrd="0" destOrd="0" presId="urn:microsoft.com/office/officeart/2005/8/layout/vList2"/>
    <dgm:cxn modelId="{C8F8E551-12C1-4258-9356-2C1C7AE27122}" srcId="{B61D181D-299E-492A-B1CA-4AB2DD9E9616}" destId="{A6CFFCEE-BD76-43A6-8F65-DE3D65C23C75}" srcOrd="0" destOrd="0" parTransId="{D54D8ABD-7C0F-4DF4-889F-D1C35BE7E1AF}" sibTransId="{13635A60-F5C0-455E-8AA6-86FDD64C11D0}"/>
    <dgm:cxn modelId="{E94ADEBB-B007-45C4-AEE0-B6F57F3DF294}" type="presOf" srcId="{E3E359EE-52CE-4F4D-85C1-D5A6AE787CE6}" destId="{875564FF-9D6B-4FE5-9FB3-A3B2BB47668A}" srcOrd="0" destOrd="0" presId="urn:microsoft.com/office/officeart/2005/8/layout/vList2"/>
    <dgm:cxn modelId="{34369CC1-1868-4359-8FA0-40EA3E1756D9}" srcId="{B61D181D-299E-492A-B1CA-4AB2DD9E9616}" destId="{F24CBD34-0D3F-4331-9188-B9DC2F061F05}" srcOrd="2" destOrd="0" parTransId="{F6AB7B19-C43B-4E79-BDA8-B3EE792DCABA}" sibTransId="{5E7AFD10-E5C2-4BDA-B8CF-84250053F6BD}"/>
    <dgm:cxn modelId="{166D12E1-DCD0-495F-BE85-92BC0753AA74}" type="presOf" srcId="{8B8F6A24-6932-4F30-9A4B-468A78E2A47D}" destId="{8DC578FA-15C2-45D0-997F-5A6F6D46BAAA}" srcOrd="0" destOrd="0" presId="urn:microsoft.com/office/officeart/2005/8/layout/vList2"/>
    <dgm:cxn modelId="{788AB5E7-0371-42F5-B4AE-41D25EA1C0D3}" srcId="{B61D181D-299E-492A-B1CA-4AB2DD9E9616}" destId="{E3E359EE-52CE-4F4D-85C1-D5A6AE787CE6}" srcOrd="3" destOrd="0" parTransId="{38D05377-D946-4EA3-8B84-A7E9FC251332}" sibTransId="{CA9A3378-CCBE-4C3B-BCD6-92BCB8BDC583}"/>
    <dgm:cxn modelId="{2C4DE5EC-1B1C-4309-AD18-9E34DE223BD3}" srcId="{B61D181D-299E-492A-B1CA-4AB2DD9E9616}" destId="{4BE337FE-AAB3-47D9-ACE4-CC59217BBA95}" srcOrd="1" destOrd="0" parTransId="{8D491B47-BBCA-49CE-9A3D-BCBF34ADD98F}" sibTransId="{939C355E-D1BF-4D92-BD3C-53390D9D0285}"/>
    <dgm:cxn modelId="{618E9D07-AEFF-4302-9680-083173AFC4F5}" type="presParOf" srcId="{6C65BA3B-9174-4336-99E6-EDDCEDB02D45}" destId="{189495B4-3D9A-4E33-B24E-59AFB0300188}" srcOrd="0" destOrd="0" presId="urn:microsoft.com/office/officeart/2005/8/layout/vList2"/>
    <dgm:cxn modelId="{48C85674-674C-4E90-A7AE-81FB833A4DC4}" type="presParOf" srcId="{6C65BA3B-9174-4336-99E6-EDDCEDB02D45}" destId="{F9A8174D-C205-42D8-B7A9-D63F69293BEA}" srcOrd="1" destOrd="0" presId="urn:microsoft.com/office/officeart/2005/8/layout/vList2"/>
    <dgm:cxn modelId="{FCB98CED-7AB3-4B40-9207-AE49030F2EBA}" type="presParOf" srcId="{6C65BA3B-9174-4336-99E6-EDDCEDB02D45}" destId="{F71C8244-EB60-41B4-BF61-E788744495C1}" srcOrd="2" destOrd="0" presId="urn:microsoft.com/office/officeart/2005/8/layout/vList2"/>
    <dgm:cxn modelId="{9BE18899-46E8-44FA-8A00-A4C324805EDF}" type="presParOf" srcId="{6C65BA3B-9174-4336-99E6-EDDCEDB02D45}" destId="{6077CFBD-D0DC-4E21-9E9B-99D5EFEFBF4C}" srcOrd="3" destOrd="0" presId="urn:microsoft.com/office/officeart/2005/8/layout/vList2"/>
    <dgm:cxn modelId="{A6991827-5D92-4B76-AE41-34BC8A1DB120}" type="presParOf" srcId="{6C65BA3B-9174-4336-99E6-EDDCEDB02D45}" destId="{98665CEB-8A98-464E-85FE-DE776A52A05B}" srcOrd="4" destOrd="0" presId="urn:microsoft.com/office/officeart/2005/8/layout/vList2"/>
    <dgm:cxn modelId="{7DBB5249-2CA1-456A-8A09-F686B1B7E294}" type="presParOf" srcId="{6C65BA3B-9174-4336-99E6-EDDCEDB02D45}" destId="{8D43B855-CB4C-4BD2-BF90-07E12F03B9EF}" srcOrd="5" destOrd="0" presId="urn:microsoft.com/office/officeart/2005/8/layout/vList2"/>
    <dgm:cxn modelId="{65D16664-283F-442F-AFC3-E657C4BEFA40}" type="presParOf" srcId="{6C65BA3B-9174-4336-99E6-EDDCEDB02D45}" destId="{875564FF-9D6B-4FE5-9FB3-A3B2BB47668A}" srcOrd="6" destOrd="0" presId="urn:microsoft.com/office/officeart/2005/8/layout/vList2"/>
    <dgm:cxn modelId="{DA0BDEF2-2886-453E-993B-F6AD1557B37F}" type="presParOf" srcId="{6C65BA3B-9174-4336-99E6-EDDCEDB02D45}" destId="{358C1FD2-F67A-4CC8-98F6-EF867C4794E4}" srcOrd="7" destOrd="0" presId="urn:microsoft.com/office/officeart/2005/8/layout/vList2"/>
    <dgm:cxn modelId="{613E3599-6D51-4FBB-8582-996F6D491B50}" type="presParOf" srcId="{6C65BA3B-9174-4336-99E6-EDDCEDB02D45}" destId="{8DC578FA-15C2-45D0-997F-5A6F6D46BAA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483CEB-9711-40A8-A63F-D954F66B2DA1}" type="doc">
      <dgm:prSet loTypeId="urn:microsoft.com/office/officeart/2005/8/layout/hList6" loCatId="list" qsTypeId="urn:microsoft.com/office/officeart/2005/8/quickstyle/simple1" qsCatId="simple" csTypeId="urn:microsoft.com/office/officeart/2005/8/colors/accent1_3" csCatId="accent1" phldr="1"/>
      <dgm:spPr/>
      <dgm:t>
        <a:bodyPr/>
        <a:lstStyle/>
        <a:p>
          <a:endParaRPr lang="lv-LV"/>
        </a:p>
      </dgm:t>
    </dgm:pt>
    <dgm:pt modelId="{755D91BE-29AD-46BD-8A24-6E6A6E95835C}">
      <dgm:prSet phldrT="[Teksts]"/>
      <dgm:spPr/>
      <dgm:t>
        <a:bodyPr/>
        <a:lstStyle/>
        <a:p>
          <a:pPr algn="ctr">
            <a:buNone/>
          </a:pPr>
          <a:r>
            <a:rPr lang="lv-LV" b="1" u="sng" noProof="0" dirty="0">
              <a:solidFill>
                <a:schemeClr val="tx1"/>
              </a:solidFill>
            </a:rPr>
            <a:t>Esošā situācija</a:t>
          </a:r>
        </a:p>
        <a:p>
          <a:pPr algn="l">
            <a:buNone/>
          </a:pPr>
          <a:r>
            <a:rPr lang="lv-LV" noProof="0" dirty="0">
              <a:solidFill>
                <a:schemeClr val="tx1"/>
              </a:solidFill>
            </a:rPr>
            <a:t>- 180 zonu sistēma</a:t>
          </a:r>
        </a:p>
        <a:p>
          <a:pPr algn="l">
            <a:buNone/>
          </a:pPr>
          <a:r>
            <a:rPr lang="lv-LV" noProof="0" dirty="0">
              <a:solidFill>
                <a:schemeClr val="tx1"/>
              </a:solidFill>
            </a:rPr>
            <a:t> - teritorija: Rīga</a:t>
          </a:r>
        </a:p>
        <a:p>
          <a:pPr algn="l">
            <a:buNone/>
          </a:pPr>
          <a:r>
            <a:rPr lang="lv-LV" noProof="0" dirty="0">
              <a:solidFill>
                <a:schemeClr val="tx1"/>
              </a:solidFill>
            </a:rPr>
            <a:t> - 2004.g.pārvietošans matricas</a:t>
          </a:r>
          <a:endParaRPr lang="lv-LV" u="sng" noProof="0" dirty="0">
            <a:solidFill>
              <a:schemeClr val="tx1"/>
            </a:solidFill>
          </a:endParaRPr>
        </a:p>
      </dgm:t>
    </dgm:pt>
    <dgm:pt modelId="{1376FAE4-D5B8-4F99-A5E1-551E9FE4D1A8}" type="parTrans" cxnId="{19DDDC5F-4C18-4DF7-AFB3-9708BF43986C}">
      <dgm:prSet/>
      <dgm:spPr/>
      <dgm:t>
        <a:bodyPr/>
        <a:lstStyle/>
        <a:p>
          <a:endParaRPr lang="lv-LV"/>
        </a:p>
      </dgm:t>
    </dgm:pt>
    <dgm:pt modelId="{A9BBE1D7-02D0-4BFB-9576-F949630E0D2B}" type="sibTrans" cxnId="{19DDDC5F-4C18-4DF7-AFB3-9708BF43986C}">
      <dgm:prSet/>
      <dgm:spPr/>
      <dgm:t>
        <a:bodyPr/>
        <a:lstStyle/>
        <a:p>
          <a:endParaRPr lang="lv-LV"/>
        </a:p>
      </dgm:t>
    </dgm:pt>
    <dgm:pt modelId="{82AA1D6D-CAD3-450A-8814-596F1DA178DB}">
      <dgm:prSet phldrT="[Teksts]" custT="1"/>
      <dgm:spPr/>
      <dgm:t>
        <a:bodyPr/>
        <a:lstStyle/>
        <a:p>
          <a:pPr>
            <a:buNone/>
          </a:pPr>
          <a:r>
            <a:rPr lang="lv-LV" sz="2400" b="1" u="sng" noProof="0" dirty="0">
              <a:solidFill>
                <a:schemeClr val="tx1"/>
              </a:solidFill>
            </a:rPr>
            <a:t>SUMBA</a:t>
          </a:r>
        </a:p>
        <a:p>
          <a:pPr>
            <a:buNone/>
          </a:pPr>
          <a:r>
            <a:rPr lang="lv-LV" sz="2400" noProof="0" dirty="0">
              <a:solidFill>
                <a:schemeClr val="tx1"/>
              </a:solidFill>
            </a:rPr>
            <a:t>- &gt; 427 zonu sistēma</a:t>
          </a:r>
        </a:p>
        <a:p>
          <a:pPr>
            <a:buNone/>
          </a:pPr>
          <a:r>
            <a:rPr lang="lv-LV" sz="2400" noProof="0" dirty="0">
              <a:solidFill>
                <a:schemeClr val="tx1"/>
              </a:solidFill>
            </a:rPr>
            <a:t>- teritorija:  Rīga + Pierīga</a:t>
          </a:r>
        </a:p>
        <a:p>
          <a:pPr>
            <a:buNone/>
          </a:pPr>
          <a:r>
            <a:rPr lang="lv-LV" sz="2400" noProof="0" dirty="0">
              <a:solidFill>
                <a:schemeClr val="tx1"/>
              </a:solidFill>
            </a:rPr>
            <a:t>- 2018.g. pārvietošanas matricas</a:t>
          </a:r>
        </a:p>
        <a:p>
          <a:pPr>
            <a:buNone/>
          </a:pPr>
          <a:r>
            <a:rPr lang="lv-LV" sz="2400" noProof="0">
              <a:solidFill>
                <a:schemeClr val="tx1"/>
              </a:solidFill>
            </a:rPr>
            <a:t>- sabiedriskā </a:t>
          </a:r>
          <a:r>
            <a:rPr lang="lv-LV" sz="2400" noProof="0" dirty="0">
              <a:solidFill>
                <a:schemeClr val="tx1"/>
              </a:solidFill>
            </a:rPr>
            <a:t>transporta komponente</a:t>
          </a:r>
        </a:p>
        <a:p>
          <a:pPr>
            <a:buNone/>
          </a:pPr>
          <a:r>
            <a:rPr lang="lv-LV" sz="2400" noProof="0" dirty="0">
              <a:solidFill>
                <a:schemeClr val="tx1"/>
              </a:solidFill>
            </a:rPr>
            <a:t>- pasažieru dzelzceļa pārvadājumi</a:t>
          </a:r>
        </a:p>
        <a:p>
          <a:pPr>
            <a:buNone/>
          </a:pPr>
          <a:r>
            <a:rPr lang="lv-LV" sz="2400" noProof="0" dirty="0">
              <a:solidFill>
                <a:schemeClr val="tx1"/>
              </a:solidFill>
            </a:rPr>
            <a:t>- pieprasījuma matricas</a:t>
          </a:r>
          <a:endParaRPr lang="lv-LV" sz="2400" b="1" u="sng" noProof="0" dirty="0">
            <a:solidFill>
              <a:schemeClr val="tx1"/>
            </a:solidFill>
          </a:endParaRPr>
        </a:p>
      </dgm:t>
    </dgm:pt>
    <dgm:pt modelId="{CF2DCB3A-95A2-4AC8-8BE2-D7EF12820C5B}" type="parTrans" cxnId="{5521B144-F3E8-4969-8EAE-43DC8B9BB8CF}">
      <dgm:prSet/>
      <dgm:spPr/>
      <dgm:t>
        <a:bodyPr/>
        <a:lstStyle/>
        <a:p>
          <a:endParaRPr lang="lv-LV"/>
        </a:p>
      </dgm:t>
    </dgm:pt>
    <dgm:pt modelId="{74A9E045-5AE3-4956-BC61-C7A7C8F2292E}" type="sibTrans" cxnId="{5521B144-F3E8-4969-8EAE-43DC8B9BB8CF}">
      <dgm:prSet/>
      <dgm:spPr/>
      <dgm:t>
        <a:bodyPr/>
        <a:lstStyle/>
        <a:p>
          <a:endParaRPr lang="lv-LV"/>
        </a:p>
      </dgm:t>
    </dgm:pt>
    <dgm:pt modelId="{E18C5101-D181-4C07-8F02-5147AFB24EE9}">
      <dgm:prSet phldrT="[Teksts]"/>
      <dgm:spPr/>
      <dgm:t>
        <a:bodyPr/>
        <a:lstStyle/>
        <a:p>
          <a:pPr>
            <a:buFont typeface="Wingdings" panose="05000000000000000000" pitchFamily="2" charset="2"/>
            <a:buChar char="Ø"/>
          </a:pPr>
          <a:endParaRPr lang="lv-LV" sz="1400" noProof="0" dirty="0">
            <a:solidFill>
              <a:schemeClr val="tx1"/>
            </a:solidFill>
          </a:endParaRPr>
        </a:p>
      </dgm:t>
    </dgm:pt>
    <dgm:pt modelId="{04BE0FB7-7DB4-4105-8D7C-D87A1D38F348}" type="parTrans" cxnId="{96CEA1AE-8445-4FA3-BF70-E8A6DA2D5B8C}">
      <dgm:prSet/>
      <dgm:spPr/>
      <dgm:t>
        <a:bodyPr/>
        <a:lstStyle/>
        <a:p>
          <a:endParaRPr lang="en-GB"/>
        </a:p>
      </dgm:t>
    </dgm:pt>
    <dgm:pt modelId="{63164B31-1333-4AD4-BD46-BA48C835E741}" type="sibTrans" cxnId="{96CEA1AE-8445-4FA3-BF70-E8A6DA2D5B8C}">
      <dgm:prSet/>
      <dgm:spPr/>
      <dgm:t>
        <a:bodyPr/>
        <a:lstStyle/>
        <a:p>
          <a:endParaRPr lang="en-GB"/>
        </a:p>
      </dgm:t>
    </dgm:pt>
    <dgm:pt modelId="{CA807416-DA98-4578-AD12-B7BCDD9F1D4D}" type="pres">
      <dgm:prSet presAssocID="{93483CEB-9711-40A8-A63F-D954F66B2DA1}" presName="Name0" presStyleCnt="0">
        <dgm:presLayoutVars>
          <dgm:dir/>
          <dgm:resizeHandles val="exact"/>
        </dgm:presLayoutVars>
      </dgm:prSet>
      <dgm:spPr/>
    </dgm:pt>
    <dgm:pt modelId="{2B061178-8EC3-41ED-B4C7-80E99A92C8B4}" type="pres">
      <dgm:prSet presAssocID="{755D91BE-29AD-46BD-8A24-6E6A6E95835C}" presName="node" presStyleLbl="node1" presStyleIdx="0" presStyleCnt="2">
        <dgm:presLayoutVars>
          <dgm:bulletEnabled val="1"/>
        </dgm:presLayoutVars>
      </dgm:prSet>
      <dgm:spPr/>
    </dgm:pt>
    <dgm:pt modelId="{0B7BDD89-BD59-44D3-B184-BFCAC3E89881}" type="pres">
      <dgm:prSet presAssocID="{A9BBE1D7-02D0-4BFB-9576-F949630E0D2B}" presName="sibTrans" presStyleCnt="0"/>
      <dgm:spPr/>
    </dgm:pt>
    <dgm:pt modelId="{FC737248-549A-4E43-8AE4-6760ACACBA30}" type="pres">
      <dgm:prSet presAssocID="{82AA1D6D-CAD3-450A-8814-596F1DA178DB}" presName="node" presStyleLbl="node1" presStyleIdx="1" presStyleCnt="2">
        <dgm:presLayoutVars>
          <dgm:bulletEnabled val="1"/>
        </dgm:presLayoutVars>
      </dgm:prSet>
      <dgm:spPr/>
    </dgm:pt>
  </dgm:ptLst>
  <dgm:cxnLst>
    <dgm:cxn modelId="{DBF01B0D-4281-43F2-819E-14E20819AF3C}" type="presOf" srcId="{93483CEB-9711-40A8-A63F-D954F66B2DA1}" destId="{CA807416-DA98-4578-AD12-B7BCDD9F1D4D}" srcOrd="0" destOrd="0" presId="urn:microsoft.com/office/officeart/2005/8/layout/hList6"/>
    <dgm:cxn modelId="{19DDDC5F-4C18-4DF7-AFB3-9708BF43986C}" srcId="{93483CEB-9711-40A8-A63F-D954F66B2DA1}" destId="{755D91BE-29AD-46BD-8A24-6E6A6E95835C}" srcOrd="0" destOrd="0" parTransId="{1376FAE4-D5B8-4F99-A5E1-551E9FE4D1A8}" sibTransId="{A9BBE1D7-02D0-4BFB-9576-F949630E0D2B}"/>
    <dgm:cxn modelId="{5521B144-F3E8-4969-8EAE-43DC8B9BB8CF}" srcId="{93483CEB-9711-40A8-A63F-D954F66B2DA1}" destId="{82AA1D6D-CAD3-450A-8814-596F1DA178DB}" srcOrd="1" destOrd="0" parTransId="{CF2DCB3A-95A2-4AC8-8BE2-D7EF12820C5B}" sibTransId="{74A9E045-5AE3-4956-BC61-C7A7C8F2292E}"/>
    <dgm:cxn modelId="{793A3B68-39B5-4FC7-9111-3B2661958F85}" type="presOf" srcId="{82AA1D6D-CAD3-450A-8814-596F1DA178DB}" destId="{FC737248-549A-4E43-8AE4-6760ACACBA30}" srcOrd="0" destOrd="0" presId="urn:microsoft.com/office/officeart/2005/8/layout/hList6"/>
    <dgm:cxn modelId="{96CEA1AE-8445-4FA3-BF70-E8A6DA2D5B8C}" srcId="{82AA1D6D-CAD3-450A-8814-596F1DA178DB}" destId="{E18C5101-D181-4C07-8F02-5147AFB24EE9}" srcOrd="0" destOrd="0" parTransId="{04BE0FB7-7DB4-4105-8D7C-D87A1D38F348}" sibTransId="{63164B31-1333-4AD4-BD46-BA48C835E741}"/>
    <dgm:cxn modelId="{54DAE0DE-50D1-4FB5-9A86-00C72739E74E}" type="presOf" srcId="{755D91BE-29AD-46BD-8A24-6E6A6E95835C}" destId="{2B061178-8EC3-41ED-B4C7-80E99A92C8B4}" srcOrd="0" destOrd="0" presId="urn:microsoft.com/office/officeart/2005/8/layout/hList6"/>
    <dgm:cxn modelId="{68B614E3-0013-47F6-B397-15F049F05644}" type="presOf" srcId="{E18C5101-D181-4C07-8F02-5147AFB24EE9}" destId="{FC737248-549A-4E43-8AE4-6760ACACBA30}" srcOrd="0" destOrd="1" presId="urn:microsoft.com/office/officeart/2005/8/layout/hList6"/>
    <dgm:cxn modelId="{D874F6C4-AC2F-4919-AAEC-C9DDCDFF68A7}" type="presParOf" srcId="{CA807416-DA98-4578-AD12-B7BCDD9F1D4D}" destId="{2B061178-8EC3-41ED-B4C7-80E99A92C8B4}" srcOrd="0" destOrd="0" presId="urn:microsoft.com/office/officeart/2005/8/layout/hList6"/>
    <dgm:cxn modelId="{7FC54D9C-BF27-4DFD-9349-C261CDE50C8D}" type="presParOf" srcId="{CA807416-DA98-4578-AD12-B7BCDD9F1D4D}" destId="{0B7BDD89-BD59-44D3-B184-BFCAC3E89881}" srcOrd="1" destOrd="0" presId="urn:microsoft.com/office/officeart/2005/8/layout/hList6"/>
    <dgm:cxn modelId="{599C99B1-1069-49F1-966C-310814C5F0B9}" type="presParOf" srcId="{CA807416-DA98-4578-AD12-B7BCDD9F1D4D}" destId="{FC737248-549A-4E43-8AE4-6760ACACBA30}"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495B4-3D9A-4E33-B24E-59AFB0300188}">
      <dsp:nvSpPr>
        <dsp:cNvPr id="0" name=""/>
        <dsp:cNvSpPr/>
      </dsp:nvSpPr>
      <dsp:spPr>
        <a:xfrm>
          <a:off x="0" y="0"/>
          <a:ext cx="10515600" cy="647595"/>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lv-LV" sz="2700" b="0" kern="1200" noProof="0" dirty="0"/>
            <a:t>Ievads</a:t>
          </a:r>
          <a:endParaRPr lang="en-GB" sz="2700" b="0" kern="1200" noProof="0" dirty="0"/>
        </a:p>
      </dsp:txBody>
      <dsp:txXfrm>
        <a:off x="31613" y="31613"/>
        <a:ext cx="10452374" cy="584369"/>
      </dsp:txXfrm>
    </dsp:sp>
    <dsp:sp modelId="{F71C8244-EB60-41B4-BF61-E788744495C1}">
      <dsp:nvSpPr>
        <dsp:cNvPr id="0" name=""/>
        <dsp:cNvSpPr/>
      </dsp:nvSpPr>
      <dsp:spPr>
        <a:xfrm>
          <a:off x="0" y="755752"/>
          <a:ext cx="10515600" cy="647595"/>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lv-LV" sz="2700" b="0" kern="1200" noProof="0" dirty="0"/>
            <a:t>Mērķi</a:t>
          </a:r>
          <a:endParaRPr lang="en-GB" sz="2700" b="0" kern="1200" noProof="0" dirty="0"/>
        </a:p>
      </dsp:txBody>
      <dsp:txXfrm>
        <a:off x="31613" y="787365"/>
        <a:ext cx="10452374" cy="584369"/>
      </dsp:txXfrm>
    </dsp:sp>
    <dsp:sp modelId="{98665CEB-8A98-464E-85FE-DE776A52A05B}">
      <dsp:nvSpPr>
        <dsp:cNvPr id="0" name=""/>
        <dsp:cNvSpPr/>
      </dsp:nvSpPr>
      <dsp:spPr>
        <a:xfrm>
          <a:off x="0" y="1512146"/>
          <a:ext cx="10515600" cy="647595"/>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lv-LV" sz="2700" b="0" kern="1200" noProof="0" dirty="0"/>
            <a:t>SUMBA</a:t>
          </a:r>
          <a:endParaRPr lang="en-GB" sz="2700" b="0" kern="1200" noProof="0" dirty="0"/>
        </a:p>
      </dsp:txBody>
      <dsp:txXfrm>
        <a:off x="31613" y="1543759"/>
        <a:ext cx="10452374" cy="584369"/>
      </dsp:txXfrm>
    </dsp:sp>
    <dsp:sp modelId="{875564FF-9D6B-4FE5-9FB3-A3B2BB47668A}">
      <dsp:nvSpPr>
        <dsp:cNvPr id="0" name=""/>
        <dsp:cNvSpPr/>
      </dsp:nvSpPr>
      <dsp:spPr>
        <a:xfrm>
          <a:off x="0" y="2188515"/>
          <a:ext cx="10515600" cy="647595"/>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lv-LV" sz="2700" b="0" kern="1200" noProof="0" dirty="0"/>
            <a:t>RTSM</a:t>
          </a:r>
          <a:endParaRPr lang="en-GB" sz="2700" b="0" kern="1200" noProof="0" dirty="0"/>
        </a:p>
      </dsp:txBody>
      <dsp:txXfrm>
        <a:off x="31613" y="2220128"/>
        <a:ext cx="10452374" cy="584369"/>
      </dsp:txXfrm>
    </dsp:sp>
    <dsp:sp modelId="{8DC578FA-15C2-45D0-997F-5A6F6D46BAAA}">
      <dsp:nvSpPr>
        <dsp:cNvPr id="0" name=""/>
        <dsp:cNvSpPr/>
      </dsp:nvSpPr>
      <dsp:spPr>
        <a:xfrm>
          <a:off x="0" y="2920276"/>
          <a:ext cx="10515600" cy="647595"/>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lv-LV" sz="2700" kern="1200" dirty="0"/>
            <a:t>Gaidāmie rezultāti</a:t>
          </a:r>
          <a:endParaRPr lang="en-GB" sz="2700" b="0" kern="1200" noProof="0" dirty="0"/>
        </a:p>
      </dsp:txBody>
      <dsp:txXfrm>
        <a:off x="31613" y="2951889"/>
        <a:ext cx="1045237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61178-8EC3-41ED-B4C7-80E99A92C8B4}">
      <dsp:nvSpPr>
        <dsp:cNvPr id="0" name=""/>
        <dsp:cNvSpPr/>
      </dsp:nvSpPr>
      <dsp:spPr>
        <a:xfrm rot="16200000">
          <a:off x="270484" y="-265221"/>
          <a:ext cx="4532243" cy="5062686"/>
        </a:xfrm>
        <a:prstGeom prst="flowChartManualOperation">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6205" bIns="0" numCol="1" spcCol="1270" anchor="ctr" anchorCtr="0">
          <a:noAutofit/>
        </a:bodyPr>
        <a:lstStyle/>
        <a:p>
          <a:pPr marL="0" lvl="0" indent="0" algn="ctr" defTabSz="1377950">
            <a:lnSpc>
              <a:spcPct val="90000"/>
            </a:lnSpc>
            <a:spcBef>
              <a:spcPct val="0"/>
            </a:spcBef>
            <a:spcAft>
              <a:spcPct val="35000"/>
            </a:spcAft>
            <a:buNone/>
          </a:pPr>
          <a:r>
            <a:rPr lang="lv-LV" sz="3100" b="1" u="sng" kern="1200" noProof="0" dirty="0">
              <a:solidFill>
                <a:schemeClr val="tx1"/>
              </a:solidFill>
            </a:rPr>
            <a:t>Esošā situācija</a:t>
          </a:r>
        </a:p>
        <a:p>
          <a:pPr marL="0" lvl="0" indent="0" algn="l" defTabSz="1377950">
            <a:lnSpc>
              <a:spcPct val="90000"/>
            </a:lnSpc>
            <a:spcBef>
              <a:spcPct val="0"/>
            </a:spcBef>
            <a:spcAft>
              <a:spcPct val="35000"/>
            </a:spcAft>
            <a:buNone/>
          </a:pPr>
          <a:r>
            <a:rPr lang="lv-LV" sz="3100" kern="1200" noProof="0" dirty="0">
              <a:solidFill>
                <a:schemeClr val="tx1"/>
              </a:solidFill>
            </a:rPr>
            <a:t>- 180 zonu sistēma</a:t>
          </a:r>
        </a:p>
        <a:p>
          <a:pPr marL="0" lvl="0" indent="0" algn="l" defTabSz="1377950">
            <a:lnSpc>
              <a:spcPct val="90000"/>
            </a:lnSpc>
            <a:spcBef>
              <a:spcPct val="0"/>
            </a:spcBef>
            <a:spcAft>
              <a:spcPct val="35000"/>
            </a:spcAft>
            <a:buNone/>
          </a:pPr>
          <a:r>
            <a:rPr lang="lv-LV" sz="3100" kern="1200" noProof="0" dirty="0">
              <a:solidFill>
                <a:schemeClr val="tx1"/>
              </a:solidFill>
            </a:rPr>
            <a:t> - teritorija: Rīga</a:t>
          </a:r>
        </a:p>
        <a:p>
          <a:pPr marL="0" lvl="0" indent="0" algn="l" defTabSz="1377950">
            <a:lnSpc>
              <a:spcPct val="90000"/>
            </a:lnSpc>
            <a:spcBef>
              <a:spcPct val="0"/>
            </a:spcBef>
            <a:spcAft>
              <a:spcPct val="35000"/>
            </a:spcAft>
            <a:buNone/>
          </a:pPr>
          <a:r>
            <a:rPr lang="lv-LV" sz="3100" kern="1200" noProof="0" dirty="0">
              <a:solidFill>
                <a:schemeClr val="tx1"/>
              </a:solidFill>
            </a:rPr>
            <a:t> - 2004.g.pārvietošans matricas</a:t>
          </a:r>
          <a:endParaRPr lang="lv-LV" sz="3100" u="sng" kern="1200" noProof="0" dirty="0">
            <a:solidFill>
              <a:schemeClr val="tx1"/>
            </a:solidFill>
          </a:endParaRPr>
        </a:p>
      </dsp:txBody>
      <dsp:txXfrm rot="5400000">
        <a:off x="5263" y="906449"/>
        <a:ext cx="5062686" cy="2719345"/>
      </dsp:txXfrm>
    </dsp:sp>
    <dsp:sp modelId="{FC737248-549A-4E43-8AE4-6760ACACBA30}">
      <dsp:nvSpPr>
        <dsp:cNvPr id="0" name=""/>
        <dsp:cNvSpPr/>
      </dsp:nvSpPr>
      <dsp:spPr>
        <a:xfrm rot="16200000">
          <a:off x="5712872" y="-265221"/>
          <a:ext cx="4532243" cy="5062686"/>
        </a:xfrm>
        <a:prstGeom prst="flowChartManualOperation">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lv-LV" sz="2400" b="1" u="sng" kern="1200" noProof="0" dirty="0">
              <a:solidFill>
                <a:schemeClr val="tx1"/>
              </a:solidFill>
            </a:rPr>
            <a:t>SUMBA</a:t>
          </a:r>
        </a:p>
        <a:p>
          <a:pPr marL="0" lvl="0" indent="0" algn="l" defTabSz="1066800">
            <a:lnSpc>
              <a:spcPct val="90000"/>
            </a:lnSpc>
            <a:spcBef>
              <a:spcPct val="0"/>
            </a:spcBef>
            <a:spcAft>
              <a:spcPct val="35000"/>
            </a:spcAft>
            <a:buNone/>
          </a:pPr>
          <a:r>
            <a:rPr lang="lv-LV" sz="2400" kern="1200" noProof="0" dirty="0">
              <a:solidFill>
                <a:schemeClr val="tx1"/>
              </a:solidFill>
            </a:rPr>
            <a:t>- &gt; 427 zonu sistēma</a:t>
          </a:r>
        </a:p>
        <a:p>
          <a:pPr marL="0" lvl="0" indent="0" algn="l" defTabSz="1066800">
            <a:lnSpc>
              <a:spcPct val="90000"/>
            </a:lnSpc>
            <a:spcBef>
              <a:spcPct val="0"/>
            </a:spcBef>
            <a:spcAft>
              <a:spcPct val="35000"/>
            </a:spcAft>
            <a:buNone/>
          </a:pPr>
          <a:r>
            <a:rPr lang="lv-LV" sz="2400" kern="1200" noProof="0" dirty="0">
              <a:solidFill>
                <a:schemeClr val="tx1"/>
              </a:solidFill>
            </a:rPr>
            <a:t>- teritorija:  Rīga + Pierīga</a:t>
          </a:r>
        </a:p>
        <a:p>
          <a:pPr marL="0" lvl="0" indent="0" algn="l" defTabSz="1066800">
            <a:lnSpc>
              <a:spcPct val="90000"/>
            </a:lnSpc>
            <a:spcBef>
              <a:spcPct val="0"/>
            </a:spcBef>
            <a:spcAft>
              <a:spcPct val="35000"/>
            </a:spcAft>
            <a:buNone/>
          </a:pPr>
          <a:r>
            <a:rPr lang="lv-LV" sz="2400" kern="1200" noProof="0" dirty="0">
              <a:solidFill>
                <a:schemeClr val="tx1"/>
              </a:solidFill>
            </a:rPr>
            <a:t>- 2018.g. pārvietošanas matricas</a:t>
          </a:r>
        </a:p>
        <a:p>
          <a:pPr marL="0" lvl="0" indent="0" algn="l" defTabSz="1066800">
            <a:lnSpc>
              <a:spcPct val="90000"/>
            </a:lnSpc>
            <a:spcBef>
              <a:spcPct val="0"/>
            </a:spcBef>
            <a:spcAft>
              <a:spcPct val="35000"/>
            </a:spcAft>
            <a:buNone/>
          </a:pPr>
          <a:r>
            <a:rPr lang="lv-LV" sz="2400" kern="1200" noProof="0">
              <a:solidFill>
                <a:schemeClr val="tx1"/>
              </a:solidFill>
            </a:rPr>
            <a:t>- sabiedriskā </a:t>
          </a:r>
          <a:r>
            <a:rPr lang="lv-LV" sz="2400" kern="1200" noProof="0" dirty="0">
              <a:solidFill>
                <a:schemeClr val="tx1"/>
              </a:solidFill>
            </a:rPr>
            <a:t>transporta komponente</a:t>
          </a:r>
        </a:p>
        <a:p>
          <a:pPr marL="0" lvl="0" indent="0" algn="l" defTabSz="1066800">
            <a:lnSpc>
              <a:spcPct val="90000"/>
            </a:lnSpc>
            <a:spcBef>
              <a:spcPct val="0"/>
            </a:spcBef>
            <a:spcAft>
              <a:spcPct val="35000"/>
            </a:spcAft>
            <a:buNone/>
          </a:pPr>
          <a:r>
            <a:rPr lang="lv-LV" sz="2400" kern="1200" noProof="0" dirty="0">
              <a:solidFill>
                <a:schemeClr val="tx1"/>
              </a:solidFill>
            </a:rPr>
            <a:t>- pasažieru dzelzceļa pārvadājumi</a:t>
          </a:r>
        </a:p>
        <a:p>
          <a:pPr marL="0" lvl="0" indent="0" algn="l" defTabSz="1066800">
            <a:lnSpc>
              <a:spcPct val="90000"/>
            </a:lnSpc>
            <a:spcBef>
              <a:spcPct val="0"/>
            </a:spcBef>
            <a:spcAft>
              <a:spcPct val="35000"/>
            </a:spcAft>
            <a:buNone/>
          </a:pPr>
          <a:r>
            <a:rPr lang="lv-LV" sz="2400" kern="1200" noProof="0" dirty="0">
              <a:solidFill>
                <a:schemeClr val="tx1"/>
              </a:solidFill>
            </a:rPr>
            <a:t>- pieprasījuma matricas</a:t>
          </a:r>
          <a:endParaRPr lang="lv-LV" sz="2400" b="1" u="sng" kern="1200" noProof="0" dirty="0">
            <a:solidFill>
              <a:schemeClr val="tx1"/>
            </a:solidFill>
          </a:endParaRPr>
        </a:p>
        <a:p>
          <a:pPr marL="114300" lvl="1" indent="-114300" algn="l" defTabSz="622300">
            <a:lnSpc>
              <a:spcPct val="90000"/>
            </a:lnSpc>
            <a:spcBef>
              <a:spcPct val="0"/>
            </a:spcBef>
            <a:spcAft>
              <a:spcPct val="15000"/>
            </a:spcAft>
            <a:buFont typeface="Wingdings" panose="05000000000000000000" pitchFamily="2" charset="2"/>
            <a:buChar char="Ø"/>
          </a:pPr>
          <a:endParaRPr lang="lv-LV" sz="1400" kern="1200" noProof="0" dirty="0">
            <a:solidFill>
              <a:schemeClr val="tx1"/>
            </a:solidFill>
          </a:endParaRPr>
        </a:p>
      </dsp:txBody>
      <dsp:txXfrm rot="5400000">
        <a:off x="5447651" y="906449"/>
        <a:ext cx="5062686" cy="27193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a:extLst>
              <a:ext uri="{FF2B5EF4-FFF2-40B4-BE49-F238E27FC236}">
                <a16:creationId xmlns:a16="http://schemas.microsoft.com/office/drawing/2014/main" id="{007F9B45-3804-49E0-9303-1054DB321BD5}"/>
              </a:ext>
            </a:extLst>
          </p:cNvPr>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lv-LV"/>
          </a:p>
        </p:txBody>
      </p:sp>
      <p:sp>
        <p:nvSpPr>
          <p:cNvPr id="3" name="Datuma vietturis 2">
            <a:extLst>
              <a:ext uri="{FF2B5EF4-FFF2-40B4-BE49-F238E27FC236}">
                <a16:creationId xmlns:a16="http://schemas.microsoft.com/office/drawing/2014/main" id="{17651D4B-7645-4B82-964E-DD4C5B786508}"/>
              </a:ext>
            </a:extLst>
          </p:cNvPr>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9C9F6A8B-8C43-4FB1-B585-67D40CA96066}" type="datetimeFigureOut">
              <a:rPr lang="lv-LV" smtClean="0"/>
              <a:t>04.12.2017</a:t>
            </a:fld>
            <a:endParaRPr lang="lv-LV"/>
          </a:p>
        </p:txBody>
      </p:sp>
      <p:sp>
        <p:nvSpPr>
          <p:cNvPr id="4" name="Kājenes vietturis 3">
            <a:extLst>
              <a:ext uri="{FF2B5EF4-FFF2-40B4-BE49-F238E27FC236}">
                <a16:creationId xmlns:a16="http://schemas.microsoft.com/office/drawing/2014/main" id="{A9B2915D-7228-4247-9B42-FD61AB6EEB4A}"/>
              </a:ext>
            </a:extLst>
          </p:cNvPr>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a:extLst>
              <a:ext uri="{FF2B5EF4-FFF2-40B4-BE49-F238E27FC236}">
                <a16:creationId xmlns:a16="http://schemas.microsoft.com/office/drawing/2014/main" id="{A31C3BAB-09A2-49D1-84DB-907E33FAA695}"/>
              </a:ext>
            </a:extLst>
          </p:cNvPr>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7260E954-2F45-421D-93E7-4A6FB9A244E2}" type="slidenum">
              <a:rPr lang="lv-LV" smtClean="0"/>
              <a:t>‹#›</a:t>
            </a:fld>
            <a:endParaRPr lang="lv-LV"/>
          </a:p>
        </p:txBody>
      </p:sp>
    </p:spTree>
    <p:extLst>
      <p:ext uri="{BB962C8B-B14F-4D97-AF65-F5344CB8AC3E}">
        <p14:creationId xmlns:p14="http://schemas.microsoft.com/office/powerpoint/2010/main" val="19856815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A8207D9A-3B74-433E-8B25-D7EB1C0D918C}" type="datetimeFigureOut">
              <a:rPr lang="lv-LV" smtClean="0"/>
              <a:t>04.12.2017</a:t>
            </a:fld>
            <a:endParaRPr lang="lv-LV"/>
          </a:p>
        </p:txBody>
      </p:sp>
      <p:sp>
        <p:nvSpPr>
          <p:cNvPr id="4" name="Slaida attēla vietturis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55CDB85A-0192-445F-BCF0-F96FAE537E9F}" type="slidenum">
              <a:rPr lang="lv-LV" smtClean="0"/>
              <a:t>‹#›</a:t>
            </a:fld>
            <a:endParaRPr lang="lv-LV"/>
          </a:p>
        </p:txBody>
      </p:sp>
    </p:spTree>
    <p:extLst>
      <p:ext uri="{BB962C8B-B14F-4D97-AF65-F5344CB8AC3E}">
        <p14:creationId xmlns:p14="http://schemas.microsoft.com/office/powerpoint/2010/main" val="275204729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1</a:t>
            </a:fld>
            <a:endParaRPr lang="lv-LV"/>
          </a:p>
        </p:txBody>
      </p:sp>
    </p:spTree>
    <p:extLst>
      <p:ext uri="{BB962C8B-B14F-4D97-AF65-F5344CB8AC3E}">
        <p14:creationId xmlns:p14="http://schemas.microsoft.com/office/powerpoint/2010/main" val="192215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10</a:t>
            </a:fld>
            <a:endParaRPr lang="lv-LV"/>
          </a:p>
        </p:txBody>
      </p:sp>
    </p:spTree>
    <p:extLst>
      <p:ext uri="{BB962C8B-B14F-4D97-AF65-F5344CB8AC3E}">
        <p14:creationId xmlns:p14="http://schemas.microsoft.com/office/powerpoint/2010/main" val="282553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11</a:t>
            </a:fld>
            <a:endParaRPr lang="lv-LV"/>
          </a:p>
        </p:txBody>
      </p:sp>
    </p:spTree>
    <p:extLst>
      <p:ext uri="{BB962C8B-B14F-4D97-AF65-F5344CB8AC3E}">
        <p14:creationId xmlns:p14="http://schemas.microsoft.com/office/powerpoint/2010/main" val="229097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12</a:t>
            </a:fld>
            <a:endParaRPr lang="lv-LV"/>
          </a:p>
        </p:txBody>
      </p:sp>
    </p:spTree>
    <p:extLst>
      <p:ext uri="{BB962C8B-B14F-4D97-AF65-F5344CB8AC3E}">
        <p14:creationId xmlns:p14="http://schemas.microsoft.com/office/powerpoint/2010/main" val="2886903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13</a:t>
            </a:fld>
            <a:endParaRPr lang="lv-LV"/>
          </a:p>
        </p:txBody>
      </p:sp>
    </p:spTree>
    <p:extLst>
      <p:ext uri="{BB962C8B-B14F-4D97-AF65-F5344CB8AC3E}">
        <p14:creationId xmlns:p14="http://schemas.microsoft.com/office/powerpoint/2010/main" val="407032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Bet mēs strādājam lai uzlabot / sakārtot situāciju. Pašlaik</a:t>
            </a:r>
            <a:r>
              <a:rPr lang="lv-LV" baseline="0" dirty="0"/>
              <a:t> notiek darbs pie Rīgas teritorijas izmantošanas un apbūves noteikumi, kur ir izstrādāta jauna transporta infrastruktūras shēma</a:t>
            </a:r>
            <a:endParaRPr lang="en-GB" dirty="0"/>
          </a:p>
        </p:txBody>
      </p:sp>
      <p:sp>
        <p:nvSpPr>
          <p:cNvPr id="4" name="Footer Placeholder 3"/>
          <p:cNvSpPr>
            <a:spLocks noGrp="1"/>
          </p:cNvSpPr>
          <p:nvPr>
            <p:ph type="ftr" sz="quarter" idx="10"/>
          </p:nvPr>
        </p:nvSpPr>
        <p:spPr/>
        <p:txBody>
          <a:bodyPr/>
          <a:lstStyle/>
          <a:p>
            <a:endParaRPr lang="lv-LV"/>
          </a:p>
        </p:txBody>
      </p:sp>
      <p:sp>
        <p:nvSpPr>
          <p:cNvPr id="5" name="Slide Number Placeholder 4"/>
          <p:cNvSpPr>
            <a:spLocks noGrp="1"/>
          </p:cNvSpPr>
          <p:nvPr>
            <p:ph type="sldNum" sz="quarter" idx="11"/>
          </p:nvPr>
        </p:nvSpPr>
        <p:spPr/>
        <p:txBody>
          <a:bodyPr/>
          <a:lstStyle/>
          <a:p>
            <a:fld id="{55CDB85A-0192-445F-BCF0-F96FAE537E9F}" type="slidenum">
              <a:rPr lang="lv-LV" smtClean="0"/>
              <a:t>14</a:t>
            </a:fld>
            <a:endParaRPr lang="lv-LV"/>
          </a:p>
        </p:txBody>
      </p:sp>
    </p:spTree>
    <p:extLst>
      <p:ext uri="{BB962C8B-B14F-4D97-AF65-F5344CB8AC3E}">
        <p14:creationId xmlns:p14="http://schemas.microsoft.com/office/powerpoint/2010/main" val="1167559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15</a:t>
            </a:fld>
            <a:endParaRPr lang="lv-LV"/>
          </a:p>
        </p:txBody>
      </p:sp>
    </p:spTree>
    <p:extLst>
      <p:ext uri="{BB962C8B-B14F-4D97-AF65-F5344CB8AC3E}">
        <p14:creationId xmlns:p14="http://schemas.microsoft.com/office/powerpoint/2010/main" val="2983709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eaLnBrk="1" hangingPunct="1">
              <a:spcBef>
                <a:spcPct val="0"/>
              </a:spcBef>
            </a:pPr>
            <a:r>
              <a:rPr lang="lv-LV" altLang="lv-LV" dirty="0"/>
              <a:t>Bet lai visu šo realizēt ir nepieciešama transporta plānošana un viens no lēmumu pieņemšana komponentiem ir transporta plūsmu modelēšana</a:t>
            </a:r>
          </a:p>
          <a:p>
            <a:pPr eaLnBrk="1" hangingPunct="1">
              <a:spcBef>
                <a:spcPct val="0"/>
              </a:spcBef>
            </a:pPr>
            <a:endParaRPr lang="lv-LV" altLang="lv-LV" dirty="0"/>
          </a:p>
          <a:p>
            <a:pPr eaLnBrk="1" hangingPunct="1">
              <a:spcBef>
                <a:spcPct val="0"/>
              </a:spcBef>
            </a:pPr>
            <a:r>
              <a:rPr lang="lv-LV" altLang="lv-LV" dirty="0"/>
              <a:t>Modeļi ir ļoti svarīgi, lai transportā attīstības plāniem būtu pamatoti ar modeļa pielietošanas rezultātiem, nevis ar atsevišķu personu domām.</a:t>
            </a:r>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16</a:t>
            </a:fld>
            <a:endParaRPr lang="lv-LV"/>
          </a:p>
        </p:txBody>
      </p:sp>
    </p:spTree>
    <p:extLst>
      <p:ext uri="{BB962C8B-B14F-4D97-AF65-F5344CB8AC3E}">
        <p14:creationId xmlns:p14="http://schemas.microsoft.com/office/powerpoint/2010/main" val="2014931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Rīgā transporta simulācijas modelis eksistē no 1996 un tiek izmantots vietējās un starptautiskajos projektos</a:t>
            </a:r>
            <a:endParaRPr lang="en-GB" dirty="0"/>
          </a:p>
        </p:txBody>
      </p:sp>
      <p:sp>
        <p:nvSpPr>
          <p:cNvPr id="4" name="Footer Placeholder 3"/>
          <p:cNvSpPr>
            <a:spLocks noGrp="1"/>
          </p:cNvSpPr>
          <p:nvPr>
            <p:ph type="ftr" sz="quarter" idx="10"/>
          </p:nvPr>
        </p:nvSpPr>
        <p:spPr/>
        <p:txBody>
          <a:bodyPr/>
          <a:lstStyle/>
          <a:p>
            <a:endParaRPr lang="lv-LV"/>
          </a:p>
        </p:txBody>
      </p:sp>
      <p:sp>
        <p:nvSpPr>
          <p:cNvPr id="5" name="Slide Number Placeholder 4"/>
          <p:cNvSpPr>
            <a:spLocks noGrp="1"/>
          </p:cNvSpPr>
          <p:nvPr>
            <p:ph type="sldNum" sz="quarter" idx="11"/>
          </p:nvPr>
        </p:nvSpPr>
        <p:spPr/>
        <p:txBody>
          <a:bodyPr/>
          <a:lstStyle/>
          <a:p>
            <a:fld id="{55CDB85A-0192-445F-BCF0-F96FAE537E9F}" type="slidenum">
              <a:rPr lang="lv-LV" smtClean="0"/>
              <a:t>17</a:t>
            </a:fld>
            <a:endParaRPr lang="lv-LV"/>
          </a:p>
        </p:txBody>
      </p:sp>
    </p:spTree>
    <p:extLst>
      <p:ext uri="{BB962C8B-B14F-4D97-AF65-F5344CB8AC3E}">
        <p14:creationId xmlns:p14="http://schemas.microsoft.com/office/powerpoint/2010/main" val="706135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18</a:t>
            </a:fld>
            <a:endParaRPr lang="lv-LV"/>
          </a:p>
        </p:txBody>
      </p:sp>
    </p:spTree>
    <p:extLst>
      <p:ext uri="{BB962C8B-B14F-4D97-AF65-F5344CB8AC3E}">
        <p14:creationId xmlns:p14="http://schemas.microsoft.com/office/powerpoint/2010/main" val="3501217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19</a:t>
            </a:fld>
            <a:endParaRPr lang="lv-LV"/>
          </a:p>
        </p:txBody>
      </p:sp>
    </p:spTree>
    <p:extLst>
      <p:ext uri="{BB962C8B-B14F-4D97-AF65-F5344CB8AC3E}">
        <p14:creationId xmlns:p14="http://schemas.microsoft.com/office/powerpoint/2010/main" val="941464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2</a:t>
            </a:fld>
            <a:endParaRPr lang="lv-LV"/>
          </a:p>
        </p:txBody>
      </p:sp>
    </p:spTree>
    <p:extLst>
      <p:ext uri="{BB962C8B-B14F-4D97-AF65-F5344CB8AC3E}">
        <p14:creationId xmlns:p14="http://schemas.microsoft.com/office/powerpoint/2010/main" val="3780148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20</a:t>
            </a:fld>
            <a:endParaRPr lang="lv-LV"/>
          </a:p>
        </p:txBody>
      </p:sp>
    </p:spTree>
    <p:extLst>
      <p:ext uri="{BB962C8B-B14F-4D97-AF65-F5344CB8AC3E}">
        <p14:creationId xmlns:p14="http://schemas.microsoft.com/office/powerpoint/2010/main" val="1783983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21</a:t>
            </a:fld>
            <a:endParaRPr lang="lv-LV"/>
          </a:p>
        </p:txBody>
      </p:sp>
    </p:spTree>
    <p:extLst>
      <p:ext uri="{BB962C8B-B14F-4D97-AF65-F5344CB8AC3E}">
        <p14:creationId xmlns:p14="http://schemas.microsoft.com/office/powerpoint/2010/main" val="1538579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Ar jaunu transporta modelēšanas instrumentu mēs varēsim ietekmēt uz </a:t>
            </a:r>
            <a:r>
              <a:rPr lang="lv-LV"/>
              <a:t>satiksmes organizēšanu </a:t>
            </a:r>
            <a:r>
              <a:rPr lang="lv-LV" dirty="0"/>
              <a:t>un transporta plūsmu samazināšanu</a:t>
            </a:r>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22</a:t>
            </a:fld>
            <a:endParaRPr lang="lv-LV"/>
          </a:p>
        </p:txBody>
      </p:sp>
    </p:spTree>
    <p:extLst>
      <p:ext uri="{BB962C8B-B14F-4D97-AF65-F5344CB8AC3E}">
        <p14:creationId xmlns:p14="http://schemas.microsoft.com/office/powerpoint/2010/main" val="4118561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Projekts</a:t>
            </a:r>
            <a:r>
              <a:rPr lang="lv-LV" baseline="0" dirty="0"/>
              <a:t> mēģinās apvienot aglomerācijas vajadzības, ar internacionālu sadarbību un transporta plānošana instrumentiem lai uzlabot dzīves kvalitāti! </a:t>
            </a:r>
            <a:endParaRPr lang="en-GB" dirty="0"/>
          </a:p>
        </p:txBody>
      </p:sp>
      <p:sp>
        <p:nvSpPr>
          <p:cNvPr id="4" name="Footer Placeholder 3"/>
          <p:cNvSpPr>
            <a:spLocks noGrp="1"/>
          </p:cNvSpPr>
          <p:nvPr>
            <p:ph type="ftr" sz="quarter" idx="10"/>
          </p:nvPr>
        </p:nvSpPr>
        <p:spPr/>
        <p:txBody>
          <a:bodyPr/>
          <a:lstStyle/>
          <a:p>
            <a:endParaRPr lang="lv-LV"/>
          </a:p>
        </p:txBody>
      </p:sp>
      <p:sp>
        <p:nvSpPr>
          <p:cNvPr id="5" name="Slide Number Placeholder 4"/>
          <p:cNvSpPr>
            <a:spLocks noGrp="1"/>
          </p:cNvSpPr>
          <p:nvPr>
            <p:ph type="sldNum" sz="quarter" idx="11"/>
          </p:nvPr>
        </p:nvSpPr>
        <p:spPr/>
        <p:txBody>
          <a:bodyPr/>
          <a:lstStyle/>
          <a:p>
            <a:fld id="{55CDB85A-0192-445F-BCF0-F96FAE537E9F}" type="slidenum">
              <a:rPr lang="lv-LV" smtClean="0"/>
              <a:t>23</a:t>
            </a:fld>
            <a:endParaRPr lang="lv-LV"/>
          </a:p>
        </p:txBody>
      </p:sp>
    </p:spTree>
    <p:extLst>
      <p:ext uri="{BB962C8B-B14F-4D97-AF65-F5344CB8AC3E}">
        <p14:creationId xmlns:p14="http://schemas.microsoft.com/office/powerpoint/2010/main" val="3209874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err="1"/>
              <a:t>Riteņraucēju</a:t>
            </a:r>
            <a:r>
              <a:rPr lang="lv-LV" dirty="0"/>
              <a:t> apvienība sadarbībā ar </a:t>
            </a:r>
            <a:r>
              <a:rPr lang="lv-LV" dirty="0" err="1"/>
              <a:t>velovortālu</a:t>
            </a:r>
            <a:r>
              <a:rPr lang="lv-LV" dirty="0"/>
              <a:t> divritenis.lv pēc brīvprātīgas iniciatīvas veic velobraucēju skaitīšanu uz tiltiem un noslogotākajās centra ielās. Pagājušā gada maijā pie Kaņepes Kultūras centra (gar kuru ved Skolas ielas </a:t>
            </a:r>
            <a:r>
              <a:rPr lang="lv-LV" dirty="0" err="1"/>
              <a:t>veloceļš</a:t>
            </a:r>
            <a:r>
              <a:rPr lang="lv-LV" dirty="0"/>
              <a:t> un </a:t>
            </a:r>
            <a:r>
              <a:rPr lang="lv-LV" dirty="0" err="1"/>
              <a:t>Ļāčplēša</a:t>
            </a:r>
            <a:r>
              <a:rPr lang="lv-LV" dirty="0"/>
              <a:t> ielas </a:t>
            </a:r>
            <a:r>
              <a:rPr lang="lv-LV" dirty="0" err="1"/>
              <a:t>velojosla</a:t>
            </a:r>
            <a:r>
              <a:rPr lang="lv-LV" dirty="0"/>
              <a:t>) tika uzstādīta video kamera, kas fiksēja garāmbraucošos velosipēdistus.</a:t>
            </a:r>
          </a:p>
          <a:p>
            <a:endParaRPr lang="lv-LV" dirty="0"/>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24</a:t>
            </a:fld>
            <a:endParaRPr lang="lv-LV"/>
          </a:p>
        </p:txBody>
      </p:sp>
    </p:spTree>
    <p:extLst>
      <p:ext uri="{BB962C8B-B14F-4D97-AF65-F5344CB8AC3E}">
        <p14:creationId xmlns:p14="http://schemas.microsoft.com/office/powerpoint/2010/main" val="2259982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err="1"/>
              <a:t>Velodati</a:t>
            </a:r>
            <a:r>
              <a:rPr lang="lv-LV" dirty="0"/>
              <a:t> ir </a:t>
            </a:r>
            <a:r>
              <a:rPr lang="lv-LV" i="1" dirty="0" err="1"/>
              <a:t>crowsourcing</a:t>
            </a:r>
            <a:r>
              <a:rPr lang="lv-LV" dirty="0"/>
              <a:t> jeb datu vākšanas no pūļa projekts, kura mērķis ir noskaidrot, kā velobraucēji pārvietojas pa Rīgas ielām. Datu vienības bija ar viedtālruni </a:t>
            </a:r>
            <a:r>
              <a:rPr lang="lv-LV" dirty="0" err="1"/>
              <a:t>ieraktīti</a:t>
            </a:r>
            <a:r>
              <a:rPr lang="lv-LV" dirty="0"/>
              <a:t> ikdienas </a:t>
            </a:r>
            <a:r>
              <a:rPr lang="lv-LV" dirty="0" err="1"/>
              <a:t>velomaršruti</a:t>
            </a:r>
            <a:r>
              <a:rPr lang="lv-LV" dirty="0"/>
              <a:t>. No dalībniekiem tika saņemti GPX faili. Tas ir tikai viens no ģeogrāfisko datu formātiem, kas sevī nes informāciju par pārvietošanās vietu, laiku un trajektoriju.  Saliekot visas unikālas “</a:t>
            </a:r>
            <a:r>
              <a:rPr lang="lv-LV" dirty="0" err="1"/>
              <a:t>velovirtenes</a:t>
            </a:r>
            <a:r>
              <a:rPr lang="lv-LV" dirty="0"/>
              <a:t>” kopā, mēs iegūstam lielu failu, ko, iespējams pārvērst plūsmas intensitātes kartē, kas praktiski atspoguļo punktu blīvumu. Karte attēlo viņu “riepu nospiedumu intensitāti”, tā iezīmējot maršrutus, kur </a:t>
            </a:r>
            <a:r>
              <a:rPr lang="lv-LV" dirty="0" err="1"/>
              <a:t>veloceļi</a:t>
            </a:r>
            <a:r>
              <a:rPr lang="lv-LV" dirty="0"/>
              <a:t> un </a:t>
            </a:r>
            <a:r>
              <a:rPr lang="lv-LV" dirty="0" err="1"/>
              <a:t>velojoslas</a:t>
            </a:r>
            <a:r>
              <a:rPr lang="lv-LV" dirty="0"/>
              <a:t> ir visnepieciešamākās.  Kartē iekļauti 672 maršruti no 164 velobraucējiem.</a:t>
            </a:r>
          </a:p>
          <a:p>
            <a:endParaRPr lang="lv-LV" dirty="0"/>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25</a:t>
            </a:fld>
            <a:endParaRPr lang="lv-LV"/>
          </a:p>
        </p:txBody>
      </p:sp>
    </p:spTree>
    <p:extLst>
      <p:ext uri="{BB962C8B-B14F-4D97-AF65-F5344CB8AC3E}">
        <p14:creationId xmlns:p14="http://schemas.microsoft.com/office/powerpoint/2010/main" val="597705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26</a:t>
            </a:fld>
            <a:endParaRPr lang="lv-LV"/>
          </a:p>
        </p:txBody>
      </p:sp>
    </p:spTree>
    <p:extLst>
      <p:ext uri="{BB962C8B-B14F-4D97-AF65-F5344CB8AC3E}">
        <p14:creationId xmlns:p14="http://schemas.microsoft.com/office/powerpoint/2010/main" val="2864201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27</a:t>
            </a:fld>
            <a:endParaRPr lang="lv-LV"/>
          </a:p>
        </p:txBody>
      </p:sp>
    </p:spTree>
    <p:extLst>
      <p:ext uri="{BB962C8B-B14F-4D97-AF65-F5344CB8AC3E}">
        <p14:creationId xmlns:p14="http://schemas.microsoft.com/office/powerpoint/2010/main" val="329393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Projekts plāno analizēt Rīgas</a:t>
            </a:r>
            <a:r>
              <a:rPr lang="lv-LV" baseline="0" dirty="0"/>
              <a:t> pilsētas un Rīgas aglomerācijas teritoriju</a:t>
            </a:r>
            <a:r>
              <a:rPr lang="lv-LV" dirty="0"/>
              <a:t> </a:t>
            </a:r>
            <a:endParaRPr lang="en-GB" dirty="0"/>
          </a:p>
        </p:txBody>
      </p:sp>
      <p:sp>
        <p:nvSpPr>
          <p:cNvPr id="4" name="Footer Placeholder 3"/>
          <p:cNvSpPr>
            <a:spLocks noGrp="1"/>
          </p:cNvSpPr>
          <p:nvPr>
            <p:ph type="ftr" sz="quarter" idx="10"/>
          </p:nvPr>
        </p:nvSpPr>
        <p:spPr/>
        <p:txBody>
          <a:bodyPr/>
          <a:lstStyle/>
          <a:p>
            <a:endParaRPr lang="lv-LV"/>
          </a:p>
        </p:txBody>
      </p:sp>
      <p:sp>
        <p:nvSpPr>
          <p:cNvPr id="5" name="Slide Number Placeholder 4"/>
          <p:cNvSpPr>
            <a:spLocks noGrp="1"/>
          </p:cNvSpPr>
          <p:nvPr>
            <p:ph type="sldNum" sz="quarter" idx="11"/>
          </p:nvPr>
        </p:nvSpPr>
        <p:spPr/>
        <p:txBody>
          <a:bodyPr/>
          <a:lstStyle/>
          <a:p>
            <a:fld id="{55CDB85A-0192-445F-BCF0-F96FAE537E9F}" type="slidenum">
              <a:rPr lang="lv-LV" smtClean="0"/>
              <a:t>3</a:t>
            </a:fld>
            <a:endParaRPr lang="lv-LV"/>
          </a:p>
        </p:txBody>
      </p:sp>
    </p:spTree>
    <p:extLst>
      <p:ext uri="{BB962C8B-B14F-4D97-AF65-F5344CB8AC3E}">
        <p14:creationId xmlns:p14="http://schemas.microsoft.com/office/powerpoint/2010/main" val="212156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4</a:t>
            </a:fld>
            <a:endParaRPr lang="lv-LV"/>
          </a:p>
        </p:txBody>
      </p:sp>
    </p:spTree>
    <p:extLst>
      <p:ext uri="{BB962C8B-B14F-4D97-AF65-F5344CB8AC3E}">
        <p14:creationId xmlns:p14="http://schemas.microsoft.com/office/powerpoint/2010/main" val="29277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5</a:t>
            </a:fld>
            <a:endParaRPr lang="lv-LV"/>
          </a:p>
        </p:txBody>
      </p:sp>
    </p:spTree>
    <p:extLst>
      <p:ext uri="{BB962C8B-B14F-4D97-AF65-F5344CB8AC3E}">
        <p14:creationId xmlns:p14="http://schemas.microsoft.com/office/powerpoint/2010/main" val="428986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6</a:t>
            </a:fld>
            <a:endParaRPr lang="lv-LV"/>
          </a:p>
        </p:txBody>
      </p:sp>
    </p:spTree>
    <p:extLst>
      <p:ext uri="{BB962C8B-B14F-4D97-AF65-F5344CB8AC3E}">
        <p14:creationId xmlns:p14="http://schemas.microsoft.com/office/powerpoint/2010/main" val="1512978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noProof="0" dirty="0"/>
              <a:t>Projekts nodrošinās atbildīgas institūcijas ar transporta plānošanas un modelēšanas</a:t>
            </a:r>
            <a:r>
              <a:rPr lang="lv-LV" baseline="0" noProof="0" dirty="0"/>
              <a:t> rīkiem. Kas palīdzes nodrošināt pareju no ikdienas </a:t>
            </a:r>
            <a:r>
              <a:rPr lang="lv-LV" baseline="0" noProof="0" dirty="0" err="1"/>
              <a:t>brāuciņiem</a:t>
            </a:r>
            <a:r>
              <a:rPr lang="lv-LV" baseline="0" noProof="0" dirty="0"/>
              <a:t> ar autotransportu uz ikdienas braucieniem ar sabiedrisko transportu, iešanu ar kājām vai braukšanu ar divriteņiem. Jauna sistēma palīdzes risināt pārvietošanas problēmas Rīgas pierobežas pašvaldības</a:t>
            </a:r>
            <a:endParaRPr lang="lv-LV" noProof="0" dirty="0"/>
          </a:p>
        </p:txBody>
      </p:sp>
      <p:sp>
        <p:nvSpPr>
          <p:cNvPr id="4" name="Footer Placeholder 3"/>
          <p:cNvSpPr>
            <a:spLocks noGrp="1"/>
          </p:cNvSpPr>
          <p:nvPr>
            <p:ph type="ftr" sz="quarter" idx="10"/>
          </p:nvPr>
        </p:nvSpPr>
        <p:spPr/>
        <p:txBody>
          <a:bodyPr/>
          <a:lstStyle/>
          <a:p>
            <a:endParaRPr lang="lv-LV"/>
          </a:p>
        </p:txBody>
      </p:sp>
      <p:sp>
        <p:nvSpPr>
          <p:cNvPr id="5" name="Slide Number Placeholder 4"/>
          <p:cNvSpPr>
            <a:spLocks noGrp="1"/>
          </p:cNvSpPr>
          <p:nvPr>
            <p:ph type="sldNum" sz="quarter" idx="11"/>
          </p:nvPr>
        </p:nvSpPr>
        <p:spPr/>
        <p:txBody>
          <a:bodyPr/>
          <a:lstStyle/>
          <a:p>
            <a:fld id="{55CDB85A-0192-445F-BCF0-F96FAE537E9F}" type="slidenum">
              <a:rPr lang="lv-LV" smtClean="0"/>
              <a:t>7</a:t>
            </a:fld>
            <a:endParaRPr lang="lv-LV"/>
          </a:p>
        </p:txBody>
      </p:sp>
    </p:spTree>
    <p:extLst>
      <p:ext uri="{BB962C8B-B14F-4D97-AF65-F5344CB8AC3E}">
        <p14:creationId xmlns:p14="http://schemas.microsoft.com/office/powerpoint/2010/main" val="1578604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Tiek plānots izstrādāt tematiskas izpētes.</a:t>
            </a:r>
            <a:r>
              <a:rPr lang="lv-LV" baseline="0" dirty="0"/>
              <a:t> 10 pilsētas testēs SUMBA piedāvātos metodes un instrumentus. Un rezultāta būs izstrādātā efektīvā sadarbības un informācijas apmaiņas sistēma </a:t>
            </a:r>
            <a:r>
              <a:rPr lang="lv-LV" baseline="0" dirty="0" err="1"/>
              <a:t>strap</a:t>
            </a:r>
            <a:r>
              <a:rPr lang="lv-LV" baseline="0" dirty="0"/>
              <a:t> Baltijas reģionā </a:t>
            </a:r>
            <a:r>
              <a:rPr lang="lv-LV" baseline="0" dirty="0" err="1"/>
              <a:t>valstim</a:t>
            </a:r>
            <a:endParaRPr lang="en-GB" dirty="0"/>
          </a:p>
        </p:txBody>
      </p:sp>
      <p:sp>
        <p:nvSpPr>
          <p:cNvPr id="4" name="Footer Placeholder 3"/>
          <p:cNvSpPr>
            <a:spLocks noGrp="1"/>
          </p:cNvSpPr>
          <p:nvPr>
            <p:ph type="ftr" sz="quarter" idx="10"/>
          </p:nvPr>
        </p:nvSpPr>
        <p:spPr/>
        <p:txBody>
          <a:bodyPr/>
          <a:lstStyle/>
          <a:p>
            <a:endParaRPr lang="lv-LV"/>
          </a:p>
        </p:txBody>
      </p:sp>
      <p:sp>
        <p:nvSpPr>
          <p:cNvPr id="5" name="Slide Number Placeholder 4"/>
          <p:cNvSpPr>
            <a:spLocks noGrp="1"/>
          </p:cNvSpPr>
          <p:nvPr>
            <p:ph type="sldNum" sz="quarter" idx="11"/>
          </p:nvPr>
        </p:nvSpPr>
        <p:spPr/>
        <p:txBody>
          <a:bodyPr/>
          <a:lstStyle/>
          <a:p>
            <a:fld id="{55CDB85A-0192-445F-BCF0-F96FAE537E9F}" type="slidenum">
              <a:rPr lang="lv-LV" smtClean="0"/>
              <a:t>8</a:t>
            </a:fld>
            <a:endParaRPr lang="lv-LV"/>
          </a:p>
        </p:txBody>
      </p:sp>
    </p:spTree>
    <p:extLst>
      <p:ext uri="{BB962C8B-B14F-4D97-AF65-F5344CB8AC3E}">
        <p14:creationId xmlns:p14="http://schemas.microsoft.com/office/powerpoint/2010/main" val="380399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Kājenes vietturis 3"/>
          <p:cNvSpPr>
            <a:spLocks noGrp="1"/>
          </p:cNvSpPr>
          <p:nvPr>
            <p:ph type="ftr" sz="quarter" idx="10"/>
          </p:nvPr>
        </p:nvSpPr>
        <p:spPr/>
        <p:txBody>
          <a:bodyPr/>
          <a:lstStyle/>
          <a:p>
            <a:endParaRPr lang="lv-LV"/>
          </a:p>
        </p:txBody>
      </p:sp>
      <p:sp>
        <p:nvSpPr>
          <p:cNvPr id="5" name="Slaida numura vietturis 4"/>
          <p:cNvSpPr>
            <a:spLocks noGrp="1"/>
          </p:cNvSpPr>
          <p:nvPr>
            <p:ph type="sldNum" sz="quarter" idx="11"/>
          </p:nvPr>
        </p:nvSpPr>
        <p:spPr/>
        <p:txBody>
          <a:bodyPr/>
          <a:lstStyle/>
          <a:p>
            <a:fld id="{55CDB85A-0192-445F-BCF0-F96FAE537E9F}" type="slidenum">
              <a:rPr lang="lv-LV" smtClean="0"/>
              <a:t>9</a:t>
            </a:fld>
            <a:endParaRPr lang="lv-LV"/>
          </a:p>
        </p:txBody>
      </p:sp>
    </p:spTree>
    <p:extLst>
      <p:ext uri="{BB962C8B-B14F-4D97-AF65-F5344CB8AC3E}">
        <p14:creationId xmlns:p14="http://schemas.microsoft.com/office/powerpoint/2010/main" val="1938630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58122E-358B-43E3-8FAC-9593B29F5CE2}"/>
              </a:ext>
            </a:extLst>
          </p:cNvPr>
          <p:cNvSpPr/>
          <p:nvPr userDrawn="1"/>
        </p:nvSpPr>
        <p:spPr>
          <a:xfrm>
            <a:off x="0" y="0"/>
            <a:ext cx="12192000" cy="5114925"/>
          </a:xfrm>
          <a:prstGeom prst="rect">
            <a:avLst/>
          </a:prstGeom>
          <a:solidFill>
            <a:srgbClr val="007A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106E2CC-200D-4F3E-9448-F1AC2C0E223F}"/>
              </a:ext>
            </a:extLst>
          </p:cNvPr>
          <p:cNvSpPr>
            <a:spLocks noGrp="1"/>
          </p:cNvSpPr>
          <p:nvPr>
            <p:ph type="ctrTitle"/>
          </p:nvPr>
        </p:nvSpPr>
        <p:spPr>
          <a:xfrm>
            <a:off x="1524000" y="1440390"/>
            <a:ext cx="9144000" cy="1780257"/>
          </a:xfrm>
        </p:spPr>
        <p:txBody>
          <a:bodyPr anchor="b"/>
          <a:lstStyle>
            <a:lvl1pPr algn="ctr">
              <a:defRPr sz="6000">
                <a:solidFill>
                  <a:schemeClr val="bg1"/>
                </a:solidFill>
              </a:defRPr>
            </a:lvl1pPr>
          </a:lstStyle>
          <a:p>
            <a:r>
              <a:rPr lang="lv-LV"/>
              <a:t>Rediģēt šablona virsraksta stilu</a:t>
            </a:r>
            <a:endParaRPr lang="en-GB" dirty="0"/>
          </a:p>
        </p:txBody>
      </p:sp>
      <p:sp>
        <p:nvSpPr>
          <p:cNvPr id="3" name="Subtitle 2">
            <a:extLst>
              <a:ext uri="{FF2B5EF4-FFF2-40B4-BE49-F238E27FC236}">
                <a16:creationId xmlns:a16="http://schemas.microsoft.com/office/drawing/2014/main" id="{77B497E5-23DC-4B41-9959-28F1090033ED}"/>
              </a:ext>
            </a:extLst>
          </p:cNvPr>
          <p:cNvSpPr>
            <a:spLocks noGrp="1"/>
          </p:cNvSpPr>
          <p:nvPr>
            <p:ph type="subTitle" idx="1"/>
          </p:nvPr>
        </p:nvSpPr>
        <p:spPr>
          <a:xfrm>
            <a:off x="1524000" y="3683332"/>
            <a:ext cx="9144000" cy="112130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GB" dirty="0"/>
          </a:p>
        </p:txBody>
      </p:sp>
      <p:sp>
        <p:nvSpPr>
          <p:cNvPr id="9" name="Rectangle 8">
            <a:extLst>
              <a:ext uri="{FF2B5EF4-FFF2-40B4-BE49-F238E27FC236}">
                <a16:creationId xmlns:a16="http://schemas.microsoft.com/office/drawing/2014/main" id="{DF216BAA-B163-41E4-8BAC-EF7328AAB26F}"/>
              </a:ext>
            </a:extLst>
          </p:cNvPr>
          <p:cNvSpPr/>
          <p:nvPr userDrawn="1"/>
        </p:nvSpPr>
        <p:spPr>
          <a:xfrm>
            <a:off x="0" y="5114925"/>
            <a:ext cx="12192000" cy="152400"/>
          </a:xfrm>
          <a:prstGeom prst="rect">
            <a:avLst/>
          </a:prstGeom>
          <a:solidFill>
            <a:srgbClr val="F4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216E31F-18F5-44C3-939C-CA7552C92D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575" y="5267325"/>
            <a:ext cx="9848850" cy="1590675"/>
          </a:xfrm>
          <a:prstGeom prst="rect">
            <a:avLst/>
          </a:prstGeom>
        </p:spPr>
      </p:pic>
    </p:spTree>
    <p:extLst>
      <p:ext uri="{BB962C8B-B14F-4D97-AF65-F5344CB8AC3E}">
        <p14:creationId xmlns:p14="http://schemas.microsoft.com/office/powerpoint/2010/main" val="210031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0D70-81CC-4299-8623-F1D3CBEE9840}"/>
              </a:ext>
            </a:extLst>
          </p:cNvPr>
          <p:cNvSpPr>
            <a:spLocks noGrp="1"/>
          </p:cNvSpPr>
          <p:nvPr>
            <p:ph type="title"/>
          </p:nvPr>
        </p:nvSpPr>
        <p:spPr/>
        <p:txBody>
          <a:bodyPr/>
          <a:lstStyle/>
          <a:p>
            <a:r>
              <a:rPr lang="lv-LV"/>
              <a:t>Rediģēt šablona virsraksta stilu</a:t>
            </a:r>
            <a:endParaRPr lang="en-GB"/>
          </a:p>
        </p:txBody>
      </p:sp>
      <p:sp>
        <p:nvSpPr>
          <p:cNvPr id="3" name="Content Placeholder 2">
            <a:extLst>
              <a:ext uri="{FF2B5EF4-FFF2-40B4-BE49-F238E27FC236}">
                <a16:creationId xmlns:a16="http://schemas.microsoft.com/office/drawing/2014/main" id="{DDDC2320-3E9B-425D-BCB9-4F2313C47945}"/>
              </a:ext>
            </a:extLst>
          </p:cNvPr>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pic>
        <p:nvPicPr>
          <p:cNvPr id="8" name="Picture 7">
            <a:extLst>
              <a:ext uri="{FF2B5EF4-FFF2-40B4-BE49-F238E27FC236}">
                <a16:creationId xmlns:a16="http://schemas.microsoft.com/office/drawing/2014/main" id="{1FA96241-B093-4266-A07E-CC56E9EB31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331" y="6223325"/>
            <a:ext cx="3929669" cy="634675"/>
          </a:xfrm>
          <a:prstGeom prst="rect">
            <a:avLst/>
          </a:prstGeom>
        </p:spPr>
      </p:pic>
      <p:pic>
        <p:nvPicPr>
          <p:cNvPr id="9" name="Picture 8">
            <a:extLst>
              <a:ext uri="{FF2B5EF4-FFF2-40B4-BE49-F238E27FC236}">
                <a16:creationId xmlns:a16="http://schemas.microsoft.com/office/drawing/2014/main" id="{1289EAD9-F190-48F5-A9FF-24E4D0BFC6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049"/>
            <a:ext cx="12192000" cy="1036955"/>
          </a:xfrm>
          <a:prstGeom prst="rect">
            <a:avLst/>
          </a:prstGeom>
        </p:spPr>
      </p:pic>
      <p:sp>
        <p:nvSpPr>
          <p:cNvPr id="10" name="Rectangle 9">
            <a:extLst>
              <a:ext uri="{FF2B5EF4-FFF2-40B4-BE49-F238E27FC236}">
                <a16:creationId xmlns:a16="http://schemas.microsoft.com/office/drawing/2014/main" id="{55A4FFA5-9CB6-4FEB-93E5-B3D994ABEE92}"/>
              </a:ext>
            </a:extLst>
          </p:cNvPr>
          <p:cNvSpPr/>
          <p:nvPr userDrawn="1"/>
        </p:nvSpPr>
        <p:spPr>
          <a:xfrm>
            <a:off x="0" y="875506"/>
            <a:ext cx="12192000" cy="152400"/>
          </a:xfrm>
          <a:prstGeom prst="rect">
            <a:avLst/>
          </a:prstGeom>
          <a:solidFill>
            <a:srgbClr val="F4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9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9808-A0BE-49CB-9958-ABD48EB32E9D}"/>
              </a:ext>
            </a:extLst>
          </p:cNvPr>
          <p:cNvSpPr>
            <a:spLocks noGrp="1"/>
          </p:cNvSpPr>
          <p:nvPr>
            <p:ph type="title"/>
          </p:nvPr>
        </p:nvSpPr>
        <p:spPr/>
        <p:txBody>
          <a:bodyPr/>
          <a:lstStyle/>
          <a:p>
            <a:r>
              <a:rPr lang="lv-LV"/>
              <a:t>Rediģēt šablona virsraksta stilu</a:t>
            </a:r>
            <a:endParaRPr lang="en-GB"/>
          </a:p>
        </p:txBody>
      </p:sp>
      <p:sp>
        <p:nvSpPr>
          <p:cNvPr id="3" name="Content Placeholder 2">
            <a:extLst>
              <a:ext uri="{FF2B5EF4-FFF2-40B4-BE49-F238E27FC236}">
                <a16:creationId xmlns:a16="http://schemas.microsoft.com/office/drawing/2014/main" id="{638330E3-ACF1-4004-9265-9FEE62FB76D6}"/>
              </a:ext>
            </a:extLst>
          </p:cNvPr>
          <p:cNvSpPr>
            <a:spLocks noGrp="1"/>
          </p:cNvSpPr>
          <p:nvPr>
            <p:ph sz="half" idx="1"/>
          </p:nvPr>
        </p:nvSpPr>
        <p:spPr>
          <a:xfrm>
            <a:off x="838200" y="2327565"/>
            <a:ext cx="5181600" cy="3782536"/>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a:p>
        </p:txBody>
      </p:sp>
      <p:sp>
        <p:nvSpPr>
          <p:cNvPr id="4" name="Content Placeholder 3">
            <a:extLst>
              <a:ext uri="{FF2B5EF4-FFF2-40B4-BE49-F238E27FC236}">
                <a16:creationId xmlns:a16="http://schemas.microsoft.com/office/drawing/2014/main" id="{5AFC56DA-C6EB-4BA3-9830-AD303F4758D7}"/>
              </a:ext>
            </a:extLst>
          </p:cNvPr>
          <p:cNvSpPr>
            <a:spLocks noGrp="1"/>
          </p:cNvSpPr>
          <p:nvPr>
            <p:ph sz="half" idx="2"/>
          </p:nvPr>
        </p:nvSpPr>
        <p:spPr>
          <a:xfrm>
            <a:off x="6172200" y="2327563"/>
            <a:ext cx="5181600" cy="3782537"/>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endParaRPr lang="en-GB" dirty="0"/>
          </a:p>
        </p:txBody>
      </p:sp>
      <p:pic>
        <p:nvPicPr>
          <p:cNvPr id="9" name="Picture 8">
            <a:extLst>
              <a:ext uri="{FF2B5EF4-FFF2-40B4-BE49-F238E27FC236}">
                <a16:creationId xmlns:a16="http://schemas.microsoft.com/office/drawing/2014/main" id="{18F36A03-379C-4598-AC62-506BC9F456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49"/>
            <a:ext cx="12192000" cy="1036955"/>
          </a:xfrm>
          <a:prstGeom prst="rect">
            <a:avLst/>
          </a:prstGeom>
        </p:spPr>
      </p:pic>
      <p:sp>
        <p:nvSpPr>
          <p:cNvPr id="10" name="Rectangle 9">
            <a:extLst>
              <a:ext uri="{FF2B5EF4-FFF2-40B4-BE49-F238E27FC236}">
                <a16:creationId xmlns:a16="http://schemas.microsoft.com/office/drawing/2014/main" id="{F222ABA2-476D-4020-8FFC-C8D7B7AB0599}"/>
              </a:ext>
            </a:extLst>
          </p:cNvPr>
          <p:cNvSpPr/>
          <p:nvPr userDrawn="1"/>
        </p:nvSpPr>
        <p:spPr>
          <a:xfrm>
            <a:off x="0" y="875506"/>
            <a:ext cx="12192000" cy="152400"/>
          </a:xfrm>
          <a:prstGeom prst="rect">
            <a:avLst/>
          </a:prstGeom>
          <a:solidFill>
            <a:srgbClr val="F4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90F33F3-577C-42A7-914C-BA952F507A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331" y="6223325"/>
            <a:ext cx="3929669" cy="634675"/>
          </a:xfrm>
          <a:prstGeom prst="rect">
            <a:avLst/>
          </a:prstGeom>
        </p:spPr>
      </p:pic>
    </p:spTree>
    <p:extLst>
      <p:ext uri="{BB962C8B-B14F-4D97-AF65-F5344CB8AC3E}">
        <p14:creationId xmlns:p14="http://schemas.microsoft.com/office/powerpoint/2010/main" val="198740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B7F1-AC63-482C-B49E-F42F6F417E5B}"/>
              </a:ext>
            </a:extLst>
          </p:cNvPr>
          <p:cNvSpPr>
            <a:spLocks noGrp="1"/>
          </p:cNvSpPr>
          <p:nvPr>
            <p:ph type="title"/>
          </p:nvPr>
        </p:nvSpPr>
        <p:spPr/>
        <p:txBody>
          <a:bodyPr/>
          <a:lstStyle/>
          <a:p>
            <a:r>
              <a:rPr lang="lv-LV"/>
              <a:t>Rediģēt šablona virsraksta stilu</a:t>
            </a:r>
            <a:endParaRPr lang="en-GB"/>
          </a:p>
        </p:txBody>
      </p:sp>
      <p:pic>
        <p:nvPicPr>
          <p:cNvPr id="7" name="Picture 6">
            <a:extLst>
              <a:ext uri="{FF2B5EF4-FFF2-40B4-BE49-F238E27FC236}">
                <a16:creationId xmlns:a16="http://schemas.microsoft.com/office/drawing/2014/main" id="{9CAD41C5-0D09-47B3-B1D1-93532DAB1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49"/>
            <a:ext cx="12192000" cy="1036955"/>
          </a:xfrm>
          <a:prstGeom prst="rect">
            <a:avLst/>
          </a:prstGeom>
        </p:spPr>
      </p:pic>
      <p:sp>
        <p:nvSpPr>
          <p:cNvPr id="8" name="Rectangle 7">
            <a:extLst>
              <a:ext uri="{FF2B5EF4-FFF2-40B4-BE49-F238E27FC236}">
                <a16:creationId xmlns:a16="http://schemas.microsoft.com/office/drawing/2014/main" id="{47880350-4023-44DA-A879-6DB26C526181}"/>
              </a:ext>
            </a:extLst>
          </p:cNvPr>
          <p:cNvSpPr/>
          <p:nvPr userDrawn="1"/>
        </p:nvSpPr>
        <p:spPr>
          <a:xfrm>
            <a:off x="0" y="875506"/>
            <a:ext cx="12192000" cy="152400"/>
          </a:xfrm>
          <a:prstGeom prst="rect">
            <a:avLst/>
          </a:prstGeom>
          <a:solidFill>
            <a:srgbClr val="F4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BB8DD-BBF5-4602-BC68-B2C266ED31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331" y="6223325"/>
            <a:ext cx="3929669" cy="634675"/>
          </a:xfrm>
          <a:prstGeom prst="rect">
            <a:avLst/>
          </a:prstGeom>
        </p:spPr>
      </p:pic>
    </p:spTree>
    <p:extLst>
      <p:ext uri="{BB962C8B-B14F-4D97-AF65-F5344CB8AC3E}">
        <p14:creationId xmlns:p14="http://schemas.microsoft.com/office/powerpoint/2010/main" val="333973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984A68-D3E6-4EB5-85C2-6D2EE6DC55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49"/>
            <a:ext cx="12192000" cy="1036955"/>
          </a:xfrm>
          <a:prstGeom prst="rect">
            <a:avLst/>
          </a:prstGeom>
        </p:spPr>
      </p:pic>
      <p:sp>
        <p:nvSpPr>
          <p:cNvPr id="7" name="Rectangle 6">
            <a:extLst>
              <a:ext uri="{FF2B5EF4-FFF2-40B4-BE49-F238E27FC236}">
                <a16:creationId xmlns:a16="http://schemas.microsoft.com/office/drawing/2014/main" id="{DFC37FF9-BE97-4DE6-B648-A7E61C9826E4}"/>
              </a:ext>
            </a:extLst>
          </p:cNvPr>
          <p:cNvSpPr/>
          <p:nvPr userDrawn="1"/>
        </p:nvSpPr>
        <p:spPr>
          <a:xfrm>
            <a:off x="0" y="875506"/>
            <a:ext cx="12192000" cy="152400"/>
          </a:xfrm>
          <a:prstGeom prst="rect">
            <a:avLst/>
          </a:prstGeom>
          <a:solidFill>
            <a:srgbClr val="F4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A377156-4895-4ED7-B40D-84509AC55D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331" y="6223325"/>
            <a:ext cx="3929669" cy="634675"/>
          </a:xfrm>
          <a:prstGeom prst="rect">
            <a:avLst/>
          </a:prstGeom>
        </p:spPr>
      </p:pic>
    </p:spTree>
    <p:extLst>
      <p:ext uri="{BB962C8B-B14F-4D97-AF65-F5344CB8AC3E}">
        <p14:creationId xmlns:p14="http://schemas.microsoft.com/office/powerpoint/2010/main" val="2479547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3E1E69-84C8-49E7-9DCF-68E61A9A5DB8}"/>
              </a:ext>
            </a:extLst>
          </p:cNvPr>
          <p:cNvSpPr>
            <a:spLocks noGrp="1"/>
          </p:cNvSpPr>
          <p:nvPr>
            <p:ph type="title"/>
          </p:nvPr>
        </p:nvSpPr>
        <p:spPr>
          <a:xfrm>
            <a:off x="838200" y="1163782"/>
            <a:ext cx="10515600" cy="942087"/>
          </a:xfrm>
          <a:prstGeom prst="rect">
            <a:avLst/>
          </a:prstGeom>
        </p:spPr>
        <p:txBody>
          <a:bodyPr vert="horz" lIns="91440" tIns="45720" rIns="91440" bIns="45720" rtlCol="0" anchor="ctr">
            <a:normAutofit/>
          </a:bodyPr>
          <a:lstStyle/>
          <a:p>
            <a:r>
              <a:rPr lang="lv-LV"/>
              <a:t>Rediģēt šablona virsraksta stilu</a:t>
            </a:r>
            <a:endParaRPr lang="en-GB" dirty="0"/>
          </a:p>
        </p:txBody>
      </p:sp>
      <p:sp>
        <p:nvSpPr>
          <p:cNvPr id="3" name="Text Placeholder 2">
            <a:extLst>
              <a:ext uri="{FF2B5EF4-FFF2-40B4-BE49-F238E27FC236}">
                <a16:creationId xmlns:a16="http://schemas.microsoft.com/office/drawing/2014/main" id="{1D3940E3-FB85-4A6D-A6DA-7BAF54200227}"/>
              </a:ext>
            </a:extLst>
          </p:cNvPr>
          <p:cNvSpPr>
            <a:spLocks noGrp="1"/>
          </p:cNvSpPr>
          <p:nvPr>
            <p:ph type="body" idx="1"/>
          </p:nvPr>
        </p:nvSpPr>
        <p:spPr>
          <a:xfrm>
            <a:off x="838200" y="2302625"/>
            <a:ext cx="10515600" cy="367153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9234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evelina.budilovica@riga.l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Liga.Pakalna@bef.lv"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2C1E-CFE6-40A2-8855-CD39F8696B48}"/>
              </a:ext>
            </a:extLst>
          </p:cNvPr>
          <p:cNvSpPr>
            <a:spLocks noGrp="1"/>
          </p:cNvSpPr>
          <p:nvPr>
            <p:ph type="ctrTitle"/>
          </p:nvPr>
        </p:nvSpPr>
        <p:spPr/>
        <p:txBody>
          <a:bodyPr>
            <a:normAutofit fontScale="90000"/>
          </a:bodyPr>
          <a:lstStyle/>
          <a:p>
            <a:r>
              <a:rPr lang="lv-LV" dirty="0"/>
              <a:t>Projekts SUMBA – efektīvas transporta modelēšanas sistēmas izstrāde</a:t>
            </a:r>
            <a:endParaRPr lang="en-GB" dirty="0">
              <a:solidFill>
                <a:schemeClr val="bg1"/>
              </a:solidFill>
            </a:endParaRPr>
          </a:p>
        </p:txBody>
      </p:sp>
      <p:sp>
        <p:nvSpPr>
          <p:cNvPr id="3" name="Subtitle 2">
            <a:extLst>
              <a:ext uri="{FF2B5EF4-FFF2-40B4-BE49-F238E27FC236}">
                <a16:creationId xmlns:a16="http://schemas.microsoft.com/office/drawing/2014/main" id="{952F9C2A-3C3F-43BC-BB0E-987546F8545C}"/>
              </a:ext>
            </a:extLst>
          </p:cNvPr>
          <p:cNvSpPr>
            <a:spLocks noGrp="1"/>
          </p:cNvSpPr>
          <p:nvPr>
            <p:ph type="subTitle" idx="1"/>
          </p:nvPr>
        </p:nvSpPr>
        <p:spPr/>
        <p:txBody>
          <a:bodyPr/>
          <a:lstStyle/>
          <a:p>
            <a:r>
              <a:rPr lang="lv-LV" dirty="0"/>
              <a:t>Rīgas domes Pilsētas attīstības departaments</a:t>
            </a:r>
          </a:p>
          <a:p>
            <a:r>
              <a:rPr lang="lv-LV" dirty="0"/>
              <a:t>Evelīna </a:t>
            </a:r>
            <a:r>
              <a:rPr lang="lv-LV" dirty="0" err="1"/>
              <a:t>Budiloviča</a:t>
            </a:r>
            <a:endParaRPr lang="en-GB" dirty="0"/>
          </a:p>
        </p:txBody>
      </p:sp>
    </p:spTree>
    <p:extLst>
      <p:ext uri="{BB962C8B-B14F-4D97-AF65-F5344CB8AC3E}">
        <p14:creationId xmlns:p14="http://schemas.microsoft.com/office/powerpoint/2010/main" val="5378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F187B7D5-705D-4798-BE6C-2B7D664360E6}"/>
              </a:ext>
            </a:extLst>
          </p:cNvPr>
          <p:cNvSpPr>
            <a:spLocks noGrp="1"/>
          </p:cNvSpPr>
          <p:nvPr>
            <p:ph idx="1"/>
          </p:nvPr>
        </p:nvSpPr>
        <p:spPr>
          <a:xfrm>
            <a:off x="0" y="610918"/>
            <a:ext cx="10763250" cy="4562474"/>
          </a:xfrm>
        </p:spPr>
        <p:txBody>
          <a:bodyPr>
            <a:noAutofit/>
          </a:bodyPr>
          <a:lstStyle/>
          <a:p>
            <a:pPr>
              <a:buFont typeface="Wingdings" panose="05000000000000000000" pitchFamily="2" charset="2"/>
              <a:buChar char="Ø"/>
            </a:pPr>
            <a:endParaRPr lang="lv-LV" sz="4000" dirty="0"/>
          </a:p>
          <a:p>
            <a:pPr marL="0" indent="0" algn="ctr">
              <a:buNone/>
            </a:pPr>
            <a:r>
              <a:rPr lang="lv-LV" sz="4000" b="1" dirty="0"/>
              <a:t>Projekta specifiskais mērķis Rīgas pilsētas pašvaldībai: </a:t>
            </a:r>
          </a:p>
          <a:p>
            <a:pPr marL="0" indent="0" algn="ctr">
              <a:buNone/>
            </a:pPr>
            <a:r>
              <a:rPr lang="lv-LV" sz="4000" dirty="0"/>
              <a:t>aktualizēt Rīgas pilsētas pašvaldības rīcībā esošo transporta modeli, kas pilnībā ietvertu visas līdz šim veiktās izpētes un apkopotus datus no esošajiem modeļiem, kā arī citus pieejamus datus (ielu, ceļu infrastruktūras, satiksmes datus)</a:t>
            </a:r>
          </a:p>
        </p:txBody>
      </p:sp>
    </p:spTree>
    <p:extLst>
      <p:ext uri="{BB962C8B-B14F-4D97-AF65-F5344CB8AC3E}">
        <p14:creationId xmlns:p14="http://schemas.microsoft.com/office/powerpoint/2010/main" val="118571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5BDD6BB-C3A0-48D7-A321-BBCDA5653E9C}"/>
              </a:ext>
            </a:extLst>
          </p:cNvPr>
          <p:cNvSpPr>
            <a:spLocks noGrp="1"/>
          </p:cNvSpPr>
          <p:nvPr>
            <p:ph type="title"/>
          </p:nvPr>
        </p:nvSpPr>
        <p:spPr>
          <a:xfrm>
            <a:off x="0" y="887557"/>
            <a:ext cx="10515600" cy="942087"/>
          </a:xfrm>
        </p:spPr>
        <p:txBody>
          <a:bodyPr/>
          <a:lstStyle/>
          <a:p>
            <a:r>
              <a:rPr lang="lv-LV" b="1" dirty="0"/>
              <a:t>Pamatojums</a:t>
            </a:r>
          </a:p>
        </p:txBody>
      </p:sp>
      <p:pic>
        <p:nvPicPr>
          <p:cNvPr id="4" name="Chart 15">
            <a:extLst>
              <a:ext uri="{FF2B5EF4-FFF2-40B4-BE49-F238E27FC236}">
                <a16:creationId xmlns:a16="http://schemas.microsoft.com/office/drawing/2014/main" id="{811408E3-8B03-43FA-9D5A-79EC364C0BEF}"/>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825" y="1829643"/>
            <a:ext cx="5734050" cy="363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Diagramma 1">
            <a:extLst>
              <a:ext uri="{FF2B5EF4-FFF2-40B4-BE49-F238E27FC236}">
                <a16:creationId xmlns:a16="http://schemas.microsoft.com/office/drawing/2014/main" id="{55022714-6AC2-4F20-B073-E46EBA87BE6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050" y="1829643"/>
            <a:ext cx="5781675" cy="363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0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E809F2A-7D4E-4D48-8CF5-88D22EA3692F}"/>
              </a:ext>
            </a:extLst>
          </p:cNvPr>
          <p:cNvSpPr>
            <a:spLocks noGrp="1"/>
          </p:cNvSpPr>
          <p:nvPr>
            <p:ph type="title"/>
          </p:nvPr>
        </p:nvSpPr>
        <p:spPr>
          <a:xfrm>
            <a:off x="-76200" y="830407"/>
            <a:ext cx="10515600" cy="942087"/>
          </a:xfrm>
        </p:spPr>
        <p:txBody>
          <a:bodyPr/>
          <a:lstStyle/>
          <a:p>
            <a:r>
              <a:rPr lang="lv-LV" b="1" dirty="0"/>
              <a:t>Pamatojums</a:t>
            </a:r>
            <a:endParaRPr lang="lv-LV" dirty="0"/>
          </a:p>
        </p:txBody>
      </p:sp>
      <p:pic>
        <p:nvPicPr>
          <p:cNvPr id="4" name="Attēls 8">
            <a:extLst>
              <a:ext uri="{FF2B5EF4-FFF2-40B4-BE49-F238E27FC236}">
                <a16:creationId xmlns:a16="http://schemas.microsoft.com/office/drawing/2014/main" id="{07C84792-82F4-4224-8B6B-9A3CB3B4A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2243285"/>
            <a:ext cx="5928634" cy="340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hart 1">
            <a:extLst>
              <a:ext uri="{FF2B5EF4-FFF2-40B4-BE49-F238E27FC236}">
                <a16:creationId xmlns:a16="http://schemas.microsoft.com/office/drawing/2014/main" id="{0DAE417E-5E3E-4CA8-BC30-A60B4EEF608F}"/>
              </a:ext>
            </a:extLst>
          </p:cNvPr>
          <p:cNvPicPr>
            <a:picLocks noGrp="1" noChangeArrowheads="1"/>
          </p:cNvPicPr>
          <p:nvPr>
            <p:ph idx="1"/>
          </p:nvPr>
        </p:nvPicPr>
        <p:blipFill>
          <a:blip r:embed="rId4">
            <a:extLst>
              <a:ext uri="{28A0092B-C50C-407E-A947-70E740481C1C}">
                <a14:useLocalDpi xmlns:a14="http://schemas.microsoft.com/office/drawing/2010/main" val="0"/>
              </a:ext>
            </a:extLst>
          </a:blip>
          <a:srcRect b="-37"/>
          <a:stretch>
            <a:fillRect/>
          </a:stretch>
        </p:blipFill>
        <p:spPr bwMode="auto">
          <a:xfrm>
            <a:off x="6281059" y="2243285"/>
            <a:ext cx="5684789" cy="340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16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3A8B36B-F28A-487C-9CBE-90D703F5B6BA}"/>
              </a:ext>
            </a:extLst>
          </p:cNvPr>
          <p:cNvSpPr>
            <a:spLocks noGrp="1"/>
          </p:cNvSpPr>
          <p:nvPr>
            <p:ph type="title"/>
          </p:nvPr>
        </p:nvSpPr>
        <p:spPr>
          <a:xfrm>
            <a:off x="0" y="982807"/>
            <a:ext cx="10515600" cy="942087"/>
          </a:xfrm>
        </p:spPr>
        <p:txBody>
          <a:bodyPr/>
          <a:lstStyle/>
          <a:p>
            <a:r>
              <a:rPr lang="lv-LV" b="1" dirty="0"/>
              <a:t>Pamatojums</a:t>
            </a:r>
            <a:endParaRPr lang="lv-LV" dirty="0"/>
          </a:p>
        </p:txBody>
      </p:sp>
      <p:pic>
        <p:nvPicPr>
          <p:cNvPr id="5" name="Satura vietturis 4">
            <a:extLst>
              <a:ext uri="{FF2B5EF4-FFF2-40B4-BE49-F238E27FC236}">
                <a16:creationId xmlns:a16="http://schemas.microsoft.com/office/drawing/2014/main" id="{EE516998-CD56-455D-8215-0AD1A5EE87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1" y="1778000"/>
            <a:ext cx="6832754" cy="442917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5207E33A-EF2F-46DF-8619-516D9AF6B587}"/>
              </a:ext>
            </a:extLst>
          </p:cNvPr>
          <p:cNvSpPr txBox="1"/>
          <p:nvPr/>
        </p:nvSpPr>
        <p:spPr>
          <a:xfrm>
            <a:off x="0" y="6642556"/>
            <a:ext cx="7448550" cy="215444"/>
          </a:xfrm>
          <a:prstGeom prst="rect">
            <a:avLst/>
          </a:prstGeom>
          <a:noFill/>
        </p:spPr>
        <p:txBody>
          <a:bodyPr wrap="square" rtlCol="0">
            <a:spAutoFit/>
          </a:bodyPr>
          <a:lstStyle/>
          <a:p>
            <a:r>
              <a:rPr lang="lv-LV" sz="800"/>
              <a:t>http://ciekurs.blogspot.com/2015/03/x-stunda-eskalacija-ii-dala.html</a:t>
            </a:r>
            <a:endParaRPr lang="lv-LV" sz="800" dirty="0"/>
          </a:p>
        </p:txBody>
      </p:sp>
    </p:spTree>
    <p:extLst>
      <p:ext uri="{BB962C8B-B14F-4D97-AF65-F5344CB8AC3E}">
        <p14:creationId xmlns:p14="http://schemas.microsoft.com/office/powerpoint/2010/main" val="58345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9131B86-1C4D-443C-8E8E-593B9DDE99B5}"/>
              </a:ext>
            </a:extLst>
          </p:cNvPr>
          <p:cNvSpPr>
            <a:spLocks noGrp="1"/>
          </p:cNvSpPr>
          <p:nvPr>
            <p:ph type="title"/>
          </p:nvPr>
        </p:nvSpPr>
        <p:spPr>
          <a:xfrm>
            <a:off x="5895975" y="2335357"/>
            <a:ext cx="5857875" cy="1827068"/>
          </a:xfrm>
        </p:spPr>
        <p:txBody>
          <a:bodyPr>
            <a:normAutofit fontScale="90000"/>
          </a:bodyPr>
          <a:lstStyle/>
          <a:p>
            <a:r>
              <a:rPr lang="lv-LV" b="1" dirty="0"/>
              <a:t>Rīgas teritorijas izmantošanas un apbūves noteikumi. Transporta infrastruktūras attīstības shēma</a:t>
            </a:r>
          </a:p>
        </p:txBody>
      </p:sp>
      <p:pic>
        <p:nvPicPr>
          <p:cNvPr id="7" name="Satura vietturis 6">
            <a:extLst>
              <a:ext uri="{FF2B5EF4-FFF2-40B4-BE49-F238E27FC236}">
                <a16:creationId xmlns:a16="http://schemas.microsoft.com/office/drawing/2014/main" id="{2DFB4139-49E2-4793-B0E1-C90B3B082146}"/>
              </a:ext>
            </a:extLst>
          </p:cNvPr>
          <p:cNvPicPr>
            <a:picLocks noGrp="1" noChangeAspect="1"/>
          </p:cNvPicPr>
          <p:nvPr>
            <p:ph idx="1"/>
          </p:nvPr>
        </p:nvPicPr>
        <p:blipFill>
          <a:blip r:embed="rId3"/>
          <a:stretch>
            <a:fillRect/>
          </a:stretch>
        </p:blipFill>
        <p:spPr>
          <a:xfrm>
            <a:off x="0" y="1009584"/>
            <a:ext cx="5588337" cy="5848416"/>
          </a:xfrm>
          <a:prstGeom prst="rect">
            <a:avLst/>
          </a:prstGeom>
        </p:spPr>
      </p:pic>
    </p:spTree>
    <p:extLst>
      <p:ext uri="{BB962C8B-B14F-4D97-AF65-F5344CB8AC3E}">
        <p14:creationId xmlns:p14="http://schemas.microsoft.com/office/powerpoint/2010/main" val="268169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692E11D-A7CC-411F-9AD5-035B9F858E50}"/>
              </a:ext>
            </a:extLst>
          </p:cNvPr>
          <p:cNvSpPr>
            <a:spLocks noGrp="1"/>
          </p:cNvSpPr>
          <p:nvPr>
            <p:ph type="title"/>
          </p:nvPr>
        </p:nvSpPr>
        <p:spPr>
          <a:xfrm>
            <a:off x="0" y="1087582"/>
            <a:ext cx="10515600" cy="942087"/>
          </a:xfrm>
        </p:spPr>
        <p:txBody>
          <a:bodyPr>
            <a:normAutofit fontScale="90000"/>
          </a:bodyPr>
          <a:lstStyle/>
          <a:p>
            <a:r>
              <a:rPr lang="lv-LV" b="1" kern="0" dirty="0">
                <a:solidFill>
                  <a:srgbClr val="000000"/>
                </a:solidFill>
              </a:rPr>
              <a:t>Mobilitātes plānošanas princips</a:t>
            </a:r>
            <a:br>
              <a:rPr lang="lv-LV" b="1" kern="0" dirty="0">
                <a:solidFill>
                  <a:srgbClr val="000000"/>
                </a:solidFill>
              </a:rPr>
            </a:br>
            <a:r>
              <a:rPr lang="lv-LV" b="1" kern="0" dirty="0">
                <a:solidFill>
                  <a:srgbClr val="000000"/>
                </a:solidFill>
              </a:rPr>
              <a:t>gājējs – velo – sabiedriskais – privātais – kravas </a:t>
            </a:r>
            <a:endParaRPr lang="lv-LV" b="1" dirty="0"/>
          </a:p>
        </p:txBody>
      </p:sp>
      <p:pic>
        <p:nvPicPr>
          <p:cNvPr id="4" name="Picture 2">
            <a:extLst>
              <a:ext uri="{FF2B5EF4-FFF2-40B4-BE49-F238E27FC236}">
                <a16:creationId xmlns:a16="http://schemas.microsoft.com/office/drawing/2014/main" id="{3940B3B9-625F-457D-8E09-9CAEC00743A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700860" y="2301875"/>
            <a:ext cx="4790279" cy="3671888"/>
          </a:xfrm>
        </p:spPr>
      </p:pic>
      <p:sp>
        <p:nvSpPr>
          <p:cNvPr id="5" name="TextBox 4">
            <a:extLst>
              <a:ext uri="{FF2B5EF4-FFF2-40B4-BE49-F238E27FC236}">
                <a16:creationId xmlns:a16="http://schemas.microsoft.com/office/drawing/2014/main" id="{D68949BE-286C-4C4D-A530-702861A703B0}"/>
              </a:ext>
            </a:extLst>
          </p:cNvPr>
          <p:cNvSpPr txBox="1"/>
          <p:nvPr/>
        </p:nvSpPr>
        <p:spPr>
          <a:xfrm>
            <a:off x="-85725" y="6562725"/>
            <a:ext cx="5086350" cy="215444"/>
          </a:xfrm>
          <a:prstGeom prst="rect">
            <a:avLst/>
          </a:prstGeom>
          <a:noFill/>
        </p:spPr>
        <p:txBody>
          <a:bodyPr wrap="square" rtlCol="0">
            <a:spAutoFit/>
          </a:bodyPr>
          <a:lstStyle/>
          <a:p>
            <a:r>
              <a:rPr lang="lv-LV" sz="800" dirty="0">
                <a:cs typeface="Times New Roman" pitchFamily="18" charset="0"/>
              </a:rPr>
              <a:t>Rīgas ilgtspējīgas attīstības stratēģijas līdz 2030.g.</a:t>
            </a:r>
            <a:endParaRPr lang="lv-LV" sz="800" dirty="0"/>
          </a:p>
        </p:txBody>
      </p:sp>
    </p:spTree>
    <p:extLst>
      <p:ext uri="{BB962C8B-B14F-4D97-AF65-F5344CB8AC3E}">
        <p14:creationId xmlns:p14="http://schemas.microsoft.com/office/powerpoint/2010/main" val="142814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B666D4C-9A86-407E-9E13-E8C1A04A30CA}"/>
              </a:ext>
            </a:extLst>
          </p:cNvPr>
          <p:cNvSpPr>
            <a:spLocks noGrp="1"/>
          </p:cNvSpPr>
          <p:nvPr>
            <p:ph type="title"/>
          </p:nvPr>
        </p:nvSpPr>
        <p:spPr>
          <a:xfrm>
            <a:off x="0" y="851685"/>
            <a:ext cx="10515600" cy="942087"/>
          </a:xfrm>
        </p:spPr>
        <p:txBody>
          <a:bodyPr/>
          <a:lstStyle/>
          <a:p>
            <a:r>
              <a:rPr lang="lv-LV" b="1" dirty="0"/>
              <a:t>Transporta plānošana</a:t>
            </a:r>
          </a:p>
        </p:txBody>
      </p:sp>
      <p:pic>
        <p:nvPicPr>
          <p:cNvPr id="4" name="Satura vietturis 3">
            <a:extLst>
              <a:ext uri="{FF2B5EF4-FFF2-40B4-BE49-F238E27FC236}">
                <a16:creationId xmlns:a16="http://schemas.microsoft.com/office/drawing/2014/main" id="{9A2AEB30-BA1B-4E51-98A4-6FB7FEE09D1D}"/>
              </a:ext>
            </a:extLst>
          </p:cNvPr>
          <p:cNvPicPr>
            <a:picLocks noGrp="1" noChangeAspect="1"/>
          </p:cNvPicPr>
          <p:nvPr>
            <p:ph idx="1"/>
          </p:nvPr>
        </p:nvPicPr>
        <p:blipFill>
          <a:blip r:embed="rId3"/>
          <a:stretch>
            <a:fillRect/>
          </a:stretch>
        </p:blipFill>
        <p:spPr>
          <a:xfrm>
            <a:off x="154423" y="1794980"/>
            <a:ext cx="6510735" cy="4814542"/>
          </a:xfrm>
          <a:prstGeom prst="rect">
            <a:avLst/>
          </a:prstGeom>
        </p:spPr>
      </p:pic>
      <p:pic>
        <p:nvPicPr>
          <p:cNvPr id="5" name="Attēls 4">
            <a:extLst>
              <a:ext uri="{FF2B5EF4-FFF2-40B4-BE49-F238E27FC236}">
                <a16:creationId xmlns:a16="http://schemas.microsoft.com/office/drawing/2014/main" id="{3F941FEC-48C8-4CE8-980F-AE21E6921BDB}"/>
              </a:ext>
            </a:extLst>
          </p:cNvPr>
          <p:cNvPicPr>
            <a:picLocks noChangeAspect="1"/>
          </p:cNvPicPr>
          <p:nvPr/>
        </p:nvPicPr>
        <p:blipFill>
          <a:blip r:embed="rId4"/>
          <a:stretch>
            <a:fillRect/>
          </a:stretch>
        </p:blipFill>
        <p:spPr>
          <a:xfrm>
            <a:off x="6275472" y="2920952"/>
            <a:ext cx="5601789" cy="1418901"/>
          </a:xfrm>
          <a:prstGeom prst="rect">
            <a:avLst/>
          </a:prstGeom>
        </p:spPr>
      </p:pic>
      <p:sp>
        <p:nvSpPr>
          <p:cNvPr id="6" name="Taisnstūris 5">
            <a:extLst>
              <a:ext uri="{FF2B5EF4-FFF2-40B4-BE49-F238E27FC236}">
                <a16:creationId xmlns:a16="http://schemas.microsoft.com/office/drawing/2014/main" id="{7B245CD5-38A5-4AC3-AE42-9849BF4C21E6}"/>
              </a:ext>
            </a:extLst>
          </p:cNvPr>
          <p:cNvSpPr>
            <a:spLocks noChangeArrowheads="1"/>
          </p:cNvSpPr>
          <p:nvPr/>
        </p:nvSpPr>
        <p:spPr bwMode="auto">
          <a:xfrm>
            <a:off x="0" y="6611937"/>
            <a:ext cx="75834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a:ea typeface="ヒラギノ明朝 ProN W3"/>
                <a:cs typeface="ヒラギノ明朝 ProN W3"/>
                <a:sym typeface="Gill Sans"/>
              </a:defRPr>
            </a:lvl1pPr>
            <a:lvl2pPr marL="742950" indent="-285750">
              <a:defRPr sz="4200">
                <a:solidFill>
                  <a:srgbClr val="000000"/>
                </a:solidFill>
                <a:latin typeface="Gill Sans"/>
                <a:ea typeface="ヒラギノ明朝 ProN W3"/>
                <a:cs typeface="ヒラギノ明朝 ProN W3"/>
                <a:sym typeface="Gill Sans"/>
              </a:defRPr>
            </a:lvl2pPr>
            <a:lvl3pPr marL="1143000" indent="-228600">
              <a:defRPr sz="4200">
                <a:solidFill>
                  <a:srgbClr val="000000"/>
                </a:solidFill>
                <a:latin typeface="Gill Sans"/>
                <a:ea typeface="ヒラギノ明朝 ProN W3"/>
                <a:cs typeface="ヒラギノ明朝 ProN W3"/>
                <a:sym typeface="Gill Sans"/>
              </a:defRPr>
            </a:lvl3pPr>
            <a:lvl4pPr marL="1600200" indent="-228600">
              <a:defRPr sz="4200">
                <a:solidFill>
                  <a:srgbClr val="000000"/>
                </a:solidFill>
                <a:latin typeface="Gill Sans"/>
                <a:ea typeface="ヒラギノ明朝 ProN W3"/>
                <a:cs typeface="ヒラギノ明朝 ProN W3"/>
                <a:sym typeface="Gill Sans"/>
              </a:defRPr>
            </a:lvl4pPr>
            <a:lvl5pPr marL="2057400" indent="-228600">
              <a:defRPr sz="4200">
                <a:solidFill>
                  <a:srgbClr val="000000"/>
                </a:solidFill>
                <a:latin typeface="Gill Sans"/>
                <a:ea typeface="ヒラギノ明朝 ProN W3"/>
                <a:cs typeface="ヒラギノ明朝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明朝 ProN W3"/>
                <a:cs typeface="ヒラギノ明朝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明朝 ProN W3"/>
                <a:cs typeface="ヒラギノ明朝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明朝 ProN W3"/>
                <a:cs typeface="ヒラギノ明朝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明朝 ProN W3"/>
                <a:cs typeface="ヒラギノ明朝 ProN W3"/>
                <a:sym typeface="Gill Sans"/>
              </a:defRPr>
            </a:lvl9pPr>
          </a:lstStyle>
          <a:p>
            <a:r>
              <a:rPr lang="lv-LV" altLang="lv-LV" sz="800" dirty="0" err="1"/>
              <a:t>NADEžDA</a:t>
            </a:r>
            <a:r>
              <a:rPr lang="lv-LV" altLang="lv-LV" sz="800" dirty="0"/>
              <a:t> SPIRIDOVSKA</a:t>
            </a:r>
            <a:r>
              <a:rPr lang="en-US" altLang="lv-LV" sz="800" dirty="0"/>
              <a:t>, </a:t>
            </a:r>
            <a:r>
              <a:rPr lang="lv-LV" altLang="lv-LV" sz="800" dirty="0"/>
              <a:t>NETRADICIONĀLIE REGRESIJAS MODEĻI TRANSPORTA PLĀNOŠANĀ UN MODELĒŠANĀ PROMOCIJAS DARBS</a:t>
            </a:r>
            <a:r>
              <a:rPr lang="en-US" altLang="lv-LV" sz="800" dirty="0"/>
              <a:t>, 2014</a:t>
            </a:r>
            <a:endParaRPr lang="lv-LV" altLang="lv-LV" sz="800" dirty="0"/>
          </a:p>
        </p:txBody>
      </p:sp>
    </p:spTree>
    <p:extLst>
      <p:ext uri="{BB962C8B-B14F-4D97-AF65-F5344CB8AC3E}">
        <p14:creationId xmlns:p14="http://schemas.microsoft.com/office/powerpoint/2010/main" val="1095497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4E51E8C-DE6A-4839-A31C-727BDF8DFB15}"/>
              </a:ext>
            </a:extLst>
          </p:cNvPr>
          <p:cNvSpPr>
            <a:spLocks noGrp="1"/>
          </p:cNvSpPr>
          <p:nvPr>
            <p:ph type="title"/>
          </p:nvPr>
        </p:nvSpPr>
        <p:spPr>
          <a:xfrm>
            <a:off x="0" y="1001857"/>
            <a:ext cx="10515600" cy="942087"/>
          </a:xfrm>
        </p:spPr>
        <p:txBody>
          <a:bodyPr/>
          <a:lstStyle/>
          <a:p>
            <a:r>
              <a:rPr lang="lv-LV" b="1" dirty="0"/>
              <a:t>RTSM vēsture un pielietojums</a:t>
            </a:r>
          </a:p>
        </p:txBody>
      </p:sp>
      <p:sp>
        <p:nvSpPr>
          <p:cNvPr id="3" name="Satura vietturis 2">
            <a:extLst>
              <a:ext uri="{FF2B5EF4-FFF2-40B4-BE49-F238E27FC236}">
                <a16:creationId xmlns:a16="http://schemas.microsoft.com/office/drawing/2014/main" id="{151F4109-F27C-4122-BCC9-04688565BC37}"/>
              </a:ext>
            </a:extLst>
          </p:cNvPr>
          <p:cNvSpPr>
            <a:spLocks noGrp="1"/>
          </p:cNvSpPr>
          <p:nvPr>
            <p:ph idx="1"/>
          </p:nvPr>
        </p:nvSpPr>
        <p:spPr>
          <a:xfrm>
            <a:off x="828675" y="2314575"/>
            <a:ext cx="10515600" cy="3964384"/>
          </a:xfrm>
        </p:spPr>
        <p:txBody>
          <a:bodyPr/>
          <a:lstStyle/>
          <a:p>
            <a:pPr marL="266700" indent="0">
              <a:buFont typeface="Times" panose="02020603050405020304" pitchFamily="18" charset="0"/>
              <a:buNone/>
            </a:pPr>
            <a:r>
              <a:rPr lang="lv-LV" altLang="lv-LV" dirty="0"/>
              <a:t>1. 1996.g. modelis </a:t>
            </a:r>
            <a:r>
              <a:rPr lang="lv-LV" altLang="lv-LV" sz="1800" dirty="0"/>
              <a:t>(RD PAD)</a:t>
            </a:r>
          </a:p>
          <a:p>
            <a:pPr marL="266700" indent="0">
              <a:buFont typeface="Times" panose="02020603050405020304" pitchFamily="18" charset="0"/>
              <a:buNone/>
            </a:pPr>
            <a:r>
              <a:rPr lang="lv-LV" altLang="lv-LV" dirty="0"/>
              <a:t>2. 2004.g. modelis. Pilsētas attīstības plāns 2006.g-2018.g. </a:t>
            </a:r>
          </a:p>
          <a:p>
            <a:pPr marL="266700" indent="0">
              <a:spcBef>
                <a:spcPts val="0"/>
              </a:spcBef>
              <a:buFont typeface="Times" panose="02020603050405020304" pitchFamily="18" charset="0"/>
              <a:buNone/>
            </a:pPr>
            <a:r>
              <a:rPr lang="lv-LV" altLang="lv-LV" sz="1800" dirty="0"/>
              <a:t>(SIA IMINK)</a:t>
            </a:r>
          </a:p>
          <a:p>
            <a:pPr marL="266700" indent="0">
              <a:buFont typeface="Times" panose="02020603050405020304" pitchFamily="18" charset="0"/>
              <a:buNone/>
            </a:pPr>
            <a:r>
              <a:rPr lang="lv-LV" altLang="lv-LV" dirty="0"/>
              <a:t>3. Daugavas kreisā krasta attīstības projekts </a:t>
            </a:r>
            <a:r>
              <a:rPr lang="lv-LV" altLang="lv-LV" sz="1800" dirty="0"/>
              <a:t>(</a:t>
            </a:r>
            <a:r>
              <a:rPr lang="lv-LV" altLang="lv-LV" sz="1800" dirty="0" err="1"/>
              <a:t>Parsons</a:t>
            </a:r>
            <a:r>
              <a:rPr lang="lv-LV" altLang="lv-LV" sz="1800" dirty="0"/>
              <a:t> </a:t>
            </a:r>
            <a:r>
              <a:rPr lang="lv-LV" altLang="lv-LV" sz="1800" dirty="0" err="1"/>
              <a:t>Brinckerhoff</a:t>
            </a:r>
            <a:r>
              <a:rPr lang="lv-LV" altLang="lv-LV" sz="1800" dirty="0"/>
              <a:t>, Lielbritānija)</a:t>
            </a:r>
          </a:p>
          <a:p>
            <a:pPr marL="266700" indent="0">
              <a:buFont typeface="Times" panose="02020603050405020304" pitchFamily="18" charset="0"/>
              <a:buNone/>
            </a:pPr>
            <a:r>
              <a:rPr lang="lv-LV" altLang="lv-LV" dirty="0"/>
              <a:t>3. 2007.g./2008.g./2010.g "Rīgas Ziemeļu transporta koridors“ </a:t>
            </a:r>
            <a:r>
              <a:rPr lang="lv-LV" altLang="lv-LV" sz="2400" dirty="0"/>
              <a:t>(</a:t>
            </a:r>
            <a:r>
              <a:rPr lang="lv-LV" altLang="lv-LV" sz="2400" dirty="0" err="1"/>
              <a:t>FaberMaunsel</a:t>
            </a:r>
            <a:r>
              <a:rPr lang="lv-LV" altLang="lv-LV" sz="2400" dirty="0"/>
              <a:t>||AECOM)</a:t>
            </a:r>
          </a:p>
          <a:p>
            <a:pPr marL="266700" indent="0">
              <a:buFont typeface="Times" panose="02020603050405020304" pitchFamily="18" charset="0"/>
              <a:buNone/>
            </a:pPr>
            <a:r>
              <a:rPr lang="lv-LV" altLang="lv-LV" dirty="0"/>
              <a:t>4. 2011.g. modelis </a:t>
            </a:r>
            <a:r>
              <a:rPr lang="en-US" altLang="lv-LV" dirty="0"/>
              <a:t>“</a:t>
            </a:r>
            <a:r>
              <a:rPr lang="lv-LV" altLang="lv-LV" dirty="0"/>
              <a:t>Mobilitātes plāns</a:t>
            </a:r>
            <a:r>
              <a:rPr lang="en-US" altLang="lv-LV" dirty="0"/>
              <a:t>” </a:t>
            </a:r>
            <a:r>
              <a:rPr lang="en-US" altLang="lv-LV" sz="2400" dirty="0"/>
              <a:t>(NEA, Cube)</a:t>
            </a:r>
            <a:endParaRPr lang="lv-LV" altLang="lv-LV" sz="2400" dirty="0"/>
          </a:p>
          <a:p>
            <a:endParaRPr lang="lv-LV" dirty="0"/>
          </a:p>
        </p:txBody>
      </p:sp>
    </p:spTree>
    <p:extLst>
      <p:ext uri="{BB962C8B-B14F-4D97-AF65-F5344CB8AC3E}">
        <p14:creationId xmlns:p14="http://schemas.microsoft.com/office/powerpoint/2010/main" val="1022222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932E18F-CAA8-4475-92E6-FDAF918BC8DD}"/>
              </a:ext>
            </a:extLst>
          </p:cNvPr>
          <p:cNvSpPr>
            <a:spLocks noGrp="1"/>
          </p:cNvSpPr>
          <p:nvPr>
            <p:ph type="title"/>
          </p:nvPr>
        </p:nvSpPr>
        <p:spPr>
          <a:xfrm>
            <a:off x="0" y="954232"/>
            <a:ext cx="10515600" cy="942087"/>
          </a:xfrm>
        </p:spPr>
        <p:txBody>
          <a:bodyPr/>
          <a:lstStyle/>
          <a:p>
            <a:r>
              <a:rPr lang="lv-LV" b="1" dirty="0"/>
              <a:t>RTSM – parametri</a:t>
            </a:r>
          </a:p>
        </p:txBody>
      </p:sp>
      <p:sp>
        <p:nvSpPr>
          <p:cNvPr id="3" name="Satura vietturis 2">
            <a:extLst>
              <a:ext uri="{FF2B5EF4-FFF2-40B4-BE49-F238E27FC236}">
                <a16:creationId xmlns:a16="http://schemas.microsoft.com/office/drawing/2014/main" id="{7EC84AE0-4A32-4714-ADF0-F533AF392B49}"/>
              </a:ext>
            </a:extLst>
          </p:cNvPr>
          <p:cNvSpPr>
            <a:spLocks noGrp="1"/>
          </p:cNvSpPr>
          <p:nvPr>
            <p:ph idx="1"/>
          </p:nvPr>
        </p:nvSpPr>
        <p:spPr>
          <a:xfrm>
            <a:off x="476250" y="2295526"/>
            <a:ext cx="5572125" cy="4457700"/>
          </a:xfrm>
        </p:spPr>
        <p:txBody>
          <a:bodyPr>
            <a:normAutofit fontScale="70000" lnSpcReduction="20000"/>
          </a:bodyPr>
          <a:lstStyle/>
          <a:p>
            <a:pPr>
              <a:spcBef>
                <a:spcPts val="600"/>
              </a:spcBef>
              <a:spcAft>
                <a:spcPts val="600"/>
              </a:spcAft>
              <a:buClrTx/>
              <a:buSzTx/>
              <a:buFont typeface="Wingdings" panose="05000000000000000000" pitchFamily="2" charset="2"/>
              <a:buChar char="Ø"/>
            </a:pPr>
            <a:r>
              <a:rPr lang="lv-LV" altLang="lv-LV" sz="3800" dirty="0">
                <a:cs typeface="ヒラギノ明朝 ProN W6" charset="0"/>
              </a:rPr>
              <a:t> EMME programmatūra</a:t>
            </a:r>
          </a:p>
          <a:p>
            <a:pPr>
              <a:spcBef>
                <a:spcPts val="600"/>
              </a:spcBef>
              <a:spcAft>
                <a:spcPts val="600"/>
              </a:spcAft>
              <a:buClrTx/>
              <a:buSzTx/>
              <a:buFont typeface="Wingdings" panose="05000000000000000000" pitchFamily="2" charset="2"/>
              <a:buChar char="Ø"/>
            </a:pPr>
            <a:r>
              <a:rPr lang="lv-LV" altLang="lv-LV" sz="3800" dirty="0">
                <a:cs typeface="ヒラギノ明朝 ProN W6" charset="0"/>
              </a:rPr>
              <a:t> iedzīvotāju pārvietošanās aptauja </a:t>
            </a:r>
          </a:p>
          <a:p>
            <a:pPr>
              <a:spcBef>
                <a:spcPts val="600"/>
              </a:spcBef>
              <a:spcAft>
                <a:spcPts val="600"/>
              </a:spcAft>
              <a:buClrTx/>
              <a:buSzTx/>
              <a:buFont typeface="Wingdings" panose="05000000000000000000" pitchFamily="2" charset="2"/>
              <a:buChar char="Ø"/>
            </a:pPr>
            <a:r>
              <a:rPr lang="lv-LV" altLang="lv-LV" sz="3800" dirty="0">
                <a:cs typeface="ヒラギノ明朝 ProN W6" charset="0"/>
              </a:rPr>
              <a:t> auto skaitīšanas dati </a:t>
            </a:r>
          </a:p>
          <a:p>
            <a:pPr>
              <a:spcBef>
                <a:spcPts val="600"/>
              </a:spcBef>
              <a:spcAft>
                <a:spcPts val="600"/>
              </a:spcAft>
              <a:buClrTx/>
              <a:buSzTx/>
              <a:buFont typeface="Wingdings" panose="05000000000000000000" pitchFamily="2" charset="2"/>
              <a:buChar char="Ø"/>
            </a:pPr>
            <a:r>
              <a:rPr lang="lv-LV" altLang="lv-LV" sz="3800" dirty="0">
                <a:cs typeface="ヒラギノ明朝 ProN W6" charset="0"/>
              </a:rPr>
              <a:t> statistikas informācija</a:t>
            </a:r>
            <a:br>
              <a:rPr lang="lv-LV" altLang="lv-LV" sz="3800" dirty="0">
                <a:cs typeface="ヒラギノ明朝 ProN W6" charset="0"/>
              </a:rPr>
            </a:br>
            <a:r>
              <a:rPr lang="lv-LV" altLang="lv-LV" sz="3800" dirty="0">
                <a:cs typeface="ヒラギノ明朝 ProN W6" charset="0"/>
              </a:rPr>
              <a:t>	iedzīvotāju skaita sadalījums </a:t>
            </a:r>
            <a:br>
              <a:rPr lang="lv-LV" altLang="lv-LV" sz="3800" dirty="0">
                <a:cs typeface="ヒラギノ明朝 ProN W6" charset="0"/>
              </a:rPr>
            </a:br>
            <a:r>
              <a:rPr lang="lv-LV" altLang="lv-LV" sz="3800" dirty="0">
                <a:cs typeface="ヒラギノ明朝 ProN W6" charset="0"/>
              </a:rPr>
              <a:t>	nodarbināto skaita sadalījums</a:t>
            </a:r>
            <a:br>
              <a:rPr lang="lv-LV" altLang="lv-LV" sz="3800" dirty="0">
                <a:cs typeface="ヒラギノ明朝 ProN W6" charset="0"/>
              </a:rPr>
            </a:br>
            <a:r>
              <a:rPr lang="lv-LV" altLang="lv-LV" sz="3800" dirty="0">
                <a:cs typeface="ヒラギノ明朝 ProN W6" charset="0"/>
              </a:rPr>
              <a:t>	</a:t>
            </a:r>
            <a:r>
              <a:rPr lang="lv-LV" altLang="lv-LV" sz="3800" dirty="0" err="1">
                <a:cs typeface="ヒラギノ明朝 ProN W6" charset="0"/>
              </a:rPr>
              <a:t>automobilizācijas</a:t>
            </a:r>
            <a:r>
              <a:rPr lang="lv-LV" altLang="lv-LV" sz="3800" dirty="0">
                <a:cs typeface="ヒラギノ明朝 ProN W6" charset="0"/>
              </a:rPr>
              <a:t> līmenis (auto/1000cilvēks)</a:t>
            </a:r>
          </a:p>
          <a:p>
            <a:pPr>
              <a:spcBef>
                <a:spcPts val="600"/>
              </a:spcBef>
              <a:spcAft>
                <a:spcPts val="600"/>
              </a:spcAft>
              <a:buClrTx/>
              <a:buSzTx/>
              <a:buFont typeface="Wingdings" panose="05000000000000000000" pitchFamily="2" charset="2"/>
              <a:buChar char="Ø"/>
            </a:pPr>
            <a:r>
              <a:rPr lang="lv-LV" altLang="lv-LV" sz="3800" dirty="0">
                <a:cs typeface="ヒラギノ明朝 ProN W6" charset="0"/>
              </a:rPr>
              <a:t> ielu tīkla attīstības scenāriji</a:t>
            </a:r>
            <a:br>
              <a:rPr lang="lv-LV" altLang="lv-LV" sz="3800" dirty="0">
                <a:cs typeface="ヒラギノ明朝 ProN W6" charset="0"/>
              </a:rPr>
            </a:br>
            <a:endParaRPr lang="lv-LV" altLang="lv-LV" sz="3800" dirty="0">
              <a:cs typeface="ヒラギノ明朝 ProN W6" charset="0"/>
            </a:endParaRPr>
          </a:p>
          <a:p>
            <a:pPr>
              <a:spcBef>
                <a:spcPts val="600"/>
              </a:spcBef>
              <a:spcAft>
                <a:spcPts val="600"/>
              </a:spcAft>
              <a:buClrTx/>
              <a:buSzTx/>
              <a:buFont typeface="Wingdings" panose="05000000000000000000" pitchFamily="2" charset="2"/>
              <a:buChar char="Ø"/>
            </a:pPr>
            <a:br>
              <a:rPr lang="lv-LV" altLang="lv-LV" sz="2400" b="1" dirty="0">
                <a:solidFill>
                  <a:srgbClr val="8C8D8C"/>
                </a:solidFill>
                <a:cs typeface="ヒラギノ明朝 ProN W6" charset="0"/>
              </a:rPr>
            </a:br>
            <a:br>
              <a:rPr lang="lv-LV" altLang="lv-LV" b="1" dirty="0">
                <a:solidFill>
                  <a:srgbClr val="8C8D8C"/>
                </a:solidFill>
                <a:cs typeface="ヒラギノ明朝 ProN W6" charset="0"/>
              </a:rPr>
            </a:br>
            <a:endParaRPr lang="lv-LV" dirty="0"/>
          </a:p>
        </p:txBody>
      </p:sp>
      <p:sp>
        <p:nvSpPr>
          <p:cNvPr id="7" name="Satura vietturis 2">
            <a:extLst>
              <a:ext uri="{FF2B5EF4-FFF2-40B4-BE49-F238E27FC236}">
                <a16:creationId xmlns:a16="http://schemas.microsoft.com/office/drawing/2014/main" id="{D2C18147-F9D2-4A0A-880C-1DB81B51D74A}"/>
              </a:ext>
            </a:extLst>
          </p:cNvPr>
          <p:cNvSpPr txBox="1">
            <a:spLocks/>
          </p:cNvSpPr>
          <p:nvPr/>
        </p:nvSpPr>
        <p:spPr>
          <a:xfrm>
            <a:off x="6515100" y="1634825"/>
            <a:ext cx="4581525" cy="459623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br>
              <a:rPr lang="lv-LV" altLang="lv-LV" sz="3800" dirty="0">
                <a:cs typeface="ヒラギノ明朝 ProN W6" charset="0"/>
              </a:rPr>
            </a:br>
            <a:endParaRPr lang="lv-LV" altLang="lv-LV" sz="2900" dirty="0">
              <a:cs typeface="ヒラギノ明朝 ProN W6" charset="0"/>
            </a:endParaRPr>
          </a:p>
          <a:p>
            <a:pPr>
              <a:spcBef>
                <a:spcPts val="600"/>
              </a:spcBef>
              <a:spcAft>
                <a:spcPts val="600"/>
              </a:spcAft>
              <a:buFont typeface="Wingdings" panose="05000000000000000000" pitchFamily="2" charset="2"/>
              <a:buChar char="Ø"/>
            </a:pPr>
            <a:r>
              <a:rPr lang="lv-LV" altLang="lv-LV" sz="2900" dirty="0">
                <a:cs typeface="ヒラギノ明朝 ProN W6" charset="0"/>
              </a:rPr>
              <a:t> 3324 ielu tīkla segmenti </a:t>
            </a:r>
          </a:p>
          <a:p>
            <a:pPr>
              <a:spcBef>
                <a:spcPts val="600"/>
              </a:spcBef>
              <a:spcAft>
                <a:spcPts val="600"/>
              </a:spcAft>
              <a:buFont typeface="Wingdings" panose="05000000000000000000" pitchFamily="2" charset="2"/>
              <a:buChar char="Ø"/>
            </a:pPr>
            <a:r>
              <a:rPr lang="lv-LV" altLang="lv-LV" sz="2900" dirty="0">
                <a:cs typeface="ヒラギノ明朝 ProN W6" charset="0"/>
              </a:rPr>
              <a:t> 180 zonas</a:t>
            </a:r>
          </a:p>
          <a:p>
            <a:pPr>
              <a:spcBef>
                <a:spcPts val="600"/>
              </a:spcBef>
              <a:spcAft>
                <a:spcPts val="600"/>
              </a:spcAft>
              <a:buFont typeface="Wingdings" panose="05000000000000000000" pitchFamily="2" charset="2"/>
              <a:buChar char="Ø"/>
            </a:pPr>
            <a:r>
              <a:rPr lang="lv-LV" altLang="lv-LV" sz="2900" dirty="0">
                <a:cs typeface="ヒラギノ明朝 ProN W6" charset="0"/>
              </a:rPr>
              <a:t> 11 transporta veidi</a:t>
            </a:r>
          </a:p>
          <a:p>
            <a:pPr>
              <a:spcBef>
                <a:spcPts val="600"/>
              </a:spcBef>
              <a:spcAft>
                <a:spcPts val="600"/>
              </a:spcAft>
              <a:buFont typeface="Wingdings" panose="05000000000000000000" pitchFamily="2" charset="2"/>
              <a:buChar char="Ø"/>
            </a:pPr>
            <a:r>
              <a:rPr lang="lv-LV" altLang="lv-LV" sz="2900" dirty="0">
                <a:cs typeface="ヒラギノ明朝 ProN W6" charset="0"/>
              </a:rPr>
              <a:t> 10 sabiedriskā transporta tipi</a:t>
            </a:r>
          </a:p>
          <a:p>
            <a:pPr>
              <a:spcBef>
                <a:spcPts val="600"/>
              </a:spcBef>
              <a:spcAft>
                <a:spcPts val="600"/>
              </a:spcAft>
              <a:buFont typeface="Wingdings" panose="05000000000000000000" pitchFamily="2" charset="2"/>
              <a:buChar char="Ø"/>
            </a:pPr>
            <a:r>
              <a:rPr lang="lv-LV" altLang="lv-LV" sz="2900" dirty="0">
                <a:cs typeface="ヒラギノ明朝 ProN W6" charset="0"/>
              </a:rPr>
              <a:t> 208 sabiedriskā transporta maršruti</a:t>
            </a:r>
            <a:br>
              <a:rPr lang="lv-LV" altLang="lv-LV" sz="2900" b="1" dirty="0">
                <a:solidFill>
                  <a:srgbClr val="8C8D8C"/>
                </a:solidFill>
                <a:cs typeface="ヒラギノ明朝 ProN W6" charset="0"/>
              </a:rPr>
            </a:br>
            <a:br>
              <a:rPr lang="lv-LV" altLang="lv-LV" sz="2900" b="1" dirty="0">
                <a:solidFill>
                  <a:srgbClr val="8C8D8C"/>
                </a:solidFill>
                <a:cs typeface="ヒラギノ明朝 ProN W6" charset="0"/>
              </a:rPr>
            </a:br>
            <a:endParaRPr lang="lv-LV" sz="2900" dirty="0"/>
          </a:p>
        </p:txBody>
      </p:sp>
    </p:spTree>
    <p:extLst>
      <p:ext uri="{BB962C8B-B14F-4D97-AF65-F5344CB8AC3E}">
        <p14:creationId xmlns:p14="http://schemas.microsoft.com/office/powerpoint/2010/main" val="1076900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0DC9168-AD09-4339-8862-05D60FE1A5DE}"/>
              </a:ext>
            </a:extLst>
          </p:cNvPr>
          <p:cNvSpPr>
            <a:spLocks noGrp="1"/>
          </p:cNvSpPr>
          <p:nvPr>
            <p:ph type="title"/>
          </p:nvPr>
        </p:nvSpPr>
        <p:spPr>
          <a:xfrm>
            <a:off x="0" y="834947"/>
            <a:ext cx="10515600" cy="942087"/>
          </a:xfrm>
        </p:spPr>
        <p:txBody>
          <a:bodyPr>
            <a:normAutofit/>
          </a:bodyPr>
          <a:lstStyle/>
          <a:p>
            <a:r>
              <a:rPr lang="lv-LV" b="1" dirty="0"/>
              <a:t>Aktivitātes 1/2</a:t>
            </a:r>
          </a:p>
        </p:txBody>
      </p:sp>
      <p:sp>
        <p:nvSpPr>
          <p:cNvPr id="3" name="Satura vietturis 2">
            <a:extLst>
              <a:ext uri="{FF2B5EF4-FFF2-40B4-BE49-F238E27FC236}">
                <a16:creationId xmlns:a16="http://schemas.microsoft.com/office/drawing/2014/main" id="{722EDBF6-3111-439B-A52C-3512C1D0F27D}"/>
              </a:ext>
            </a:extLst>
          </p:cNvPr>
          <p:cNvSpPr>
            <a:spLocks noGrp="1"/>
          </p:cNvSpPr>
          <p:nvPr>
            <p:ph idx="1"/>
          </p:nvPr>
        </p:nvSpPr>
        <p:spPr>
          <a:xfrm>
            <a:off x="395862" y="1565499"/>
            <a:ext cx="10515600" cy="5240735"/>
          </a:xfrm>
        </p:spPr>
        <p:txBody>
          <a:bodyPr>
            <a:normAutofit fontScale="85000" lnSpcReduction="20000"/>
          </a:bodyPr>
          <a:lstStyle/>
          <a:p>
            <a:pPr marL="0" indent="0">
              <a:spcBef>
                <a:spcPts val="600"/>
              </a:spcBef>
              <a:buNone/>
            </a:pPr>
            <a:r>
              <a:rPr lang="lv-LV" altLang="lv-LV" b="1" dirty="0"/>
              <a:t>1. Mājsaimniecību un iedzīvotāju mobilitātes aptauja Rīgā un Pierīgā </a:t>
            </a:r>
          </a:p>
          <a:p>
            <a:pPr marL="266700" indent="0">
              <a:spcBef>
                <a:spcPts val="600"/>
              </a:spcBef>
              <a:buNone/>
            </a:pPr>
            <a:endParaRPr lang="lv-LV" b="1" dirty="0"/>
          </a:p>
          <a:p>
            <a:pPr marL="723900" indent="-457200">
              <a:spcBef>
                <a:spcPts val="600"/>
              </a:spcBef>
              <a:buFont typeface="Wingdings" panose="05000000000000000000" pitchFamily="2" charset="2"/>
              <a:buChar char="Ø"/>
            </a:pPr>
            <a:r>
              <a:rPr lang="lv-LV" dirty="0"/>
              <a:t>iedzīvotāju aptauja 429 Rīgas statistikas zonās</a:t>
            </a:r>
          </a:p>
          <a:p>
            <a:pPr marL="723900" indent="-457200">
              <a:spcBef>
                <a:spcPts val="600"/>
              </a:spcBef>
              <a:buFont typeface="Wingdings" panose="05000000000000000000" pitchFamily="2" charset="2"/>
              <a:buChar char="Ø"/>
            </a:pPr>
            <a:r>
              <a:rPr lang="lv-LV" dirty="0"/>
              <a:t>Pierīgas zonas noteikšana un iedzīvotāju aptauja</a:t>
            </a:r>
          </a:p>
          <a:p>
            <a:pPr marL="0" indent="0">
              <a:buNone/>
            </a:pPr>
            <a:endParaRPr lang="lv-LV" dirty="0"/>
          </a:p>
          <a:p>
            <a:pPr marL="0" indent="0">
              <a:buNone/>
            </a:pPr>
            <a:r>
              <a:rPr lang="lv-LV" dirty="0"/>
              <a:t>Aptaujas rezultātā ir nepieciešams iegūt sekojošu informāciju par vadītājiem un iedzīvotājiem</a:t>
            </a:r>
            <a:r>
              <a:rPr lang="en-US" dirty="0"/>
              <a:t>:</a:t>
            </a:r>
            <a:r>
              <a:rPr lang="lv-LV" dirty="0"/>
              <a:t> dzimums, vecums, mašīnu skaits, mērķi, laiki, adreses, veidi un vakardienas braukšanas maršruti. </a:t>
            </a:r>
          </a:p>
          <a:p>
            <a:pPr marL="0" lvl="0" indent="0">
              <a:buNone/>
            </a:pPr>
            <a:endParaRPr lang="lv-LV" b="1" dirty="0"/>
          </a:p>
          <a:p>
            <a:pPr marL="0" lvl="0" indent="0">
              <a:buNone/>
            </a:pPr>
            <a:r>
              <a:rPr lang="lv-LV" b="1" dirty="0"/>
              <a:t>2. Transporta līdzekļu skaitīšana</a:t>
            </a:r>
          </a:p>
          <a:p>
            <a:pPr marL="0" lvl="0" indent="0">
              <a:buNone/>
            </a:pPr>
            <a:r>
              <a:rPr lang="lv-LV" dirty="0"/>
              <a:t>Satiksmes skaitīšana Rīgā un Pierīgā (ne mazāk kā 100 skaitīšanas punktos visā Rīgas pilsētā):</a:t>
            </a:r>
          </a:p>
          <a:p>
            <a:pPr lvl="0">
              <a:buFont typeface="Wingdings" panose="05000000000000000000" pitchFamily="2" charset="2"/>
              <a:buChar char="Ø"/>
            </a:pPr>
            <a:r>
              <a:rPr lang="lv-LV" dirty="0"/>
              <a:t>vieglajam autotransportam</a:t>
            </a:r>
          </a:p>
          <a:p>
            <a:pPr lvl="0">
              <a:buFont typeface="Wingdings" panose="05000000000000000000" pitchFamily="2" charset="2"/>
              <a:buChar char="Ø"/>
            </a:pPr>
            <a:r>
              <a:rPr lang="lv-LV" dirty="0"/>
              <a:t>smagajam autotransportam (sadalīt vismaz divos veidos)</a:t>
            </a:r>
          </a:p>
          <a:p>
            <a:pPr lvl="0">
              <a:buFont typeface="Wingdings" panose="05000000000000000000" pitchFamily="2" charset="2"/>
              <a:buChar char="Ø"/>
            </a:pPr>
            <a:r>
              <a:rPr lang="lv-LV" dirty="0"/>
              <a:t>gājējiem</a:t>
            </a:r>
          </a:p>
          <a:p>
            <a:pPr marL="266700" indent="0">
              <a:spcBef>
                <a:spcPts val="600"/>
              </a:spcBef>
              <a:buNone/>
            </a:pPr>
            <a:endParaRPr lang="lv-LV" altLang="lv-LV" dirty="0"/>
          </a:p>
          <a:p>
            <a:pPr marL="266700" indent="0">
              <a:spcBef>
                <a:spcPts val="600"/>
              </a:spcBef>
              <a:buFont typeface="Times" panose="02020603050405020304" pitchFamily="18" charset="0"/>
              <a:buNone/>
            </a:pPr>
            <a:endParaRPr lang="lv-LV" altLang="lv-LV" dirty="0"/>
          </a:p>
          <a:p>
            <a:endParaRPr lang="lv-LV" dirty="0"/>
          </a:p>
        </p:txBody>
      </p:sp>
    </p:spTree>
    <p:extLst>
      <p:ext uri="{BB962C8B-B14F-4D97-AF65-F5344CB8AC3E}">
        <p14:creationId xmlns:p14="http://schemas.microsoft.com/office/powerpoint/2010/main" val="352834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6A6F-FEFA-4D43-A62E-87D1970794CB}"/>
              </a:ext>
            </a:extLst>
          </p:cNvPr>
          <p:cNvSpPr>
            <a:spLocks noGrp="1"/>
          </p:cNvSpPr>
          <p:nvPr>
            <p:ph type="title"/>
          </p:nvPr>
        </p:nvSpPr>
        <p:spPr>
          <a:xfrm>
            <a:off x="0" y="858982"/>
            <a:ext cx="10515600" cy="942087"/>
          </a:xfrm>
        </p:spPr>
        <p:txBody>
          <a:bodyPr/>
          <a:lstStyle/>
          <a:p>
            <a:r>
              <a:rPr lang="lv-LV" b="1" dirty="0"/>
              <a:t>Saturs</a:t>
            </a:r>
            <a:endParaRPr lang="en-GB" b="1" dirty="0"/>
          </a:p>
        </p:txBody>
      </p:sp>
      <p:graphicFrame>
        <p:nvGraphicFramePr>
          <p:cNvPr id="4" name="Content Placeholder 5">
            <a:extLst>
              <a:ext uri="{FF2B5EF4-FFF2-40B4-BE49-F238E27FC236}">
                <a16:creationId xmlns:a16="http://schemas.microsoft.com/office/drawing/2014/main" id="{4D4C8248-BB0E-4C2B-A0D6-201F59DA7CA0}"/>
              </a:ext>
            </a:extLst>
          </p:cNvPr>
          <p:cNvGraphicFramePr>
            <a:graphicFrameLocks noGrp="1"/>
          </p:cNvGraphicFramePr>
          <p:nvPr>
            <p:ph idx="1"/>
            <p:extLst>
              <p:ext uri="{D42A27DB-BD31-4B8C-83A1-F6EECF244321}">
                <p14:modId xmlns:p14="http://schemas.microsoft.com/office/powerpoint/2010/main" val="3988434642"/>
              </p:ext>
            </p:extLst>
          </p:nvPr>
        </p:nvGraphicFramePr>
        <p:xfrm>
          <a:off x="838200" y="2301875"/>
          <a:ext cx="10515600" cy="367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6668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0DC9168-AD09-4339-8862-05D60FE1A5DE}"/>
              </a:ext>
            </a:extLst>
          </p:cNvPr>
          <p:cNvSpPr>
            <a:spLocks noGrp="1"/>
          </p:cNvSpPr>
          <p:nvPr>
            <p:ph type="title"/>
          </p:nvPr>
        </p:nvSpPr>
        <p:spPr>
          <a:xfrm>
            <a:off x="0" y="934338"/>
            <a:ext cx="10515600" cy="942087"/>
          </a:xfrm>
        </p:spPr>
        <p:txBody>
          <a:bodyPr>
            <a:normAutofit/>
          </a:bodyPr>
          <a:lstStyle/>
          <a:p>
            <a:r>
              <a:rPr lang="lv-LV" b="1" dirty="0"/>
              <a:t>Aktivitātes 2/2</a:t>
            </a:r>
          </a:p>
        </p:txBody>
      </p:sp>
      <p:sp>
        <p:nvSpPr>
          <p:cNvPr id="3" name="Satura vietturis 2">
            <a:extLst>
              <a:ext uri="{FF2B5EF4-FFF2-40B4-BE49-F238E27FC236}">
                <a16:creationId xmlns:a16="http://schemas.microsoft.com/office/drawing/2014/main" id="{722EDBF6-3111-439B-A52C-3512C1D0F27D}"/>
              </a:ext>
            </a:extLst>
          </p:cNvPr>
          <p:cNvSpPr>
            <a:spLocks noGrp="1"/>
          </p:cNvSpPr>
          <p:nvPr>
            <p:ph idx="1"/>
          </p:nvPr>
        </p:nvSpPr>
        <p:spPr>
          <a:xfrm>
            <a:off x="781050" y="1771650"/>
            <a:ext cx="10515600" cy="4802586"/>
          </a:xfrm>
        </p:spPr>
        <p:txBody>
          <a:bodyPr>
            <a:normAutofit fontScale="92500" lnSpcReduction="20000"/>
          </a:bodyPr>
          <a:lstStyle/>
          <a:p>
            <a:pPr marL="266700" indent="-266700">
              <a:spcBef>
                <a:spcPts val="600"/>
              </a:spcBef>
              <a:buFont typeface="Times" panose="02020603050405020304" pitchFamily="18" charset="0"/>
              <a:buNone/>
            </a:pPr>
            <a:r>
              <a:rPr lang="lv-LV" altLang="lv-LV" b="1" dirty="0"/>
              <a:t>3. RTSM aktualizēšana un atjaunošana:</a:t>
            </a:r>
          </a:p>
          <a:p>
            <a:pPr marL="266700" indent="0">
              <a:spcBef>
                <a:spcPts val="600"/>
              </a:spcBef>
              <a:buFont typeface="Times" panose="02020603050405020304" pitchFamily="18" charset="0"/>
              <a:buNone/>
            </a:pPr>
            <a:endParaRPr lang="lv-LV" altLang="lv-LV" dirty="0"/>
          </a:p>
          <a:p>
            <a:pPr marL="723900" indent="-457200">
              <a:spcBef>
                <a:spcPts val="600"/>
              </a:spcBef>
              <a:buFont typeface="Wingdings" panose="05000000000000000000" pitchFamily="2" charset="2"/>
              <a:buChar char="Ø"/>
            </a:pPr>
            <a:r>
              <a:rPr lang="lv-LV" altLang="lv-LV" dirty="0"/>
              <a:t>esošo RTSM sadalīšana 429 zonās un paplašināšana ar Pierīgas zonām</a:t>
            </a:r>
          </a:p>
          <a:p>
            <a:pPr marL="723900" indent="-457200">
              <a:spcBef>
                <a:spcPts val="600"/>
              </a:spcBef>
              <a:buFont typeface="Wingdings" panose="05000000000000000000" pitchFamily="2" charset="2"/>
              <a:buChar char="Ø"/>
            </a:pPr>
            <a:r>
              <a:rPr lang="lv-LV" altLang="lv-LV" dirty="0"/>
              <a:t>RTSM detalizācijas un precizitātes (ielu tīkls, krustojumi u.t.t.) palielināšana</a:t>
            </a:r>
          </a:p>
          <a:p>
            <a:pPr marL="723900" indent="-457200">
              <a:spcBef>
                <a:spcPts val="600"/>
              </a:spcBef>
              <a:buFont typeface="Wingdings" panose="05000000000000000000" pitchFamily="2" charset="2"/>
              <a:buChar char="Ø"/>
            </a:pPr>
            <a:r>
              <a:rPr lang="lv-LV" altLang="lv-LV" dirty="0"/>
              <a:t>RTSM datu bankas verifikācija, validācija un atjaunošanas procedūru prasību izstrāde</a:t>
            </a:r>
          </a:p>
          <a:p>
            <a:pPr marL="723900" indent="-457200">
              <a:spcBef>
                <a:spcPts val="600"/>
              </a:spcBef>
              <a:buFont typeface="Wingdings" panose="05000000000000000000" pitchFamily="2" charset="2"/>
              <a:buChar char="Ø"/>
            </a:pPr>
            <a:r>
              <a:rPr lang="lv-LV" altLang="lv-LV" dirty="0"/>
              <a:t>RTSM izmantošanas, validācijas un attīstības vadības sistēmu izstrāde</a:t>
            </a:r>
          </a:p>
          <a:p>
            <a:pPr marL="723900" indent="-457200">
              <a:spcBef>
                <a:spcPts val="600"/>
              </a:spcBef>
              <a:buFont typeface="Wingdings" panose="05000000000000000000" pitchFamily="2" charset="2"/>
              <a:buChar char="Ø"/>
            </a:pPr>
            <a:r>
              <a:rPr lang="lv-LV" altLang="lv-LV" dirty="0"/>
              <a:t>RTSM apmaiņas procedūru ar trešajām pusēm par satiksmes noteikšanas rezultātiem izstrāde</a:t>
            </a:r>
          </a:p>
          <a:p>
            <a:pPr marL="723900" indent="-457200">
              <a:spcBef>
                <a:spcPts val="600"/>
              </a:spcBef>
              <a:buFont typeface="Wingdings" panose="05000000000000000000" pitchFamily="2" charset="2"/>
              <a:buChar char="Ø"/>
            </a:pPr>
            <a:r>
              <a:rPr lang="lv-LV" altLang="lv-LV" dirty="0"/>
              <a:t>visu transporta veidu pieprasījuma matricas izstrāde un kalibrēšana </a:t>
            </a:r>
          </a:p>
          <a:p>
            <a:pPr marL="723900" indent="-457200">
              <a:spcBef>
                <a:spcPts val="600"/>
              </a:spcBef>
              <a:buFont typeface="Wingdings" panose="05000000000000000000" pitchFamily="2" charset="2"/>
              <a:buChar char="Ø"/>
            </a:pPr>
            <a:r>
              <a:rPr lang="lv-LV" altLang="lv-LV" dirty="0"/>
              <a:t>visu transporta veidu pārvietošanās matricas transporta plūsmu novirzīšanas pilsētas ielu tīklā izstrāde</a:t>
            </a:r>
          </a:p>
          <a:p>
            <a:pPr marL="723900" indent="-457200">
              <a:spcBef>
                <a:spcPts val="600"/>
              </a:spcBef>
              <a:buFont typeface="Wingdings" panose="05000000000000000000" pitchFamily="2" charset="2"/>
              <a:buChar char="Ø"/>
            </a:pPr>
            <a:r>
              <a:rPr lang="lv-LV" altLang="lv-LV" dirty="0"/>
              <a:t>sabiedriskā transporta pieprasījumu izvērtēšana </a:t>
            </a:r>
          </a:p>
          <a:p>
            <a:endParaRPr lang="lv-LV" dirty="0"/>
          </a:p>
        </p:txBody>
      </p:sp>
    </p:spTree>
    <p:extLst>
      <p:ext uri="{BB962C8B-B14F-4D97-AF65-F5344CB8AC3E}">
        <p14:creationId xmlns:p14="http://schemas.microsoft.com/office/powerpoint/2010/main" val="990021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578AA6E-B97D-4927-8465-74B55AEC632A}"/>
              </a:ext>
            </a:extLst>
          </p:cNvPr>
          <p:cNvSpPr>
            <a:spLocks noGrp="1"/>
          </p:cNvSpPr>
          <p:nvPr>
            <p:ph type="title"/>
          </p:nvPr>
        </p:nvSpPr>
        <p:spPr>
          <a:xfrm>
            <a:off x="0" y="1025861"/>
            <a:ext cx="10515600" cy="942087"/>
          </a:xfrm>
        </p:spPr>
        <p:txBody>
          <a:bodyPr/>
          <a:lstStyle/>
          <a:p>
            <a:r>
              <a:rPr lang="lv-LV" b="1" dirty="0"/>
              <a:t>Plānotie rezultāti</a:t>
            </a:r>
          </a:p>
        </p:txBody>
      </p:sp>
      <p:graphicFrame>
        <p:nvGraphicFramePr>
          <p:cNvPr id="5" name="Satura vietturis 4">
            <a:extLst>
              <a:ext uri="{FF2B5EF4-FFF2-40B4-BE49-F238E27FC236}">
                <a16:creationId xmlns:a16="http://schemas.microsoft.com/office/drawing/2014/main" id="{415BDFBB-DA06-4F21-B438-45788954A96C}"/>
              </a:ext>
            </a:extLst>
          </p:cNvPr>
          <p:cNvGraphicFramePr>
            <a:graphicFrameLocks noGrp="1"/>
          </p:cNvGraphicFramePr>
          <p:nvPr>
            <p:ph idx="1"/>
            <p:extLst>
              <p:ext uri="{D42A27DB-BD31-4B8C-83A1-F6EECF244321}">
                <p14:modId xmlns:p14="http://schemas.microsoft.com/office/powerpoint/2010/main" val="1943171414"/>
              </p:ext>
            </p:extLst>
          </p:nvPr>
        </p:nvGraphicFramePr>
        <p:xfrm>
          <a:off x="838200" y="1967948"/>
          <a:ext cx="10515600" cy="4532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7102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578AA6E-B97D-4927-8465-74B55AEC632A}"/>
              </a:ext>
            </a:extLst>
          </p:cNvPr>
          <p:cNvSpPr>
            <a:spLocks noGrp="1"/>
          </p:cNvSpPr>
          <p:nvPr>
            <p:ph type="title"/>
          </p:nvPr>
        </p:nvSpPr>
        <p:spPr>
          <a:xfrm>
            <a:off x="0" y="886713"/>
            <a:ext cx="10515600" cy="942087"/>
          </a:xfrm>
        </p:spPr>
        <p:txBody>
          <a:bodyPr/>
          <a:lstStyle/>
          <a:p>
            <a:r>
              <a:rPr lang="lv-LV" b="1"/>
              <a:t>SUMBA galvenie </a:t>
            </a:r>
            <a:r>
              <a:rPr lang="lv-LV" b="1" dirty="0"/>
              <a:t>ieguvumi</a:t>
            </a:r>
          </a:p>
        </p:txBody>
      </p:sp>
      <p:sp>
        <p:nvSpPr>
          <p:cNvPr id="3" name="Content Placeholder 2"/>
          <p:cNvSpPr>
            <a:spLocks noGrp="1"/>
          </p:cNvSpPr>
          <p:nvPr>
            <p:ph idx="1"/>
          </p:nvPr>
        </p:nvSpPr>
        <p:spPr>
          <a:xfrm>
            <a:off x="838200" y="1828800"/>
            <a:ext cx="10515600" cy="4521200"/>
          </a:xfrm>
        </p:spPr>
        <p:txBody>
          <a:bodyPr>
            <a:normAutofit/>
          </a:bodyPr>
          <a:lstStyle/>
          <a:p>
            <a:pPr lvl="0">
              <a:buFont typeface="Wingdings" panose="05000000000000000000" pitchFamily="2" charset="2"/>
              <a:buChar char="Ø"/>
            </a:pPr>
            <a:r>
              <a:rPr lang="lv-LV" sz="3200" dirty="0"/>
              <a:t>Satiksmes organizēšanas uzlabošana</a:t>
            </a:r>
            <a:endParaRPr lang="en-GB" sz="3200" dirty="0"/>
          </a:p>
          <a:p>
            <a:pPr lvl="0">
              <a:buFont typeface="Wingdings" panose="05000000000000000000" pitchFamily="2" charset="2"/>
              <a:buChar char="Ø"/>
            </a:pPr>
            <a:r>
              <a:rPr lang="lv-LV" sz="3200" dirty="0"/>
              <a:t>Transporta plūsmu samazināšana</a:t>
            </a:r>
            <a:endParaRPr lang="en-GB" sz="3200" dirty="0"/>
          </a:p>
          <a:p>
            <a:pPr lvl="0">
              <a:buFont typeface="Wingdings" panose="05000000000000000000" pitchFamily="2" charset="2"/>
              <a:buChar char="Ø"/>
            </a:pPr>
            <a:r>
              <a:rPr lang="lv-LV" sz="3200" dirty="0"/>
              <a:t>Trokšņu samazināšana</a:t>
            </a:r>
            <a:endParaRPr lang="en-GB" sz="3200" dirty="0"/>
          </a:p>
          <a:p>
            <a:pPr lvl="0">
              <a:buFont typeface="Wingdings" panose="05000000000000000000" pitchFamily="2" charset="2"/>
              <a:buChar char="Ø"/>
            </a:pPr>
            <a:r>
              <a:rPr lang="lv-LV" sz="3200" dirty="0"/>
              <a:t>Piesārņojumu samazināšana</a:t>
            </a:r>
          </a:p>
          <a:p>
            <a:pPr>
              <a:buFont typeface="Wingdings" panose="05000000000000000000" pitchFamily="2" charset="2"/>
              <a:buChar char="Ø"/>
            </a:pPr>
            <a:r>
              <a:rPr lang="lv-LV" sz="3200" dirty="0"/>
              <a:t>Pavadītā laika ceļā samazināšana</a:t>
            </a:r>
            <a:endParaRPr lang="en-GB" sz="3200" dirty="0"/>
          </a:p>
          <a:p>
            <a:pPr lvl="0">
              <a:buFont typeface="Wingdings" panose="05000000000000000000" pitchFamily="2" charset="2"/>
              <a:buChar char="Ø"/>
            </a:pPr>
            <a:r>
              <a:rPr lang="lv-LV" sz="3200" dirty="0"/>
              <a:t>Kvalitatīva sabiedriskā transporta pakalpojumu nodrošināšana</a:t>
            </a:r>
          </a:p>
          <a:p>
            <a:pPr>
              <a:buFont typeface="Wingdings" panose="05000000000000000000" pitchFamily="2" charset="2"/>
              <a:buChar char="Ø"/>
            </a:pPr>
            <a:r>
              <a:rPr lang="lv-LV" sz="3200" dirty="0"/>
              <a:t>Dzīves kvalitātes uzlabošana</a:t>
            </a:r>
            <a:endParaRPr lang="en-GB" sz="3200" dirty="0"/>
          </a:p>
          <a:p>
            <a:pPr lvl="0">
              <a:buFont typeface="Wingdings" panose="05000000000000000000" pitchFamily="2" charset="2"/>
              <a:buChar char="Ø"/>
            </a:pPr>
            <a:endParaRPr lang="en-GB" sz="3200" dirty="0"/>
          </a:p>
          <a:p>
            <a:endParaRPr lang="en-GB" sz="3200" dirty="0"/>
          </a:p>
        </p:txBody>
      </p:sp>
    </p:spTree>
    <p:extLst>
      <p:ext uri="{BB962C8B-B14F-4D97-AF65-F5344CB8AC3E}">
        <p14:creationId xmlns:p14="http://schemas.microsoft.com/office/powerpoint/2010/main" val="1594124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C4AD8A5-B0E4-4A7D-A700-09108D6E47D2}"/>
              </a:ext>
            </a:extLst>
          </p:cNvPr>
          <p:cNvSpPr>
            <a:spLocks noGrp="1"/>
          </p:cNvSpPr>
          <p:nvPr>
            <p:ph type="title"/>
          </p:nvPr>
        </p:nvSpPr>
        <p:spPr>
          <a:xfrm>
            <a:off x="0" y="828774"/>
            <a:ext cx="12192000" cy="942087"/>
          </a:xfrm>
        </p:spPr>
        <p:txBody>
          <a:bodyPr>
            <a:normAutofit fontScale="90000"/>
          </a:bodyPr>
          <a:lstStyle/>
          <a:p>
            <a:r>
              <a:rPr lang="en-US" b="1" dirty="0"/>
              <a:t>Sustainable urban mobility and commuting in Baltic states</a:t>
            </a:r>
          </a:p>
        </p:txBody>
      </p:sp>
      <p:pic>
        <p:nvPicPr>
          <p:cNvPr id="5" name="Attēls 5">
            <a:extLst>
              <a:ext uri="{FF2B5EF4-FFF2-40B4-BE49-F238E27FC236}">
                <a16:creationId xmlns:a16="http://schemas.microsoft.com/office/drawing/2014/main" id="{8DE89B8D-B677-4106-AD20-3C3F8B378C9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543550" y="1824626"/>
            <a:ext cx="5030788" cy="448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a 12">
            <a:extLst>
              <a:ext uri="{FF2B5EF4-FFF2-40B4-BE49-F238E27FC236}">
                <a16:creationId xmlns:a16="http://schemas.microsoft.com/office/drawing/2014/main" id="{D8D1EC51-02FA-4F3D-9A38-8C9D3015051C}"/>
              </a:ext>
            </a:extLst>
          </p:cNvPr>
          <p:cNvGrpSpPr/>
          <p:nvPr/>
        </p:nvGrpSpPr>
        <p:grpSpPr>
          <a:xfrm>
            <a:off x="532992" y="2048333"/>
            <a:ext cx="4477567" cy="4205864"/>
            <a:chOff x="796873" y="1964860"/>
            <a:chExt cx="4477567" cy="4205864"/>
          </a:xfrm>
        </p:grpSpPr>
        <p:grpSp>
          <p:nvGrpSpPr>
            <p:cNvPr id="9" name="Grupa 8">
              <a:extLst>
                <a:ext uri="{FF2B5EF4-FFF2-40B4-BE49-F238E27FC236}">
                  <a16:creationId xmlns:a16="http://schemas.microsoft.com/office/drawing/2014/main" id="{DE9E843C-2F70-4E1E-A830-99CEF72A1909}"/>
                </a:ext>
              </a:extLst>
            </p:cNvPr>
            <p:cNvGrpSpPr/>
            <p:nvPr/>
          </p:nvGrpSpPr>
          <p:grpSpPr>
            <a:xfrm>
              <a:off x="796873" y="1964860"/>
              <a:ext cx="4477567" cy="4205864"/>
              <a:chOff x="796873" y="1964860"/>
              <a:chExt cx="4477567" cy="4205864"/>
            </a:xfrm>
          </p:grpSpPr>
          <p:sp>
            <p:nvSpPr>
              <p:cNvPr id="10" name="Brīvforma: forma 9">
                <a:extLst>
                  <a:ext uri="{FF2B5EF4-FFF2-40B4-BE49-F238E27FC236}">
                    <a16:creationId xmlns:a16="http://schemas.microsoft.com/office/drawing/2014/main" id="{B4355F16-E84F-4A3A-B66D-9C5D50638592}"/>
                  </a:ext>
                </a:extLst>
              </p:cNvPr>
              <p:cNvSpPr/>
              <p:nvPr/>
            </p:nvSpPr>
            <p:spPr>
              <a:xfrm>
                <a:off x="1752299" y="1964860"/>
                <a:ext cx="2588224" cy="2588224"/>
              </a:xfrm>
              <a:custGeom>
                <a:avLst/>
                <a:gdLst>
                  <a:gd name="connsiteX0" fmla="*/ 0 w 2588224"/>
                  <a:gd name="connsiteY0" fmla="*/ 1294112 h 2588224"/>
                  <a:gd name="connsiteX1" fmla="*/ 1294112 w 2588224"/>
                  <a:gd name="connsiteY1" fmla="*/ 0 h 2588224"/>
                  <a:gd name="connsiteX2" fmla="*/ 2588224 w 2588224"/>
                  <a:gd name="connsiteY2" fmla="*/ 1294112 h 2588224"/>
                  <a:gd name="connsiteX3" fmla="*/ 1294112 w 2588224"/>
                  <a:gd name="connsiteY3" fmla="*/ 2588224 h 2588224"/>
                  <a:gd name="connsiteX4" fmla="*/ 0 w 2588224"/>
                  <a:gd name="connsiteY4" fmla="*/ 1294112 h 2588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224" h="2588224">
                    <a:moveTo>
                      <a:pt x="0" y="1294112"/>
                    </a:moveTo>
                    <a:cubicBezTo>
                      <a:pt x="0" y="579394"/>
                      <a:pt x="579394" y="0"/>
                      <a:pt x="1294112" y="0"/>
                    </a:cubicBezTo>
                    <a:cubicBezTo>
                      <a:pt x="2008830" y="0"/>
                      <a:pt x="2588224" y="579394"/>
                      <a:pt x="2588224" y="1294112"/>
                    </a:cubicBezTo>
                    <a:cubicBezTo>
                      <a:pt x="2588224" y="2008830"/>
                      <a:pt x="2008830" y="2588224"/>
                      <a:pt x="1294112" y="2588224"/>
                    </a:cubicBezTo>
                    <a:cubicBezTo>
                      <a:pt x="579394" y="2588224"/>
                      <a:pt x="0" y="2008830"/>
                      <a:pt x="0" y="1294112"/>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45096" tIns="452939" rIns="345097" bIns="970585" numCol="1" spcCol="1270" anchor="ctr" anchorCtr="0">
                <a:noAutofit/>
              </a:bodyPr>
              <a:lstStyle/>
              <a:p>
                <a:pPr marL="0" lvl="0" indent="0" algn="ctr" defTabSz="1022350">
                  <a:lnSpc>
                    <a:spcPct val="90000"/>
                  </a:lnSpc>
                  <a:spcBef>
                    <a:spcPct val="0"/>
                  </a:spcBef>
                  <a:spcAft>
                    <a:spcPct val="35000"/>
                  </a:spcAft>
                  <a:buNone/>
                </a:pPr>
                <a:r>
                  <a:rPr lang="en-US" sz="2300" kern="1200" noProof="0" dirty="0"/>
                  <a:t>Tools for partners</a:t>
                </a:r>
              </a:p>
            </p:txBody>
          </p:sp>
          <p:sp>
            <p:nvSpPr>
              <p:cNvPr id="11" name="Brīvforma: forma 10">
                <a:extLst>
                  <a:ext uri="{FF2B5EF4-FFF2-40B4-BE49-F238E27FC236}">
                    <a16:creationId xmlns:a16="http://schemas.microsoft.com/office/drawing/2014/main" id="{BD5D6746-CFCA-41B5-87DB-69CD167598A9}"/>
                  </a:ext>
                </a:extLst>
              </p:cNvPr>
              <p:cNvSpPr/>
              <p:nvPr/>
            </p:nvSpPr>
            <p:spPr>
              <a:xfrm>
                <a:off x="2686216" y="3582500"/>
                <a:ext cx="2588224" cy="2588224"/>
              </a:xfrm>
              <a:custGeom>
                <a:avLst/>
                <a:gdLst>
                  <a:gd name="connsiteX0" fmla="*/ 0 w 2588224"/>
                  <a:gd name="connsiteY0" fmla="*/ 1294112 h 2588224"/>
                  <a:gd name="connsiteX1" fmla="*/ 1294112 w 2588224"/>
                  <a:gd name="connsiteY1" fmla="*/ 0 h 2588224"/>
                  <a:gd name="connsiteX2" fmla="*/ 2588224 w 2588224"/>
                  <a:gd name="connsiteY2" fmla="*/ 1294112 h 2588224"/>
                  <a:gd name="connsiteX3" fmla="*/ 1294112 w 2588224"/>
                  <a:gd name="connsiteY3" fmla="*/ 2588224 h 2588224"/>
                  <a:gd name="connsiteX4" fmla="*/ 0 w 2588224"/>
                  <a:gd name="connsiteY4" fmla="*/ 1294112 h 2588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224" h="2588224">
                    <a:moveTo>
                      <a:pt x="0" y="1294112"/>
                    </a:moveTo>
                    <a:cubicBezTo>
                      <a:pt x="0" y="579394"/>
                      <a:pt x="579394" y="0"/>
                      <a:pt x="1294112" y="0"/>
                    </a:cubicBezTo>
                    <a:cubicBezTo>
                      <a:pt x="2008830" y="0"/>
                      <a:pt x="2588224" y="579394"/>
                      <a:pt x="2588224" y="1294112"/>
                    </a:cubicBezTo>
                    <a:cubicBezTo>
                      <a:pt x="2588224" y="2008830"/>
                      <a:pt x="2008830" y="2588224"/>
                      <a:pt x="1294112" y="2588224"/>
                    </a:cubicBezTo>
                    <a:cubicBezTo>
                      <a:pt x="579394" y="2588224"/>
                      <a:pt x="0" y="2008830"/>
                      <a:pt x="0" y="1294112"/>
                    </a:cubicBezTo>
                    <a:close/>
                  </a:path>
                </a:pathLst>
              </a:custGeom>
            </p:spPr>
            <p:style>
              <a:lnRef idx="2">
                <a:schemeClr val="lt1">
                  <a:hueOff val="0"/>
                  <a:satOff val="0"/>
                  <a:lumOff val="0"/>
                  <a:alphaOff val="0"/>
                </a:schemeClr>
              </a:lnRef>
              <a:fillRef idx="1">
                <a:schemeClr val="accent4">
                  <a:alpha val="50000"/>
                  <a:hueOff val="4900445"/>
                  <a:satOff val="-20388"/>
                  <a:lumOff val="4804"/>
                  <a:alphaOff val="0"/>
                </a:schemeClr>
              </a:fillRef>
              <a:effectRef idx="0">
                <a:schemeClr val="accent4">
                  <a:alpha val="50000"/>
                  <a:hueOff val="4900445"/>
                  <a:satOff val="-20388"/>
                  <a:lumOff val="4804"/>
                  <a:alphaOff val="0"/>
                </a:schemeClr>
              </a:effectRef>
              <a:fontRef idx="minor">
                <a:schemeClr val="tx1"/>
              </a:fontRef>
            </p:style>
            <p:txBody>
              <a:bodyPr spcFirstLastPara="0" vert="horz" wrap="square" lIns="791566" tIns="668625" rIns="243724" bIns="496076" numCol="1" spcCol="1270" anchor="ctr" anchorCtr="0">
                <a:noAutofit/>
              </a:bodyPr>
              <a:lstStyle/>
              <a:p>
                <a:pPr marL="0" lvl="0" indent="0" algn="ctr" defTabSz="1022350">
                  <a:lnSpc>
                    <a:spcPct val="90000"/>
                  </a:lnSpc>
                  <a:spcBef>
                    <a:spcPct val="0"/>
                  </a:spcBef>
                  <a:spcAft>
                    <a:spcPct val="35000"/>
                  </a:spcAft>
                  <a:buNone/>
                </a:pPr>
                <a:r>
                  <a:rPr lang="en-US" sz="2300" kern="1200" noProof="0" dirty="0"/>
                  <a:t>Needs for commuters</a:t>
                </a:r>
              </a:p>
            </p:txBody>
          </p:sp>
          <p:sp>
            <p:nvSpPr>
              <p:cNvPr id="12" name="Brīvforma: forma 11">
                <a:extLst>
                  <a:ext uri="{FF2B5EF4-FFF2-40B4-BE49-F238E27FC236}">
                    <a16:creationId xmlns:a16="http://schemas.microsoft.com/office/drawing/2014/main" id="{1398FA3B-5C51-4953-B56F-2E4A6B143B95}"/>
                  </a:ext>
                </a:extLst>
              </p:cNvPr>
              <p:cNvSpPr/>
              <p:nvPr/>
            </p:nvSpPr>
            <p:spPr>
              <a:xfrm>
                <a:off x="796873" y="3540545"/>
                <a:ext cx="2588224" cy="2588224"/>
              </a:xfrm>
              <a:custGeom>
                <a:avLst/>
                <a:gdLst>
                  <a:gd name="connsiteX0" fmla="*/ 0 w 2588224"/>
                  <a:gd name="connsiteY0" fmla="*/ 1294112 h 2588224"/>
                  <a:gd name="connsiteX1" fmla="*/ 1294112 w 2588224"/>
                  <a:gd name="connsiteY1" fmla="*/ 0 h 2588224"/>
                  <a:gd name="connsiteX2" fmla="*/ 2588224 w 2588224"/>
                  <a:gd name="connsiteY2" fmla="*/ 1294112 h 2588224"/>
                  <a:gd name="connsiteX3" fmla="*/ 1294112 w 2588224"/>
                  <a:gd name="connsiteY3" fmla="*/ 2588224 h 2588224"/>
                  <a:gd name="connsiteX4" fmla="*/ 0 w 2588224"/>
                  <a:gd name="connsiteY4" fmla="*/ 1294112 h 2588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224" h="2588224">
                    <a:moveTo>
                      <a:pt x="0" y="1294112"/>
                    </a:moveTo>
                    <a:cubicBezTo>
                      <a:pt x="0" y="579394"/>
                      <a:pt x="579394" y="0"/>
                      <a:pt x="1294112" y="0"/>
                    </a:cubicBezTo>
                    <a:cubicBezTo>
                      <a:pt x="2008830" y="0"/>
                      <a:pt x="2588224" y="579394"/>
                      <a:pt x="2588224" y="1294112"/>
                    </a:cubicBezTo>
                    <a:cubicBezTo>
                      <a:pt x="2588224" y="2008830"/>
                      <a:pt x="2008830" y="2588224"/>
                      <a:pt x="1294112" y="2588224"/>
                    </a:cubicBezTo>
                    <a:cubicBezTo>
                      <a:pt x="579394" y="2588224"/>
                      <a:pt x="0" y="2008830"/>
                      <a:pt x="0" y="1294112"/>
                    </a:cubicBezTo>
                    <a:close/>
                  </a:path>
                </a:pathLst>
              </a:custGeom>
            </p:spPr>
            <p:style>
              <a:lnRef idx="2">
                <a:schemeClr val="lt1">
                  <a:hueOff val="0"/>
                  <a:satOff val="0"/>
                  <a:lumOff val="0"/>
                  <a:alphaOff val="0"/>
                </a:schemeClr>
              </a:lnRef>
              <a:fillRef idx="1">
                <a:schemeClr val="accent4">
                  <a:alpha val="50000"/>
                  <a:hueOff val="9800891"/>
                  <a:satOff val="-40777"/>
                  <a:lumOff val="9608"/>
                  <a:alphaOff val="0"/>
                </a:schemeClr>
              </a:fillRef>
              <a:effectRef idx="0">
                <a:schemeClr val="accent4">
                  <a:alpha val="50000"/>
                  <a:hueOff val="9800891"/>
                  <a:satOff val="-40777"/>
                  <a:lumOff val="9608"/>
                  <a:alphaOff val="0"/>
                </a:schemeClr>
              </a:effectRef>
              <a:fontRef idx="minor">
                <a:schemeClr val="tx1"/>
              </a:fontRef>
            </p:style>
            <p:txBody>
              <a:bodyPr spcFirstLastPara="0" vert="horz" wrap="square" lIns="243725" tIns="668624" rIns="791565" bIns="496077" numCol="1" spcCol="1270" anchor="ctr" anchorCtr="0">
                <a:noAutofit/>
              </a:bodyPr>
              <a:lstStyle/>
              <a:p>
                <a:pPr marL="0" lvl="0" indent="0" algn="ctr" defTabSz="1022350">
                  <a:lnSpc>
                    <a:spcPct val="90000"/>
                  </a:lnSpc>
                  <a:spcBef>
                    <a:spcPct val="0"/>
                  </a:spcBef>
                  <a:spcAft>
                    <a:spcPct val="35000"/>
                  </a:spcAft>
                  <a:buNone/>
                </a:pPr>
                <a:r>
                  <a:rPr lang="en-US" sz="2300" kern="1200" noProof="0" dirty="0"/>
                  <a:t>International cooperation</a:t>
                </a:r>
              </a:p>
            </p:txBody>
          </p:sp>
        </p:grpSp>
        <p:sp>
          <p:nvSpPr>
            <p:cNvPr id="8" name="Ovāls 7">
              <a:extLst>
                <a:ext uri="{FF2B5EF4-FFF2-40B4-BE49-F238E27FC236}">
                  <a16:creationId xmlns:a16="http://schemas.microsoft.com/office/drawing/2014/main" id="{7904E483-6A24-4327-8F35-5D2A9C7668DB}"/>
                </a:ext>
              </a:extLst>
            </p:cNvPr>
            <p:cNvSpPr/>
            <p:nvPr/>
          </p:nvSpPr>
          <p:spPr>
            <a:xfrm>
              <a:off x="2390775" y="3648074"/>
              <a:ext cx="1293813" cy="1228725"/>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SUMBA</a:t>
              </a:r>
            </a:p>
          </p:txBody>
        </p:sp>
      </p:grpSp>
    </p:spTree>
    <p:extLst>
      <p:ext uri="{BB962C8B-B14F-4D97-AF65-F5344CB8AC3E}">
        <p14:creationId xmlns:p14="http://schemas.microsoft.com/office/powerpoint/2010/main" val="3616993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0B2296F-694A-4675-9F7B-B631169089C0}"/>
              </a:ext>
            </a:extLst>
          </p:cNvPr>
          <p:cNvSpPr>
            <a:spLocks noGrp="1"/>
          </p:cNvSpPr>
          <p:nvPr>
            <p:ph type="title"/>
          </p:nvPr>
        </p:nvSpPr>
        <p:spPr>
          <a:xfrm>
            <a:off x="0" y="944707"/>
            <a:ext cx="10515600" cy="942087"/>
          </a:xfrm>
        </p:spPr>
        <p:txBody>
          <a:bodyPr/>
          <a:lstStyle/>
          <a:p>
            <a:r>
              <a:rPr lang="lv-LV" b="1" dirty="0" err="1"/>
              <a:t>Velodati</a:t>
            </a:r>
            <a:r>
              <a:rPr lang="lv-LV" b="1" dirty="0"/>
              <a:t> līdz šim</a:t>
            </a:r>
          </a:p>
        </p:txBody>
      </p:sp>
      <p:pic>
        <p:nvPicPr>
          <p:cNvPr id="4" name="Content Placeholder 5">
            <a:extLst>
              <a:ext uri="{FF2B5EF4-FFF2-40B4-BE49-F238E27FC236}">
                <a16:creationId xmlns:a16="http://schemas.microsoft.com/office/drawing/2014/main" id="{C7E5A8FE-AFDA-4C4D-BF40-B8B6834420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0381" y="1953469"/>
            <a:ext cx="3644470" cy="4022828"/>
          </a:xfrm>
        </p:spPr>
      </p:pic>
      <p:pic>
        <p:nvPicPr>
          <p:cNvPr id="5" name="Content Placeholder 7">
            <a:extLst>
              <a:ext uri="{FF2B5EF4-FFF2-40B4-BE49-F238E27FC236}">
                <a16:creationId xmlns:a16="http://schemas.microsoft.com/office/drawing/2014/main" id="{BB8CD1D1-7B2F-4B67-8D2E-A2E3FE836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559" y="2058244"/>
            <a:ext cx="4478242" cy="4022828"/>
          </a:xfrm>
          <a:prstGeom prst="rect">
            <a:avLst/>
          </a:prstGeom>
        </p:spPr>
      </p:pic>
    </p:spTree>
    <p:extLst>
      <p:ext uri="{BB962C8B-B14F-4D97-AF65-F5344CB8AC3E}">
        <p14:creationId xmlns:p14="http://schemas.microsoft.com/office/powerpoint/2010/main" val="1380803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4446B65-D0D9-4FF4-AC1D-06D468D7AF27}"/>
              </a:ext>
            </a:extLst>
          </p:cNvPr>
          <p:cNvSpPr>
            <a:spLocks noGrp="1"/>
          </p:cNvSpPr>
          <p:nvPr>
            <p:ph type="title"/>
          </p:nvPr>
        </p:nvSpPr>
        <p:spPr>
          <a:xfrm>
            <a:off x="61378" y="1052552"/>
            <a:ext cx="10515600" cy="942087"/>
          </a:xfrm>
        </p:spPr>
        <p:txBody>
          <a:bodyPr/>
          <a:lstStyle/>
          <a:p>
            <a:r>
              <a:rPr lang="lv-LV" b="1" dirty="0" err="1"/>
              <a:t>Velodati</a:t>
            </a:r>
            <a:r>
              <a:rPr lang="lv-LV" b="1" dirty="0"/>
              <a:t> līdz šim</a:t>
            </a:r>
          </a:p>
        </p:txBody>
      </p:sp>
      <p:grpSp>
        <p:nvGrpSpPr>
          <p:cNvPr id="4" name="Group 17">
            <a:extLst>
              <a:ext uri="{FF2B5EF4-FFF2-40B4-BE49-F238E27FC236}">
                <a16:creationId xmlns:a16="http://schemas.microsoft.com/office/drawing/2014/main" id="{B1CBC483-2506-435A-BFC1-A74D2D8D64B6}"/>
              </a:ext>
            </a:extLst>
          </p:cNvPr>
          <p:cNvGrpSpPr/>
          <p:nvPr/>
        </p:nvGrpSpPr>
        <p:grpSpPr>
          <a:xfrm>
            <a:off x="536442" y="2302626"/>
            <a:ext cx="6169158" cy="2374150"/>
            <a:chOff x="126867" y="2851793"/>
            <a:chExt cx="6568433" cy="2100639"/>
          </a:xfrm>
        </p:grpSpPr>
        <p:grpSp>
          <p:nvGrpSpPr>
            <p:cNvPr id="5" name="Group 15">
              <a:extLst>
                <a:ext uri="{FF2B5EF4-FFF2-40B4-BE49-F238E27FC236}">
                  <a16:creationId xmlns:a16="http://schemas.microsoft.com/office/drawing/2014/main" id="{8D21FE33-D4F7-484E-B6C3-57A66F4C50AD}"/>
                </a:ext>
              </a:extLst>
            </p:cNvPr>
            <p:cNvGrpSpPr/>
            <p:nvPr/>
          </p:nvGrpSpPr>
          <p:grpSpPr>
            <a:xfrm>
              <a:off x="126867" y="3020737"/>
              <a:ext cx="3865782" cy="1560677"/>
              <a:chOff x="126867" y="3020737"/>
              <a:chExt cx="3865782" cy="1560677"/>
            </a:xfrm>
          </p:grpSpPr>
          <p:grpSp>
            <p:nvGrpSpPr>
              <p:cNvPr id="9" name="Group 13">
                <a:extLst>
                  <a:ext uri="{FF2B5EF4-FFF2-40B4-BE49-F238E27FC236}">
                    <a16:creationId xmlns:a16="http://schemas.microsoft.com/office/drawing/2014/main" id="{4CF9D575-0E0A-4BA2-BA6D-EE7F57C902B1}"/>
                  </a:ext>
                </a:extLst>
              </p:cNvPr>
              <p:cNvGrpSpPr/>
              <p:nvPr/>
            </p:nvGrpSpPr>
            <p:grpSpPr>
              <a:xfrm>
                <a:off x="126867" y="3020737"/>
                <a:ext cx="2073924" cy="1560677"/>
                <a:chOff x="126867" y="3020737"/>
                <a:chExt cx="2073924" cy="1560677"/>
              </a:xfrm>
            </p:grpSpPr>
            <p:sp>
              <p:nvSpPr>
                <p:cNvPr id="13" name="TextBox 12">
                  <a:extLst>
                    <a:ext uri="{FF2B5EF4-FFF2-40B4-BE49-F238E27FC236}">
                      <a16:creationId xmlns:a16="http://schemas.microsoft.com/office/drawing/2014/main" id="{99EC4B76-7E43-400C-AC2D-CDD7B1C1030B}"/>
                    </a:ext>
                  </a:extLst>
                </p:cNvPr>
                <p:cNvSpPr txBox="1"/>
                <p:nvPr/>
              </p:nvSpPr>
              <p:spPr>
                <a:xfrm>
                  <a:off x="1762252" y="3293245"/>
                  <a:ext cx="438539" cy="1015663"/>
                </a:xfrm>
                <a:prstGeom prst="rect">
                  <a:avLst/>
                </a:prstGeom>
                <a:noFill/>
              </p:spPr>
              <p:txBody>
                <a:bodyPr wrap="square" rtlCol="0">
                  <a:spAutoFit/>
                </a:bodyPr>
                <a:lstStyle/>
                <a:p>
                  <a:r>
                    <a:rPr lang="lv-LV" sz="6000" dirty="0"/>
                    <a:t>+</a:t>
                  </a:r>
                </a:p>
              </p:txBody>
            </p:sp>
            <p:pic>
              <p:nvPicPr>
                <p:cNvPr id="14" name="Picture 9">
                  <a:extLst>
                    <a:ext uri="{FF2B5EF4-FFF2-40B4-BE49-F238E27FC236}">
                      <a16:creationId xmlns:a16="http://schemas.microsoft.com/office/drawing/2014/main" id="{D2FCC882-C5D3-4FFA-9885-3C3FA7C2E748}"/>
                    </a:ext>
                  </a:extLst>
                </p:cNvPr>
                <p:cNvPicPr>
                  <a:picLocks noChangeAspect="1"/>
                </p:cNvPicPr>
                <p:nvPr/>
              </p:nvPicPr>
              <p:blipFill>
                <a:blip r:embed="rId3"/>
                <a:stretch>
                  <a:fillRect/>
                </a:stretch>
              </p:blipFill>
              <p:spPr>
                <a:xfrm>
                  <a:off x="126867" y="3020737"/>
                  <a:ext cx="1665038" cy="1560677"/>
                </a:xfrm>
                <a:prstGeom prst="rect">
                  <a:avLst/>
                </a:prstGeom>
              </p:spPr>
            </p:pic>
          </p:grpSp>
          <p:grpSp>
            <p:nvGrpSpPr>
              <p:cNvPr id="10" name="Group 14">
                <a:extLst>
                  <a:ext uri="{FF2B5EF4-FFF2-40B4-BE49-F238E27FC236}">
                    <a16:creationId xmlns:a16="http://schemas.microsoft.com/office/drawing/2014/main" id="{F081BD3D-BF40-4D8F-9995-0C4EDF4DCF90}"/>
                  </a:ext>
                </a:extLst>
              </p:cNvPr>
              <p:cNvGrpSpPr/>
              <p:nvPr/>
            </p:nvGrpSpPr>
            <p:grpSpPr>
              <a:xfrm>
                <a:off x="2322485" y="3284154"/>
                <a:ext cx="1670164" cy="1235916"/>
                <a:chOff x="2322485" y="3284154"/>
                <a:chExt cx="1670164" cy="1235916"/>
              </a:xfrm>
            </p:grpSpPr>
            <p:pic>
              <p:nvPicPr>
                <p:cNvPr id="11" name="Picture 7">
                  <a:extLst>
                    <a:ext uri="{FF2B5EF4-FFF2-40B4-BE49-F238E27FC236}">
                      <a16:creationId xmlns:a16="http://schemas.microsoft.com/office/drawing/2014/main" id="{E7D54E50-FB04-4147-92AE-5761A62F31B1}"/>
                    </a:ext>
                  </a:extLst>
                </p:cNvPr>
                <p:cNvPicPr>
                  <a:picLocks noChangeAspect="1"/>
                </p:cNvPicPr>
                <p:nvPr/>
              </p:nvPicPr>
              <p:blipFill>
                <a:blip r:embed="rId4"/>
                <a:stretch>
                  <a:fillRect/>
                </a:stretch>
              </p:blipFill>
              <p:spPr>
                <a:xfrm>
                  <a:off x="2322485" y="3284154"/>
                  <a:ext cx="1231625" cy="1235916"/>
                </a:xfrm>
                <a:prstGeom prst="rect">
                  <a:avLst/>
                </a:prstGeom>
              </p:spPr>
            </p:pic>
            <p:sp>
              <p:nvSpPr>
                <p:cNvPr id="12" name="TextBox 11">
                  <a:extLst>
                    <a:ext uri="{FF2B5EF4-FFF2-40B4-BE49-F238E27FC236}">
                      <a16:creationId xmlns:a16="http://schemas.microsoft.com/office/drawing/2014/main" id="{BEE791A8-1501-4F68-B804-A0A70503282D}"/>
                    </a:ext>
                  </a:extLst>
                </p:cNvPr>
                <p:cNvSpPr txBox="1"/>
                <p:nvPr/>
              </p:nvSpPr>
              <p:spPr>
                <a:xfrm>
                  <a:off x="3554110" y="3293245"/>
                  <a:ext cx="438539" cy="1015663"/>
                </a:xfrm>
                <a:prstGeom prst="rect">
                  <a:avLst/>
                </a:prstGeom>
                <a:noFill/>
              </p:spPr>
              <p:txBody>
                <a:bodyPr wrap="square" rtlCol="0">
                  <a:spAutoFit/>
                </a:bodyPr>
                <a:lstStyle/>
                <a:p>
                  <a:r>
                    <a:rPr lang="lv-LV" sz="6000" dirty="0"/>
                    <a:t>+</a:t>
                  </a:r>
                </a:p>
              </p:txBody>
            </p:sp>
          </p:grpSp>
        </p:grpSp>
        <p:grpSp>
          <p:nvGrpSpPr>
            <p:cNvPr id="6" name="Group 16">
              <a:extLst>
                <a:ext uri="{FF2B5EF4-FFF2-40B4-BE49-F238E27FC236}">
                  <a16:creationId xmlns:a16="http://schemas.microsoft.com/office/drawing/2014/main" id="{FAC0E25B-73B1-4DDA-96A9-5E45ACE3666E}"/>
                </a:ext>
              </a:extLst>
            </p:cNvPr>
            <p:cNvGrpSpPr/>
            <p:nvPr/>
          </p:nvGrpSpPr>
          <p:grpSpPr>
            <a:xfrm>
              <a:off x="4230763" y="2851793"/>
              <a:ext cx="2464537" cy="2100639"/>
              <a:chOff x="4230763" y="2851793"/>
              <a:chExt cx="2464537" cy="2100639"/>
            </a:xfrm>
          </p:grpSpPr>
          <p:pic>
            <p:nvPicPr>
              <p:cNvPr id="7" name="Picture 11">
                <a:extLst>
                  <a:ext uri="{FF2B5EF4-FFF2-40B4-BE49-F238E27FC236}">
                    <a16:creationId xmlns:a16="http://schemas.microsoft.com/office/drawing/2014/main" id="{51BD06B3-CF64-4375-A01B-7323A5D4A19B}"/>
                  </a:ext>
                </a:extLst>
              </p:cNvPr>
              <p:cNvPicPr>
                <a:picLocks noChangeAspect="1"/>
              </p:cNvPicPr>
              <p:nvPr/>
            </p:nvPicPr>
            <p:blipFill>
              <a:blip r:embed="rId5"/>
              <a:stretch>
                <a:fillRect/>
              </a:stretch>
            </p:blipFill>
            <p:spPr>
              <a:xfrm>
                <a:off x="4230763" y="2851793"/>
                <a:ext cx="1976769" cy="2100639"/>
              </a:xfrm>
              <a:prstGeom prst="rect">
                <a:avLst/>
              </a:prstGeom>
            </p:spPr>
          </p:pic>
          <p:sp>
            <p:nvSpPr>
              <p:cNvPr id="8" name="TextBox 7">
                <a:extLst>
                  <a:ext uri="{FF2B5EF4-FFF2-40B4-BE49-F238E27FC236}">
                    <a16:creationId xmlns:a16="http://schemas.microsoft.com/office/drawing/2014/main" id="{D716A49D-94A1-45CC-9685-EB07FCA8FA02}"/>
                  </a:ext>
                </a:extLst>
              </p:cNvPr>
              <p:cNvSpPr txBox="1"/>
              <p:nvPr/>
            </p:nvSpPr>
            <p:spPr>
              <a:xfrm>
                <a:off x="6256761" y="3319402"/>
                <a:ext cx="438539" cy="1015663"/>
              </a:xfrm>
              <a:prstGeom prst="rect">
                <a:avLst/>
              </a:prstGeom>
              <a:noFill/>
            </p:spPr>
            <p:txBody>
              <a:bodyPr wrap="square" rtlCol="0">
                <a:spAutoFit/>
              </a:bodyPr>
              <a:lstStyle/>
              <a:p>
                <a:r>
                  <a:rPr lang="lv-LV" sz="6000" dirty="0"/>
                  <a:t>=</a:t>
                </a:r>
              </a:p>
            </p:txBody>
          </p:sp>
        </p:grpSp>
      </p:grpSp>
      <p:pic>
        <p:nvPicPr>
          <p:cNvPr id="15" name="Content Placeholder 5">
            <a:extLst>
              <a:ext uri="{FF2B5EF4-FFF2-40B4-BE49-F238E27FC236}">
                <a16:creationId xmlns:a16="http://schemas.microsoft.com/office/drawing/2014/main" id="{A4C8EA4A-453A-4022-BF20-E1E452A6C4B7}"/>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400925" y="1744178"/>
            <a:ext cx="3785590" cy="4410569"/>
          </a:xfrm>
        </p:spPr>
      </p:pic>
    </p:spTree>
    <p:extLst>
      <p:ext uri="{BB962C8B-B14F-4D97-AF65-F5344CB8AC3E}">
        <p14:creationId xmlns:p14="http://schemas.microsoft.com/office/powerpoint/2010/main" val="607911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768783-D3CD-43AC-93F4-E666FC4B0108}"/>
              </a:ext>
            </a:extLst>
          </p:cNvPr>
          <p:cNvSpPr>
            <a:spLocks noGrp="1"/>
          </p:cNvSpPr>
          <p:nvPr>
            <p:ph type="title"/>
          </p:nvPr>
        </p:nvSpPr>
        <p:spPr>
          <a:xfrm>
            <a:off x="0" y="906607"/>
            <a:ext cx="10515600" cy="942087"/>
          </a:xfrm>
        </p:spPr>
        <p:txBody>
          <a:bodyPr/>
          <a:lstStyle/>
          <a:p>
            <a:r>
              <a:rPr lang="lv-LV" b="1" dirty="0" err="1"/>
              <a:t>Velodat</a:t>
            </a:r>
            <a:r>
              <a:rPr lang="en-US" b="1"/>
              <a:t>u</a:t>
            </a:r>
            <a:r>
              <a:rPr lang="lv-LV" b="1"/>
              <a:t> </a:t>
            </a:r>
            <a:r>
              <a:rPr lang="lv-LV" b="1" dirty="0"/>
              <a:t>nepieciešamība</a:t>
            </a:r>
          </a:p>
        </p:txBody>
      </p:sp>
      <p:sp>
        <p:nvSpPr>
          <p:cNvPr id="3" name="Satura vietturis 2">
            <a:extLst>
              <a:ext uri="{FF2B5EF4-FFF2-40B4-BE49-F238E27FC236}">
                <a16:creationId xmlns:a16="http://schemas.microsoft.com/office/drawing/2014/main" id="{A1C07F45-BA6A-43C4-B6D5-EA173E88FC44}"/>
              </a:ext>
            </a:extLst>
          </p:cNvPr>
          <p:cNvSpPr>
            <a:spLocks noGrp="1"/>
          </p:cNvSpPr>
          <p:nvPr>
            <p:ph idx="1"/>
          </p:nvPr>
        </p:nvSpPr>
        <p:spPr>
          <a:xfrm>
            <a:off x="723900" y="2190750"/>
            <a:ext cx="10515600" cy="4364434"/>
          </a:xfrm>
        </p:spPr>
        <p:txBody>
          <a:bodyPr/>
          <a:lstStyle/>
          <a:p>
            <a:pPr>
              <a:buFont typeface="Wingdings" panose="05000000000000000000" pitchFamily="2" charset="2"/>
              <a:buChar char="Ø"/>
            </a:pPr>
            <a:r>
              <a:rPr lang="lv-LV" dirty="0"/>
              <a:t>Statistiski ticami un pamatoti</a:t>
            </a:r>
          </a:p>
          <a:p>
            <a:pPr>
              <a:buFont typeface="Wingdings" panose="05000000000000000000" pitchFamily="2" charset="2"/>
              <a:buChar char="Ø"/>
            </a:pPr>
            <a:r>
              <a:rPr lang="lv-LV" dirty="0"/>
              <a:t>Sniedz informāciju par Rīgas (vēlams arī Pierīgas) teritoriju</a:t>
            </a:r>
          </a:p>
          <a:p>
            <a:pPr>
              <a:buFont typeface="Wingdings" panose="05000000000000000000" pitchFamily="2" charset="2"/>
              <a:buChar char="Ø"/>
            </a:pPr>
            <a:r>
              <a:rPr lang="lv-LV" dirty="0"/>
              <a:t>Vērtīgu plānošanas dokumentu sagatavošanā (Velo plāns, Mobilitātes plāni utt.) un pilsētas vīzijas veidošanā (Ilgtspējīgas attīstības stratēģija)</a:t>
            </a:r>
          </a:p>
          <a:p>
            <a:pPr>
              <a:buFont typeface="Wingdings" panose="05000000000000000000" pitchFamily="2" charset="2"/>
              <a:buChar char="Ø"/>
            </a:pPr>
            <a:r>
              <a:rPr lang="lv-LV" dirty="0"/>
              <a:t>Spēcīgs arguments infrastruktūras plānošanā un reālās situācijas novērtēšanā</a:t>
            </a:r>
          </a:p>
          <a:p>
            <a:endParaRPr lang="lv-LV" dirty="0"/>
          </a:p>
        </p:txBody>
      </p:sp>
    </p:spTree>
    <p:extLst>
      <p:ext uri="{BB962C8B-B14F-4D97-AF65-F5344CB8AC3E}">
        <p14:creationId xmlns:p14="http://schemas.microsoft.com/office/powerpoint/2010/main" val="28906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8C7D5B6-FDEC-4B01-91AB-6C5D45488FB4}"/>
              </a:ext>
            </a:extLst>
          </p:cNvPr>
          <p:cNvSpPr>
            <a:spLocks noGrp="1"/>
          </p:cNvSpPr>
          <p:nvPr>
            <p:ph type="title"/>
          </p:nvPr>
        </p:nvSpPr>
        <p:spPr/>
        <p:txBody>
          <a:bodyPr/>
          <a:lstStyle/>
          <a:p>
            <a:endParaRPr lang="lv-LV"/>
          </a:p>
        </p:txBody>
      </p:sp>
      <p:sp>
        <p:nvSpPr>
          <p:cNvPr id="3" name="Satura vietturis 2">
            <a:extLst>
              <a:ext uri="{FF2B5EF4-FFF2-40B4-BE49-F238E27FC236}">
                <a16:creationId xmlns:a16="http://schemas.microsoft.com/office/drawing/2014/main" id="{AB59C822-D985-41DC-BD00-6DE6A553B390}"/>
              </a:ext>
            </a:extLst>
          </p:cNvPr>
          <p:cNvSpPr>
            <a:spLocks noGrp="1"/>
          </p:cNvSpPr>
          <p:nvPr>
            <p:ph idx="1"/>
          </p:nvPr>
        </p:nvSpPr>
        <p:spPr>
          <a:xfrm>
            <a:off x="533400" y="2655051"/>
            <a:ext cx="10515600" cy="1688350"/>
          </a:xfrm>
        </p:spPr>
        <p:txBody>
          <a:bodyPr>
            <a:normAutofit/>
          </a:bodyPr>
          <a:lstStyle/>
          <a:p>
            <a:pPr marL="0" indent="0" algn="ctr">
              <a:buNone/>
            </a:pPr>
            <a:r>
              <a:rPr lang="lv-LV" sz="4800" dirty="0"/>
              <a:t>Paldies par uzmanību!</a:t>
            </a:r>
          </a:p>
        </p:txBody>
      </p:sp>
      <p:sp>
        <p:nvSpPr>
          <p:cNvPr id="4" name="Satura vietturis 2">
            <a:extLst>
              <a:ext uri="{FF2B5EF4-FFF2-40B4-BE49-F238E27FC236}">
                <a16:creationId xmlns:a16="http://schemas.microsoft.com/office/drawing/2014/main" id="{A83F3210-6FBB-43C7-A7EB-3F4FB29B71E8}"/>
              </a:ext>
            </a:extLst>
          </p:cNvPr>
          <p:cNvSpPr txBox="1">
            <a:spLocks/>
          </p:cNvSpPr>
          <p:nvPr/>
        </p:nvSpPr>
        <p:spPr>
          <a:xfrm>
            <a:off x="409575" y="5058058"/>
            <a:ext cx="10515600" cy="1688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lv-LV" sz="2000" dirty="0"/>
              <a:t>RD PAD: </a:t>
            </a:r>
            <a:r>
              <a:rPr lang="lv-LV" sz="2000" dirty="0">
                <a:hlinkClick r:id="rId3"/>
              </a:rPr>
              <a:t>evelina.budilovica@riga.lv</a:t>
            </a:r>
            <a:endParaRPr lang="lv-LV" sz="2000" dirty="0"/>
          </a:p>
          <a:p>
            <a:pPr marL="0" indent="0" algn="ctr">
              <a:buNone/>
            </a:pPr>
            <a:r>
              <a:rPr lang="lv-LV" sz="2000" dirty="0"/>
              <a:t>BEF: </a:t>
            </a:r>
            <a:r>
              <a:rPr lang="lv-LV" sz="2000" dirty="0">
                <a:hlinkClick r:id="rId4"/>
              </a:rPr>
              <a:t>Liga.Pakalna@bef.lv</a:t>
            </a:r>
            <a:endParaRPr lang="lv-LV" sz="2000" dirty="0"/>
          </a:p>
          <a:p>
            <a:pPr marL="0" indent="0" algn="ctr">
              <a:buNone/>
            </a:pPr>
            <a:endParaRPr lang="lv-LV" sz="2000" dirty="0"/>
          </a:p>
        </p:txBody>
      </p:sp>
    </p:spTree>
    <p:extLst>
      <p:ext uri="{BB962C8B-B14F-4D97-AF65-F5344CB8AC3E}">
        <p14:creationId xmlns:p14="http://schemas.microsoft.com/office/powerpoint/2010/main" val="258753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F97BB5-3B26-4A28-B6BF-A776CCABF533}"/>
              </a:ext>
            </a:extLst>
          </p:cNvPr>
          <p:cNvSpPr>
            <a:spLocks noGrp="1"/>
          </p:cNvSpPr>
          <p:nvPr>
            <p:ph type="title"/>
          </p:nvPr>
        </p:nvSpPr>
        <p:spPr>
          <a:xfrm>
            <a:off x="87923" y="905874"/>
            <a:ext cx="10515600" cy="942087"/>
          </a:xfrm>
        </p:spPr>
        <p:txBody>
          <a:bodyPr/>
          <a:lstStyle/>
          <a:p>
            <a:r>
              <a:rPr lang="lv-LV" altLang="lv-LV" b="1" dirty="0"/>
              <a:t>Ievads</a:t>
            </a:r>
            <a:endParaRPr lang="lv-LV" b="1" dirty="0"/>
          </a:p>
        </p:txBody>
      </p:sp>
      <p:pic>
        <p:nvPicPr>
          <p:cNvPr id="4" name="Satura vietturis 4">
            <a:extLst>
              <a:ext uri="{FF2B5EF4-FFF2-40B4-BE49-F238E27FC236}">
                <a16:creationId xmlns:a16="http://schemas.microsoft.com/office/drawing/2014/main" id="{24A5E997-6211-4941-882B-AC1BCF4D2D21}"/>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87923" y="1847961"/>
            <a:ext cx="4648344" cy="4333996"/>
          </a:xfrm>
        </p:spPr>
      </p:pic>
      <p:pic>
        <p:nvPicPr>
          <p:cNvPr id="5" name="Attēls 5">
            <a:extLst>
              <a:ext uri="{FF2B5EF4-FFF2-40B4-BE49-F238E27FC236}">
                <a16:creationId xmlns:a16="http://schemas.microsoft.com/office/drawing/2014/main" id="{72F43CFA-B165-48FC-B03F-595FE0DFE08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033846" y="1163782"/>
            <a:ext cx="3955714" cy="512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atura vietturis 4">
            <a:extLst>
              <a:ext uri="{FF2B5EF4-FFF2-40B4-BE49-F238E27FC236}">
                <a16:creationId xmlns:a16="http://schemas.microsoft.com/office/drawing/2014/main" id="{E0CF9FFD-D045-4B8D-A6F5-2470FE00BA4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3994672" y="3411332"/>
            <a:ext cx="3157137" cy="2325161"/>
          </a:xfrm>
          <a:prstGeom prst="rect">
            <a:avLst/>
          </a:prstGeom>
        </p:spPr>
      </p:pic>
      <p:sp>
        <p:nvSpPr>
          <p:cNvPr id="7" name="Taisnstūris 6">
            <a:extLst>
              <a:ext uri="{FF2B5EF4-FFF2-40B4-BE49-F238E27FC236}">
                <a16:creationId xmlns:a16="http://schemas.microsoft.com/office/drawing/2014/main" id="{F21B7CCC-0536-4CA4-9232-A48B77AACBF5}"/>
              </a:ext>
            </a:extLst>
          </p:cNvPr>
          <p:cNvSpPr>
            <a:spLocks noChangeArrowheads="1"/>
          </p:cNvSpPr>
          <p:nvPr/>
        </p:nvSpPr>
        <p:spPr bwMode="auto">
          <a:xfrm>
            <a:off x="0" y="6679168"/>
            <a:ext cx="4572000" cy="17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cs typeface="ヒラギノ明朝 ProN W3" charset="0"/>
                <a:sym typeface="Gill Sans" charset="0"/>
              </a:defRPr>
            </a:lvl1pPr>
            <a:lvl2pPr marL="742950" indent="-285750">
              <a:defRPr sz="4200">
                <a:solidFill>
                  <a:srgbClr val="000000"/>
                </a:solidFill>
                <a:latin typeface="Gill Sans" charset="0"/>
                <a:cs typeface="ヒラギノ明朝 ProN W3" charset="0"/>
                <a:sym typeface="Gill Sans" charset="0"/>
              </a:defRPr>
            </a:lvl2pPr>
            <a:lvl3pPr marL="1143000" indent="-228600">
              <a:defRPr sz="4200">
                <a:solidFill>
                  <a:srgbClr val="000000"/>
                </a:solidFill>
                <a:latin typeface="Gill Sans" charset="0"/>
                <a:cs typeface="ヒラギノ明朝 ProN W3" charset="0"/>
                <a:sym typeface="Gill Sans" charset="0"/>
              </a:defRPr>
            </a:lvl3pPr>
            <a:lvl4pPr marL="1600200" indent="-228600">
              <a:defRPr sz="4200">
                <a:solidFill>
                  <a:srgbClr val="000000"/>
                </a:solidFill>
                <a:latin typeface="Gill Sans" charset="0"/>
                <a:cs typeface="ヒラギノ明朝 ProN W3" charset="0"/>
                <a:sym typeface="Gill Sans" charset="0"/>
              </a:defRPr>
            </a:lvl4pPr>
            <a:lvl5pPr marL="2057400" indent="-228600">
              <a:defRPr sz="4200">
                <a:solidFill>
                  <a:srgbClr val="000000"/>
                </a:solidFill>
                <a:latin typeface="Gill Sans" charset="0"/>
                <a:cs typeface="ヒラギノ明朝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cs typeface="ヒラギノ明朝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cs typeface="ヒラギノ明朝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cs typeface="ヒラギノ明朝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cs typeface="ヒラギノ明朝 ProN W3" charset="0"/>
                <a:sym typeface="Gill Sans" charset="0"/>
              </a:defRPr>
            </a:lvl9pPr>
          </a:lstStyle>
          <a:p>
            <a:r>
              <a:rPr lang="lv-LV" altLang="lv-LV" sz="562" dirty="0"/>
              <a:t>http://www.rdpad.lv/wp-content/uploads/2014/11/ENG_STRATEGIJA.pdf</a:t>
            </a:r>
          </a:p>
        </p:txBody>
      </p:sp>
    </p:spTree>
    <p:extLst>
      <p:ext uri="{BB962C8B-B14F-4D97-AF65-F5344CB8AC3E}">
        <p14:creationId xmlns:p14="http://schemas.microsoft.com/office/powerpoint/2010/main" val="215733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BF7F4ED-68AB-4F29-8469-87503C5D5FB6}"/>
              </a:ext>
            </a:extLst>
          </p:cNvPr>
          <p:cNvSpPr>
            <a:spLocks noGrp="1"/>
          </p:cNvSpPr>
          <p:nvPr>
            <p:ph type="title"/>
          </p:nvPr>
        </p:nvSpPr>
        <p:spPr>
          <a:xfrm>
            <a:off x="7534274" y="1006475"/>
            <a:ext cx="4657725" cy="917575"/>
          </a:xfrm>
        </p:spPr>
        <p:txBody>
          <a:bodyPr/>
          <a:lstStyle/>
          <a:p>
            <a:r>
              <a:rPr lang="lv-LV" altLang="lv-LV" b="1" dirty="0"/>
              <a:t>Rīgas aglomerācija</a:t>
            </a:r>
            <a:endParaRPr lang="lv-LV" b="1" dirty="0"/>
          </a:p>
        </p:txBody>
      </p:sp>
      <p:pic>
        <p:nvPicPr>
          <p:cNvPr id="4" name="Content Placeholder 3" descr="Aglomeracija_nosauk_cel1i">
            <a:extLst>
              <a:ext uri="{FF2B5EF4-FFF2-40B4-BE49-F238E27FC236}">
                <a16:creationId xmlns:a16="http://schemas.microsoft.com/office/drawing/2014/main" id="{9CA117FD-DABF-4130-B3E2-C2FA04071C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06475"/>
            <a:ext cx="7660412" cy="5423632"/>
          </a:xfrm>
        </p:spPr>
      </p:pic>
      <p:sp>
        <p:nvSpPr>
          <p:cNvPr id="5" name="TextBox 4">
            <a:extLst>
              <a:ext uri="{FF2B5EF4-FFF2-40B4-BE49-F238E27FC236}">
                <a16:creationId xmlns:a16="http://schemas.microsoft.com/office/drawing/2014/main" id="{8E172A3C-283E-45CA-A4B2-3858ABA7F552}"/>
              </a:ext>
            </a:extLst>
          </p:cNvPr>
          <p:cNvSpPr txBox="1"/>
          <p:nvPr/>
        </p:nvSpPr>
        <p:spPr>
          <a:xfrm>
            <a:off x="0" y="6642556"/>
            <a:ext cx="5086350" cy="215444"/>
          </a:xfrm>
          <a:prstGeom prst="rect">
            <a:avLst/>
          </a:prstGeom>
          <a:noFill/>
        </p:spPr>
        <p:txBody>
          <a:bodyPr wrap="square" rtlCol="0">
            <a:spAutoFit/>
          </a:bodyPr>
          <a:lstStyle/>
          <a:p>
            <a:r>
              <a:rPr lang="lv-LV" sz="800" dirty="0">
                <a:cs typeface="Times New Roman" pitchFamily="18" charset="0"/>
              </a:rPr>
              <a:t>Rīgas ilgtspējīgas attīstības stratēģijas līdz 2030.g.</a:t>
            </a:r>
            <a:endParaRPr lang="lv-LV" sz="800" dirty="0"/>
          </a:p>
        </p:txBody>
      </p:sp>
    </p:spTree>
    <p:extLst>
      <p:ext uri="{BB962C8B-B14F-4D97-AF65-F5344CB8AC3E}">
        <p14:creationId xmlns:p14="http://schemas.microsoft.com/office/powerpoint/2010/main" val="219434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6E82980-A796-4AB6-9693-60F61B0F5E6F}"/>
              </a:ext>
            </a:extLst>
          </p:cNvPr>
          <p:cNvSpPr>
            <a:spLocks noGrp="1"/>
          </p:cNvSpPr>
          <p:nvPr>
            <p:ph type="title"/>
          </p:nvPr>
        </p:nvSpPr>
        <p:spPr>
          <a:xfrm>
            <a:off x="-1" y="1043285"/>
            <a:ext cx="12105861" cy="942087"/>
          </a:xfrm>
        </p:spPr>
        <p:txBody>
          <a:bodyPr>
            <a:normAutofit fontScale="90000"/>
          </a:bodyPr>
          <a:lstStyle/>
          <a:p>
            <a:r>
              <a:rPr lang="lv-LV" b="1" dirty="0"/>
              <a:t>Ilgtspējīga mobilitāte pilsētās un ikdienas pārvietošanās Baltijas jūras reģiona valstīs</a:t>
            </a:r>
          </a:p>
        </p:txBody>
      </p:sp>
      <p:sp>
        <p:nvSpPr>
          <p:cNvPr id="3" name="Satura vietturis 2">
            <a:extLst>
              <a:ext uri="{FF2B5EF4-FFF2-40B4-BE49-F238E27FC236}">
                <a16:creationId xmlns:a16="http://schemas.microsoft.com/office/drawing/2014/main" id="{C7B48161-4563-4E7B-AF95-A1335BAB64D8}"/>
              </a:ext>
            </a:extLst>
          </p:cNvPr>
          <p:cNvSpPr>
            <a:spLocks noGrp="1"/>
          </p:cNvSpPr>
          <p:nvPr>
            <p:ph idx="1"/>
          </p:nvPr>
        </p:nvSpPr>
        <p:spPr>
          <a:xfrm>
            <a:off x="149087" y="2175443"/>
            <a:ext cx="10638183" cy="4205479"/>
          </a:xfrm>
        </p:spPr>
        <p:txBody>
          <a:bodyPr/>
          <a:lstStyle/>
          <a:p>
            <a:pPr marL="0" indent="0">
              <a:buNone/>
            </a:pPr>
            <a:r>
              <a:rPr lang="en-US" dirty="0"/>
              <a:t>Sustainable urban mobility and commuting</a:t>
            </a:r>
            <a:endParaRPr lang="lv-LV" dirty="0"/>
          </a:p>
          <a:p>
            <a:pPr marL="0" indent="0">
              <a:buNone/>
            </a:pPr>
            <a:r>
              <a:rPr lang="en-US" dirty="0"/>
              <a:t> in Baltic Cities</a:t>
            </a:r>
            <a:r>
              <a:rPr lang="lv-LV" dirty="0"/>
              <a:t> - SUMBA </a:t>
            </a:r>
            <a:endParaRPr lang="en-US" dirty="0"/>
          </a:p>
          <a:p>
            <a:pPr marL="0" indent="0">
              <a:buNone/>
            </a:pPr>
            <a:endParaRPr lang="lv-LV" dirty="0"/>
          </a:p>
          <a:p>
            <a:pPr marL="0" indent="0">
              <a:buNone/>
            </a:pPr>
            <a:endParaRPr lang="lv-LV" dirty="0"/>
          </a:p>
          <a:p>
            <a:pPr marL="0" indent="0">
              <a:buNone/>
            </a:pPr>
            <a:r>
              <a:rPr lang="lv-LV" dirty="0"/>
              <a:t>Oktobris 2017 – Septembris 2020</a:t>
            </a:r>
          </a:p>
          <a:p>
            <a:pPr marL="0" indent="0">
              <a:buNone/>
            </a:pPr>
            <a:r>
              <a:rPr lang="lv-LV" dirty="0"/>
              <a:t>7 valsti, 12 partneri, 37 asociētie partneri</a:t>
            </a:r>
          </a:p>
        </p:txBody>
      </p:sp>
      <p:pic>
        <p:nvPicPr>
          <p:cNvPr id="4" name="Attēls 3">
            <a:extLst>
              <a:ext uri="{FF2B5EF4-FFF2-40B4-BE49-F238E27FC236}">
                <a16:creationId xmlns:a16="http://schemas.microsoft.com/office/drawing/2014/main" id="{EB4E7496-25E5-4656-B759-F51EEC364F81}"/>
              </a:ext>
            </a:extLst>
          </p:cNvPr>
          <p:cNvPicPr>
            <a:picLocks noChangeAspect="1"/>
          </p:cNvPicPr>
          <p:nvPr/>
        </p:nvPicPr>
        <p:blipFill>
          <a:blip r:embed="rId3"/>
          <a:stretch>
            <a:fillRect/>
          </a:stretch>
        </p:blipFill>
        <p:spPr>
          <a:xfrm>
            <a:off x="7007087" y="1985371"/>
            <a:ext cx="4165712" cy="4128135"/>
          </a:xfrm>
          <a:prstGeom prst="rect">
            <a:avLst/>
          </a:prstGeom>
        </p:spPr>
      </p:pic>
    </p:spTree>
    <p:extLst>
      <p:ext uri="{BB962C8B-B14F-4D97-AF65-F5344CB8AC3E}">
        <p14:creationId xmlns:p14="http://schemas.microsoft.com/office/powerpoint/2010/main" val="986601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E872BF7-669C-4B91-9CEA-F1903BEF31B7}"/>
              </a:ext>
            </a:extLst>
          </p:cNvPr>
          <p:cNvSpPr>
            <a:spLocks noGrp="1"/>
          </p:cNvSpPr>
          <p:nvPr>
            <p:ph type="title"/>
          </p:nvPr>
        </p:nvSpPr>
        <p:spPr>
          <a:xfrm>
            <a:off x="0" y="849457"/>
            <a:ext cx="10515600" cy="942087"/>
          </a:xfrm>
        </p:spPr>
        <p:txBody>
          <a:bodyPr/>
          <a:lstStyle/>
          <a:p>
            <a:r>
              <a:rPr lang="lv-LV" b="1" dirty="0"/>
              <a:t>Mērķis</a:t>
            </a:r>
          </a:p>
        </p:txBody>
      </p:sp>
      <p:sp>
        <p:nvSpPr>
          <p:cNvPr id="3" name="Satura vietturis 2">
            <a:extLst>
              <a:ext uri="{FF2B5EF4-FFF2-40B4-BE49-F238E27FC236}">
                <a16:creationId xmlns:a16="http://schemas.microsoft.com/office/drawing/2014/main" id="{F187B7D5-705D-4798-BE6C-2B7D664360E6}"/>
              </a:ext>
            </a:extLst>
          </p:cNvPr>
          <p:cNvSpPr>
            <a:spLocks noGrp="1"/>
          </p:cNvSpPr>
          <p:nvPr>
            <p:ph idx="1"/>
          </p:nvPr>
        </p:nvSpPr>
        <p:spPr>
          <a:xfrm>
            <a:off x="733425" y="1791544"/>
            <a:ext cx="10763250" cy="1847006"/>
          </a:xfrm>
        </p:spPr>
        <p:txBody>
          <a:bodyPr>
            <a:noAutofit/>
          </a:bodyPr>
          <a:lstStyle/>
          <a:p>
            <a:pPr marL="0" indent="0" algn="ctr">
              <a:buNone/>
            </a:pPr>
            <a:r>
              <a:rPr lang="lv-LV" sz="4000" b="1" dirty="0"/>
              <a:t>Projekta vispārējais mērķis:</a:t>
            </a:r>
            <a:r>
              <a:rPr lang="lv-LV" sz="4000" dirty="0"/>
              <a:t> </a:t>
            </a:r>
          </a:p>
          <a:p>
            <a:pPr marL="0" indent="0" algn="ctr">
              <a:buNone/>
            </a:pPr>
            <a:r>
              <a:rPr lang="lv-LV" sz="4000" dirty="0"/>
              <a:t>izstrādājot katrai partnervalsts pilsētai atbilstošu transporta modelēšanas pieeju,</a:t>
            </a:r>
          </a:p>
          <a:p>
            <a:pPr marL="0" indent="0" algn="ctr">
              <a:buNone/>
            </a:pPr>
            <a:r>
              <a:rPr lang="lv-LV" sz="4000" dirty="0"/>
              <a:t>noteikt efektīvu transporta modelēšanas sistēmu, kas ilgtspējīgā un multimodālā veidā uzlabotu pārvietošanas iespējas Rīgas un tās priekšpilsētu robežās</a:t>
            </a:r>
          </a:p>
          <a:p>
            <a:endParaRPr lang="lv-LV" sz="4000" dirty="0"/>
          </a:p>
          <a:p>
            <a:pPr marL="0" indent="0">
              <a:buNone/>
            </a:pPr>
            <a:endParaRPr lang="lv-LV" sz="4000" dirty="0"/>
          </a:p>
        </p:txBody>
      </p:sp>
      <p:sp>
        <p:nvSpPr>
          <p:cNvPr id="4" name="TextBox 3">
            <a:extLst>
              <a:ext uri="{FF2B5EF4-FFF2-40B4-BE49-F238E27FC236}">
                <a16:creationId xmlns:a16="http://schemas.microsoft.com/office/drawing/2014/main" id="{4D8D0C83-C95A-4527-B1E1-6275103CE741}"/>
              </a:ext>
            </a:extLst>
          </p:cNvPr>
          <p:cNvSpPr txBox="1"/>
          <p:nvPr/>
        </p:nvSpPr>
        <p:spPr>
          <a:xfrm>
            <a:off x="142875" y="6419850"/>
            <a:ext cx="304800" cy="369332"/>
          </a:xfrm>
          <a:prstGeom prst="rect">
            <a:avLst/>
          </a:prstGeom>
          <a:noFill/>
        </p:spPr>
        <p:txBody>
          <a:bodyPr wrap="square" rtlCol="0">
            <a:spAutoFit/>
          </a:bodyPr>
          <a:lstStyle/>
          <a:p>
            <a:endParaRPr lang="lv-LV" dirty="0"/>
          </a:p>
        </p:txBody>
      </p:sp>
    </p:spTree>
    <p:extLst>
      <p:ext uri="{BB962C8B-B14F-4D97-AF65-F5344CB8AC3E}">
        <p14:creationId xmlns:p14="http://schemas.microsoft.com/office/powerpoint/2010/main" val="379299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484" y="1840331"/>
            <a:ext cx="10515600" cy="4604713"/>
          </a:xfrm>
        </p:spPr>
        <p:txBody>
          <a:bodyPr>
            <a:normAutofit fontScale="92500" lnSpcReduction="10000"/>
          </a:bodyPr>
          <a:lstStyle/>
          <a:p>
            <a:pPr marL="0" indent="0">
              <a:buNone/>
            </a:pPr>
            <a:r>
              <a:rPr lang="lv-LV" dirty="0"/>
              <a:t>SUMBA nodrošinās atbildīgos par pilsētas transportu valsts un pašvaldības  </a:t>
            </a:r>
            <a:r>
              <a:rPr lang="lv-LV" dirty="0" err="1"/>
              <a:t>institucijās</a:t>
            </a:r>
            <a:endParaRPr lang="lv-LV" dirty="0"/>
          </a:p>
          <a:p>
            <a:pPr marL="0" indent="0">
              <a:buNone/>
            </a:pPr>
            <a:endParaRPr lang="lv-LV" dirty="0"/>
          </a:p>
          <a:p>
            <a:pPr marL="0" indent="0">
              <a:buNone/>
            </a:pPr>
            <a:r>
              <a:rPr lang="lv-LV" dirty="0"/>
              <a:t>ar transporta plānošanas un modelēšanas iemaņām un instrumentiem, kas balstās uz pāreju no ikdienas pārvietošanā</a:t>
            </a:r>
            <a:r>
              <a:rPr lang="en-US" dirty="0"/>
              <a:t>s</a:t>
            </a:r>
            <a:r>
              <a:rPr lang="lv-LV" dirty="0"/>
              <a:t> ar automašīnām uz ikdienas vairāk</a:t>
            </a:r>
            <a:r>
              <a:rPr lang="en-US" dirty="0"/>
              <a:t>u </a:t>
            </a:r>
            <a:r>
              <a:rPr lang="lv-LV" dirty="0"/>
              <a:t>veidu pārvietošanos pārvadājumiem, kuru pamatā ir kvalitatīvs sabiedriskais transports, sabiedriskie automobiļi, riteņbraukšana un iešana ar kājām</a:t>
            </a:r>
            <a:r>
              <a:rPr lang="en-US" dirty="0"/>
              <a:t>.</a:t>
            </a:r>
            <a:endParaRPr lang="ru-RU" dirty="0"/>
          </a:p>
          <a:p>
            <a:pPr marL="0" indent="0">
              <a:buNone/>
            </a:pPr>
            <a:endParaRPr lang="ru-RU" dirty="0"/>
          </a:p>
          <a:p>
            <a:pPr marL="0" indent="0">
              <a:buNone/>
            </a:pPr>
            <a:r>
              <a:rPr lang="lv-LV" dirty="0"/>
              <a:t>Izstrādājot vairākus instrumentus, kas papildinās esošās pieejas [...], lai labāk risinātu ikdienas pārvietošanās problēmu pierobežas pašvaldības apgabalos un </a:t>
            </a:r>
            <a:r>
              <a:rPr lang="lv-LV" dirty="0" err="1"/>
              <a:t>intermodālu</a:t>
            </a:r>
            <a:r>
              <a:rPr lang="lv-LV" dirty="0"/>
              <a:t> mobilitātes struktūru.</a:t>
            </a:r>
            <a:r>
              <a:rPr lang="ru-RU" dirty="0"/>
              <a:t> </a:t>
            </a:r>
            <a:endParaRPr lang="lv-LV" dirty="0"/>
          </a:p>
        </p:txBody>
      </p:sp>
      <p:sp>
        <p:nvSpPr>
          <p:cNvPr id="4" name="Cloud Callout 3"/>
          <p:cNvSpPr/>
          <p:nvPr/>
        </p:nvSpPr>
        <p:spPr>
          <a:xfrm>
            <a:off x="0" y="1027023"/>
            <a:ext cx="1194620" cy="67654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Kas</a:t>
            </a:r>
            <a:endParaRPr lang="en-GB" dirty="0">
              <a:solidFill>
                <a:schemeClr val="tx1"/>
              </a:solidFill>
            </a:endParaRPr>
          </a:p>
        </p:txBody>
      </p:sp>
      <p:sp>
        <p:nvSpPr>
          <p:cNvPr id="5" name="Cloud Callout 4"/>
          <p:cNvSpPr/>
          <p:nvPr/>
        </p:nvSpPr>
        <p:spPr>
          <a:xfrm>
            <a:off x="0" y="2495336"/>
            <a:ext cx="1194620" cy="67654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Ar ko</a:t>
            </a:r>
            <a:endParaRPr lang="en-GB" dirty="0">
              <a:solidFill>
                <a:schemeClr val="tx1"/>
              </a:solidFill>
            </a:endParaRPr>
          </a:p>
        </p:txBody>
      </p:sp>
      <p:sp>
        <p:nvSpPr>
          <p:cNvPr id="6" name="Cloud Callout 5"/>
          <p:cNvSpPr/>
          <p:nvPr/>
        </p:nvSpPr>
        <p:spPr>
          <a:xfrm>
            <a:off x="0" y="4640198"/>
            <a:ext cx="1194620" cy="67654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Kāda veidā</a:t>
            </a:r>
            <a:endParaRPr lang="en-GB" dirty="0">
              <a:solidFill>
                <a:schemeClr val="tx1"/>
              </a:solidFill>
            </a:endParaRPr>
          </a:p>
        </p:txBody>
      </p:sp>
    </p:spTree>
    <p:extLst>
      <p:ext uri="{BB962C8B-B14F-4D97-AF65-F5344CB8AC3E}">
        <p14:creationId xmlns:p14="http://schemas.microsoft.com/office/powerpoint/2010/main" val="291951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310" y="1771683"/>
            <a:ext cx="10515600" cy="3671534"/>
          </a:xfrm>
        </p:spPr>
        <p:txBody>
          <a:bodyPr>
            <a:normAutofit fontScale="92500" lnSpcReduction="20000"/>
          </a:bodyPr>
          <a:lstStyle/>
          <a:p>
            <a:pPr marL="0" indent="0">
              <a:buNone/>
            </a:pPr>
            <a:r>
              <a:rPr lang="lv-LV" dirty="0"/>
              <a:t>SUMBA izveidos tematiskas izpētes, kuros tiks pārbaudīta SUMBA instrumentu un metožu pārnesamība mūsu reģionālo partneru starpā:</a:t>
            </a:r>
          </a:p>
          <a:p>
            <a:pPr marL="0" indent="0">
              <a:buNone/>
            </a:pPr>
            <a:endParaRPr lang="lv-LV" dirty="0"/>
          </a:p>
          <a:p>
            <a:pPr marL="0" indent="0">
              <a:buNone/>
            </a:pPr>
            <a:endParaRPr lang="lv-LV" dirty="0"/>
          </a:p>
          <a:p>
            <a:pPr marL="0" indent="0">
              <a:buNone/>
            </a:pPr>
            <a:r>
              <a:rPr lang="lv-LV" dirty="0"/>
              <a:t>SUMBA testēs izstrādātos instrumentus 10 izmēģinājuma reģionos ar mūsu mērķauditorijai piederošu partneru un asociēto partneru palīdzību</a:t>
            </a:r>
          </a:p>
          <a:p>
            <a:pPr marL="0" indent="0">
              <a:buNone/>
            </a:pPr>
            <a:endParaRPr lang="lv-LV" dirty="0"/>
          </a:p>
          <a:p>
            <a:pPr marL="0" indent="0">
              <a:buNone/>
            </a:pPr>
            <a:endParaRPr lang="lv-LV" dirty="0"/>
          </a:p>
          <a:p>
            <a:pPr marL="0" indent="0">
              <a:buNone/>
            </a:pPr>
            <a:r>
              <a:rPr lang="lv-LV" dirty="0"/>
              <a:t>Lai demonstrētu mūsu pieejas efektivitāti un pārnesamību uz dažādām funkcionālam pilsētu teritorijām Baltijas reģionā</a:t>
            </a:r>
            <a:endParaRPr lang="en-GB" dirty="0"/>
          </a:p>
        </p:txBody>
      </p:sp>
      <p:sp>
        <p:nvSpPr>
          <p:cNvPr id="4" name="Cloud Callout 3"/>
          <p:cNvSpPr/>
          <p:nvPr/>
        </p:nvSpPr>
        <p:spPr>
          <a:xfrm>
            <a:off x="0" y="2601347"/>
            <a:ext cx="1194620" cy="67654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Kur</a:t>
            </a:r>
            <a:endParaRPr lang="en-GB" dirty="0">
              <a:solidFill>
                <a:schemeClr val="tx1"/>
              </a:solidFill>
            </a:endParaRPr>
          </a:p>
        </p:txBody>
      </p:sp>
      <p:sp>
        <p:nvSpPr>
          <p:cNvPr id="5" name="Cloud Callout 4"/>
          <p:cNvSpPr/>
          <p:nvPr/>
        </p:nvSpPr>
        <p:spPr>
          <a:xfrm>
            <a:off x="0" y="4022282"/>
            <a:ext cx="1194620" cy="67654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Kāpēc</a:t>
            </a:r>
            <a:endParaRPr lang="en-GB" dirty="0">
              <a:solidFill>
                <a:schemeClr val="tx1"/>
              </a:solidFill>
            </a:endParaRPr>
          </a:p>
        </p:txBody>
      </p:sp>
    </p:spTree>
    <p:extLst>
      <p:ext uri="{BB962C8B-B14F-4D97-AF65-F5344CB8AC3E}">
        <p14:creationId xmlns:p14="http://schemas.microsoft.com/office/powerpoint/2010/main" val="1169423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8312"/>
            <a:ext cx="10515600" cy="942087"/>
          </a:xfrm>
        </p:spPr>
        <p:txBody>
          <a:bodyPr/>
          <a:lstStyle/>
          <a:p>
            <a:r>
              <a:rPr lang="lv-LV" b="1" dirty="0"/>
              <a:t>SUMBA uzdevumi</a:t>
            </a:r>
            <a:endParaRPr lang="en-GB" b="1" dirty="0"/>
          </a:p>
        </p:txBody>
      </p:sp>
      <p:sp>
        <p:nvSpPr>
          <p:cNvPr id="3" name="Content Placeholder 2"/>
          <p:cNvSpPr>
            <a:spLocks noGrp="1"/>
          </p:cNvSpPr>
          <p:nvPr>
            <p:ph idx="1"/>
          </p:nvPr>
        </p:nvSpPr>
        <p:spPr>
          <a:xfrm>
            <a:off x="838200" y="2002631"/>
            <a:ext cx="10515600" cy="2402110"/>
          </a:xfrm>
        </p:spPr>
        <p:txBody>
          <a:bodyPr>
            <a:noAutofit/>
          </a:bodyPr>
          <a:lstStyle/>
          <a:p>
            <a:pPr>
              <a:buFont typeface="Wingdings" panose="05000000000000000000" pitchFamily="2" charset="2"/>
              <a:buChar char="Ø"/>
            </a:pPr>
            <a:r>
              <a:rPr lang="lv-LV" sz="3600" dirty="0"/>
              <a:t>Izstrādāt salīdzinošu novērtēšanas rīku</a:t>
            </a:r>
          </a:p>
          <a:p>
            <a:pPr>
              <a:buFont typeface="Wingdings" panose="05000000000000000000" pitchFamily="2" charset="2"/>
              <a:buChar char="Ø"/>
            </a:pPr>
            <a:endParaRPr lang="lv-LV" sz="800" dirty="0"/>
          </a:p>
          <a:p>
            <a:pPr>
              <a:buFont typeface="Wingdings" panose="05000000000000000000" pitchFamily="2" charset="2"/>
              <a:buChar char="Ø"/>
            </a:pPr>
            <a:r>
              <a:rPr lang="lv-LV" sz="3600" dirty="0"/>
              <a:t>Transporta modelēšanas rīku lietošanas vadlīnijas izstrāde</a:t>
            </a:r>
          </a:p>
          <a:p>
            <a:pPr>
              <a:buFont typeface="Wingdings" panose="05000000000000000000" pitchFamily="2" charset="2"/>
              <a:buChar char="Ø"/>
            </a:pPr>
            <a:endParaRPr lang="lv-LV" sz="800" dirty="0"/>
          </a:p>
          <a:p>
            <a:pPr>
              <a:buFont typeface="Wingdings" panose="05000000000000000000" pitchFamily="2" charset="2"/>
              <a:buChar char="Ø"/>
            </a:pPr>
            <a:r>
              <a:rPr lang="lv-LV" sz="3600" dirty="0"/>
              <a:t>Ikdienas pārvietošanās ģenerālplāna veidņa izstrāde</a:t>
            </a:r>
          </a:p>
          <a:p>
            <a:pPr>
              <a:buFont typeface="Wingdings" panose="05000000000000000000" pitchFamily="2" charset="2"/>
              <a:buChar char="Ø"/>
            </a:pPr>
            <a:endParaRPr lang="lv-LV" sz="800" dirty="0"/>
          </a:p>
          <a:p>
            <a:pPr>
              <a:buFont typeface="Wingdings" panose="05000000000000000000" pitchFamily="2" charset="2"/>
              <a:buChar char="Ø"/>
            </a:pPr>
            <a:r>
              <a:rPr lang="lv-LV" sz="3600" dirty="0"/>
              <a:t>Konferences par ikdienas pārvietošanās transporta modeli un </a:t>
            </a:r>
            <a:r>
              <a:rPr lang="lv-LV" sz="3600" dirty="0" err="1"/>
              <a:t>intermodalitāti</a:t>
            </a:r>
            <a:r>
              <a:rPr lang="lv-LV" sz="3600" dirty="0"/>
              <a:t> Tallinā organizēšana</a:t>
            </a:r>
          </a:p>
          <a:p>
            <a:pPr marL="0" indent="0">
              <a:buNone/>
            </a:pPr>
            <a:endParaRPr lang="lv-LV" sz="3600" dirty="0"/>
          </a:p>
        </p:txBody>
      </p:sp>
    </p:spTree>
    <p:extLst>
      <p:ext uri="{BB962C8B-B14F-4D97-AF65-F5344CB8AC3E}">
        <p14:creationId xmlns:p14="http://schemas.microsoft.com/office/powerpoint/2010/main" val="3640899519"/>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BCD4B48-5391-4B8B-BFA0-A198FE845B8D}" vid="{CD01FCE1-8156-4B80-BF2C-1E81244D4825}"/>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6d451f0-e198-486a-949c-aa07f130078a">P3KHXHQQ5HNF-419757552-49</_dlc_DocId>
    <_dlc_DocIdUrl xmlns="16d451f0-e198-486a-949c-aa07f130078a">
      <Url>https://teamsites-extranet.dlr.de/vf/SUMBA/_layouts/DocIdRedir.aspx?ID=P3KHXHQQ5HNF-419757552-49</Url>
      <Description>P3KHXHQQ5HNF-419757552-49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74CF9E787450C1499114721AF7783BAA" ma:contentTypeVersion="0" ma:contentTypeDescription="Create a new document." ma:contentTypeScope="" ma:versionID="430f2eb8e47d1c22ed46a69474529f21">
  <xsd:schema xmlns:xsd="http://www.w3.org/2001/XMLSchema" xmlns:xs="http://www.w3.org/2001/XMLSchema" xmlns:p="http://schemas.microsoft.com/office/2006/metadata/properties" xmlns:ns2="16d451f0-e198-486a-949c-aa07f130078a" targetNamespace="http://schemas.microsoft.com/office/2006/metadata/properties" ma:root="true" ma:fieldsID="0aa569ed8ac9cf78db675ef4895bee4a" ns2:_="">
    <xsd:import namespace="16d451f0-e198-486a-949c-aa07f130078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d451f0-e198-486a-949c-aa07f130078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72E959-D578-449B-A913-A7B4B14B0C37}">
  <ds:schemaRefs>
    <ds:schemaRef ds:uri="http://purl.org/dc/elements/1.1/"/>
    <ds:schemaRef ds:uri="http://schemas.openxmlformats.org/package/2006/metadata/core-properties"/>
    <ds:schemaRef ds:uri="16d451f0-e198-486a-949c-aa07f130078a"/>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08C15F5-DFEE-44E4-906B-7782E1699F6B}">
  <ds:schemaRefs>
    <ds:schemaRef ds:uri="http://schemas.microsoft.com/sharepoint/v3/contenttype/forms"/>
  </ds:schemaRefs>
</ds:datastoreItem>
</file>

<file path=customXml/itemProps3.xml><?xml version="1.0" encoding="utf-8"?>
<ds:datastoreItem xmlns:ds="http://schemas.openxmlformats.org/officeDocument/2006/customXml" ds:itemID="{1B026B3B-D274-4AC3-AA6D-2611C246BE7E}">
  <ds:schemaRefs>
    <ds:schemaRef ds:uri="http://schemas.microsoft.com/sharepoint/events"/>
  </ds:schemaRefs>
</ds:datastoreItem>
</file>

<file path=customXml/itemProps4.xml><?xml version="1.0" encoding="utf-8"?>
<ds:datastoreItem xmlns:ds="http://schemas.openxmlformats.org/officeDocument/2006/customXml" ds:itemID="{6CD2ECD6-ACD8-4151-A439-4C61DFD421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d451f0-e198-486a-949c-aa07f1300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presentation_SUMBA</Template>
  <TotalTime>1668</TotalTime>
  <Words>1109</Words>
  <Application>Microsoft Office PowerPoint</Application>
  <PresentationFormat>Platekrāna</PresentationFormat>
  <Paragraphs>183</Paragraphs>
  <Slides>27</Slides>
  <Notes>27</Notes>
  <HiddenSlides>0</HiddenSlides>
  <MMClips>0</MMClips>
  <ScaleCrop>false</ScaleCrop>
  <HeadingPairs>
    <vt:vector size="6" baseType="variant">
      <vt:variant>
        <vt:lpstr>Lietotie fonti</vt:lpstr>
      </vt:variant>
      <vt:variant>
        <vt:i4>9</vt:i4>
      </vt:variant>
      <vt:variant>
        <vt:lpstr>Dizains</vt:lpstr>
      </vt:variant>
      <vt:variant>
        <vt:i4>1</vt:i4>
      </vt:variant>
      <vt:variant>
        <vt:lpstr>Slaidu virsraksti</vt:lpstr>
      </vt:variant>
      <vt:variant>
        <vt:i4>27</vt:i4>
      </vt:variant>
    </vt:vector>
  </HeadingPairs>
  <TitlesOfParts>
    <vt:vector size="37" baseType="lpstr">
      <vt:lpstr>Arial</vt:lpstr>
      <vt:lpstr>Calibri</vt:lpstr>
      <vt:lpstr>Calibri Light</vt:lpstr>
      <vt:lpstr>Gill Sans</vt:lpstr>
      <vt:lpstr>Times</vt:lpstr>
      <vt:lpstr>Times New Roman</vt:lpstr>
      <vt:lpstr>Wingdings</vt:lpstr>
      <vt:lpstr>ヒラギノ明朝 ProN W3</vt:lpstr>
      <vt:lpstr>ヒラギノ明朝 ProN W6</vt:lpstr>
      <vt:lpstr>Office dizains</vt:lpstr>
      <vt:lpstr>Projekts SUMBA – efektīvas transporta modelēšanas sistēmas izstrāde</vt:lpstr>
      <vt:lpstr>Saturs</vt:lpstr>
      <vt:lpstr>Ievads</vt:lpstr>
      <vt:lpstr>Rīgas aglomerācija</vt:lpstr>
      <vt:lpstr>Ilgtspējīga mobilitāte pilsētās un ikdienas pārvietošanās Baltijas jūras reģiona valstīs</vt:lpstr>
      <vt:lpstr>Mērķis</vt:lpstr>
      <vt:lpstr>PowerPoint prezentācija</vt:lpstr>
      <vt:lpstr>PowerPoint prezentācija</vt:lpstr>
      <vt:lpstr>SUMBA uzdevumi</vt:lpstr>
      <vt:lpstr>PowerPoint prezentācija</vt:lpstr>
      <vt:lpstr>Pamatojums</vt:lpstr>
      <vt:lpstr>Pamatojums</vt:lpstr>
      <vt:lpstr>Pamatojums</vt:lpstr>
      <vt:lpstr>Rīgas teritorijas izmantošanas un apbūves noteikumi. Transporta infrastruktūras attīstības shēma</vt:lpstr>
      <vt:lpstr>Mobilitātes plānošanas princips gājējs – velo – sabiedriskais – privātais – kravas </vt:lpstr>
      <vt:lpstr>Transporta plānošana</vt:lpstr>
      <vt:lpstr>RTSM vēsture un pielietojums</vt:lpstr>
      <vt:lpstr>RTSM – parametri</vt:lpstr>
      <vt:lpstr>Aktivitātes 1/2</vt:lpstr>
      <vt:lpstr>Aktivitātes 2/2</vt:lpstr>
      <vt:lpstr>Plānotie rezultāti</vt:lpstr>
      <vt:lpstr>SUMBA galvenie ieguvumi</vt:lpstr>
      <vt:lpstr>Sustainable urban mobility and commuting in Baltic states</vt:lpstr>
      <vt:lpstr>Velodati līdz šim</vt:lpstr>
      <vt:lpstr>Velodati līdz šim</vt:lpstr>
      <vt:lpstr>Velodatu nepieciešamība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Evelīna Budiloviča</dc:creator>
  <cp:lastModifiedBy>Evelīna Budiloviča</cp:lastModifiedBy>
  <cp:revision>83</cp:revision>
  <cp:lastPrinted>2017-12-04T07:01:32Z</cp:lastPrinted>
  <dcterms:created xsi:type="dcterms:W3CDTF">2017-11-30T09:36:28Z</dcterms:created>
  <dcterms:modified xsi:type="dcterms:W3CDTF">2017-12-04T07:19:27Z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0x01010074CF9E787450C1499114721AF7783BAA</vt:lpwstr>
  </property>
  <property fmtid="{D5CDD505-2E9C-101B-9397-08002B2CF9AE}" pid="3" name="_dlc_DocIdItemGuid">
    <vt:lpwstr>901536a8-a152-47d9-840e-c22de57e66f4</vt:lpwstr>
  </property>
</Properties>
</file>