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4" r:id="rId2"/>
    <p:sldId id="405" r:id="rId3"/>
    <p:sldId id="410" r:id="rId4"/>
    <p:sldId id="406" r:id="rId5"/>
    <p:sldId id="418" r:id="rId6"/>
    <p:sldId id="385" r:id="rId7"/>
    <p:sldId id="414" r:id="rId8"/>
    <p:sldId id="384" r:id="rId9"/>
    <p:sldId id="415" r:id="rId10"/>
    <p:sldId id="407" r:id="rId11"/>
    <p:sldId id="408" r:id="rId12"/>
    <p:sldId id="409" r:id="rId13"/>
    <p:sldId id="416" r:id="rId14"/>
    <p:sldId id="417" r:id="rId15"/>
    <p:sldId id="380" r:id="rId16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ānis Kalniņš" initials="JK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2968" autoAdjust="0"/>
  </p:normalViewPr>
  <p:slideViewPr>
    <p:cSldViewPr snapToGrid="0" snapToObjects="1">
      <p:cViewPr varScale="1">
        <p:scale>
          <a:sx n="109" d="100"/>
          <a:sy n="109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56394620380192"/>
          <c:y val="0.10491939820844254"/>
          <c:w val="0.62903075259881824"/>
          <c:h val="0.8891403886246163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025-4FB8-B43C-2BA2564EB76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025-4FB8-B43C-2BA2564EB76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025-4FB8-B43C-2BA2564EB76E}"/>
              </c:ext>
            </c:extLst>
          </c:dPt>
          <c:dLbls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025-4FB8-B43C-2BA2564EB76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993410313542319"/>
                      <c:h val="0.15443217711867394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,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Dzelzceļš</c:v>
                </c:pt>
                <c:pt idx="1">
                  <c:v>Autotransports</c:v>
                </c:pt>
                <c:pt idx="2">
                  <c:v>Aviācija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19441</c:v>
                </c:pt>
                <c:pt idx="1">
                  <c:v>13670</c:v>
                </c:pt>
                <c:pt idx="2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025-4FB8-B43C-2BA2564EB7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98888204053744"/>
          <c:y val="0.10491946101367507"/>
          <c:w val="0.62903075259881824"/>
          <c:h val="0.8891403886246163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F1-44AB-BD59-201774B04DB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F1-44AB-BD59-201774B04DB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F1-44AB-BD59-201774B04DB7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Dzelzceļš</c:v>
                </c:pt>
                <c:pt idx="1">
                  <c:v>Autotransports</c:v>
                </c:pt>
                <c:pt idx="2">
                  <c:v>Aviācija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#,##0">
                  <c:v>18906</c:v>
                </c:pt>
                <c:pt idx="1">
                  <c:v>14690</c:v>
                </c:pt>
                <c:pt idx="2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5F1-44AB-BD59-201774B04D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r>
              <a:rPr lang="lv-LV"/>
              <a:t>Autoceļu lietošanas nodevas ieņēmumi, euro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Janvāris</c:v>
                </c:pt>
                <c:pt idx="1">
                  <c:v>Februāris</c:v>
                </c:pt>
                <c:pt idx="2">
                  <c:v>Marts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1173331</c:v>
                </c:pt>
                <c:pt idx="1">
                  <c:v>1197628</c:v>
                </c:pt>
                <c:pt idx="2">
                  <c:v>1397774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E3B-4B97-BD46-A6ACE96FE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Janvāris</c:v>
                </c:pt>
                <c:pt idx="1">
                  <c:v>Februāris</c:v>
                </c:pt>
                <c:pt idx="2">
                  <c:v>Marts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1231788</c:v>
                </c:pt>
                <c:pt idx="1">
                  <c:v>1363958</c:v>
                </c:pt>
                <c:pt idx="2">
                  <c:v>1437460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E3B-4B97-BD46-A6ACE96FEF6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Janvāris</c:v>
                </c:pt>
                <c:pt idx="1">
                  <c:v>Februāris</c:v>
                </c:pt>
                <c:pt idx="2">
                  <c:v>Marts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2529962</c:v>
                </c:pt>
                <c:pt idx="1">
                  <c:v>1817163</c:v>
                </c:pt>
                <c:pt idx="2">
                  <c:v>1981198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E3B-4B97-BD46-A6ACE96FEF6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5624192"/>
        <c:axId val="95634176"/>
      </c:barChart>
      <c:catAx>
        <c:axId val="9562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lv-LV"/>
          </a:p>
        </c:txPr>
        <c:crossAx val="95634176"/>
        <c:crosses val="autoZero"/>
        <c:auto val="1"/>
        <c:lblAlgn val="ctr"/>
        <c:lblOffset val="100"/>
        <c:noMultiLvlLbl val="0"/>
      </c:catAx>
      <c:valAx>
        <c:axId val="95634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lv-LV"/>
          </a:p>
        </c:txPr>
        <c:crossAx val="95624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lv-LV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B8E79-1BF4-4C6D-A410-E6EC2E2C5A7A}" type="datetimeFigureOut">
              <a:rPr lang="lv-LV" smtClean="0"/>
              <a:t>06.04.2017.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0FA27-1C10-4836-BFA8-0329ABC82A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014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9A4B31-33DD-43A8-9532-B7325ACB2E34}" type="datetimeFigureOut">
              <a:rPr lang="lv-LV" altLang="lv-LV"/>
              <a:pPr>
                <a:defRPr/>
              </a:pPr>
              <a:t>06.04.2017.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C1D6188-9505-4E27-847D-D21DE741DABE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942903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82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Autoceļu lietošanas nodeva ir vienīgā, kuras ieņēmumi atbilstoši Eiropas Parlamenta un Padomes 1999.gada 17.jūnija direktīvai 1999/62/EK par dažu infrastruktūru lietošanas maksas noteikšanu smagajiem kravas transportlīdzekļiem (turpmāk – Direktīva 1999/62/EK) un Autoceļu lietošanas nodevas likumam 100 % apmērā tiek novirzīti Satiksmes ministrijas budžeta apakšprogrammas 23.06.00 “Valsts autoceļu pārvaldīšana, uzturēšana un atjaunošana” izdevumiem valsts galveno autoceļu uzturēšanai un attīstībai.</a:t>
            </a:r>
          </a:p>
          <a:p>
            <a:endParaRPr lang="lv-LV" dirty="0" smtClean="0"/>
          </a:p>
          <a:p>
            <a:pPr marL="0" marR="0" indent="0" algn="l" defTabSz="9382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lv-LV" sz="1200" dirty="0" smtClean="0"/>
              <a:t>ALN maksā par </a:t>
            </a:r>
            <a:r>
              <a:rPr lang="lv-LV" sz="1200" b="1" dirty="0" smtClean="0"/>
              <a:t>valsts galveno</a:t>
            </a:r>
            <a:r>
              <a:rPr lang="lv-LV" sz="1200" dirty="0" smtClean="0"/>
              <a:t> autoceļu posmu lietošanu ar kravas transportlīdzekļiem virs 3500 kg.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2CF8A-30EE-4A33-96D9-97ADC06B6558}" type="slidenum">
              <a:rPr lang="lv-LV" altLang="lv-LV" smtClean="0">
                <a:solidFill>
                  <a:prstClr val="black"/>
                </a:solidFill>
              </a:rPr>
              <a:pPr/>
              <a:t>5</a:t>
            </a:fld>
            <a:endParaRPr lang="lv-LV" alt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808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8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2017.gada atbrīvojumi</a:t>
            </a:r>
            <a:r>
              <a:rPr lang="lv-LV" sz="1800" baseline="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ir tikai par</a:t>
            </a:r>
            <a:r>
              <a:rPr lang="lv-LV" sz="18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1) Iekšlietu ministrijas padotībā esošo iestāžu un šo iestāžu padotībā esošo izglītības iestāžu transportlīdzekļiem;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2) Aizsardzības ministrijas padotībā esošo institūciju un Nacionālo bruņoto spēku transportlīdzekļiem;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3) pašvaldību policijas iestāžu transportlīdzekļiem;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</a:t>
            </a:r>
            <a:r>
              <a:rPr lang="lv-LV" sz="1600" baseline="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2017.gada atcelti atbrīvojumi par:</a:t>
            </a: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1) transportlīdzekļiem, kas saskaņā ar normatīvajiem aktiem ir atbrīvoti no prasības uzstādīt darba un atpūtas laika reģistrācijas kontrolierīces;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2) transportlīdzekļiem, ar kuriem fiziskā vai juridiskā persona, kas ir iekļauta Lauku atbalsta dienesta maksājumu saņēmēju datubāzē vai reģistrēta valsts aģentūrā "Lauksaimniecības datu centrs" kā dzīvnieku īpašnieks vai turētājs, veic pašpārvadājumus.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Kravas </a:t>
            </a:r>
            <a:r>
              <a:rPr lang="lv-LV" sz="16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speciālie</a:t>
            </a: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TL veidi (pēc atzīmēm reģistrācijas dokumentos), kas netiek pakļauti Autoceļu lietošanas nodevai ( LVS 87:1997 "Transportlīdzekļu tipi un to definīcijas") - Kravas darbnīca; Kravas laboratorija; Kravas ceļu dienesta; Kravas urbšanas iekārta; Kravas autoceltnis; Kravas </a:t>
            </a:r>
            <a:r>
              <a:rPr lang="lv-LV" sz="16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autotornis</a:t>
            </a: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Kravas ugunsdzēsēju; Kravas betona maisītājs; Kravas tehniskā palīdzība; Kravas ekskavators; Kravas izolators; Kravas sūkņu iekārta; Kravas minerālmēslu kaisītājs; Kravas kokapstrādes; Kravas ģenerators; Kravas pāļu dzinējs; Kravas kompresors; Kravas prese; Kravas dzīvojamais; Kravas ūdensmetējs; Kravas </a:t>
            </a:r>
            <a:r>
              <a:rPr lang="lv-LV" sz="16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autokafejnīca</a:t>
            </a: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Kravas militārais; Kravas virtuve; Kravas pārstrādes iekārta; Kravas pirts; Kravas šasija.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Kravas </a:t>
            </a:r>
            <a:r>
              <a:rPr lang="lv-LV" sz="16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universālie</a:t>
            </a:r>
            <a:r>
              <a:rPr lang="lv-LV" sz="1600" baseline="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TL </a:t>
            </a:r>
            <a:r>
              <a:rPr lang="lv-LV" sz="1600" baseline="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veidi(</a:t>
            </a:r>
            <a:r>
              <a:rPr lang="lv-LV" sz="1200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Autoceļu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lietošanas nodeva nav jāmaksā, ja ir uzstādīts aprīkojums, kas nav paredzēts kravu pārvadāšanai (pasvītrots):</a:t>
            </a:r>
            <a:r>
              <a:rPr lang="lv-LV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</a:t>
            </a: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kaste, pašizgāzējs, </a:t>
            </a:r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betonmaisītājs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pašizgāzējs, </a:t>
            </a:r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ceļu dienesta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cisterna, </a:t>
            </a:r>
            <a:r>
              <a:rPr lang="lv-LV" sz="1200" u="sng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autotornis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</a:t>
            </a:r>
            <a:r>
              <a:rPr lang="lv-LV" sz="1200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atkritumvedējs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, </a:t>
            </a:r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ceļu dienesta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kaste, platforma, </a:t>
            </a:r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dzīvojamais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</a:t>
            </a:r>
            <a:r>
              <a:rPr lang="lv-LV" sz="1200" u="sng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autotornis</a:t>
            </a:r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, ceļu dienesta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pašizgāzējs, </a:t>
            </a:r>
            <a:r>
              <a:rPr lang="lv-LV" sz="1200" u="sng" kern="120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betona maisītājs</a:t>
            </a:r>
            <a:endParaRPr lang="lv-LV" sz="1200" kern="120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lv-LV" sz="1200" dirty="0" smtClean="0"/>
          </a:p>
          <a:p>
            <a:endParaRPr lang="lv-LV" dirty="0" smtClean="0"/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2CF8A-30EE-4A33-96D9-97ADC06B6558}" type="slidenum">
              <a:rPr lang="lv-LV" altLang="lv-LV" smtClean="0">
                <a:solidFill>
                  <a:prstClr val="black"/>
                </a:solidFill>
              </a:rPr>
              <a:pPr/>
              <a:t>6</a:t>
            </a:fld>
            <a:endParaRPr lang="lv-LV" alt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809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8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2017.gada atbrīvojumi</a:t>
            </a:r>
            <a:r>
              <a:rPr lang="lv-LV" sz="1800" baseline="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ir tikai par</a:t>
            </a:r>
            <a:r>
              <a:rPr lang="lv-LV" sz="18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1) Iekšlietu ministrijas padotībā esošo iestāžu un šo iestāžu padotībā esošo izglītības iestāžu transportlīdzekļiem;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2) Aizsardzības ministrijas padotībā esošo institūciju un Nacionālo bruņoto spēku transportlīdzekļiem;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3) pašvaldību policijas iestāžu transportlīdzekļiem;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</a:t>
            </a:r>
            <a:r>
              <a:rPr lang="lv-LV" sz="1600" baseline="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2017.gada atcelti atbrīvojumi par:</a:t>
            </a: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1) transportlīdzekļiem, kas saskaņā ar normatīvajiem aktiem ir atbrīvoti no prasības uzstādīt darba un atpūtas laika reģistrācijas kontrolierīces;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2) transportlīdzekļiem, ar kuriem fiziskā vai juridiskā persona, kas ir iekļauta Lauku atbalsta dienesta maksājumu saņēmēju datubāzē vai reģistrēta valsts aģentūrā "Lauksaimniecības datu centrs" kā dzīvnieku īpašnieks vai turētājs, veic pašpārvadājumus.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Kravas </a:t>
            </a:r>
            <a:r>
              <a:rPr lang="lv-LV" sz="16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speciālie</a:t>
            </a: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TL veidi (pēc atzīmēm reģistrācijas dokumentos), kas netiek pakļauti Autoceļu lietošanas nodevai ( LVS 87:1997 "Transportlīdzekļu tipi un to definīcijas") - Kravas darbnīca; Kravas laboratorija; Kravas ceļu dienesta; Kravas urbšanas iekārta; Kravas autoceltnis; Kravas </a:t>
            </a:r>
            <a:r>
              <a:rPr lang="lv-LV" sz="16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autotornis</a:t>
            </a: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Kravas ugunsdzēsēju; Kravas betona maisītājs; Kravas tehniskā palīdzība; Kravas ekskavators; Kravas izolators; Kravas sūkņu iekārta; Kravas minerālmēslu kaisītājs; Kravas kokapstrādes; Kravas ģenerators; Kravas pāļu dzinējs; Kravas kompresors; Kravas prese; Kravas dzīvojamais; Kravas ūdensmetējs; Kravas </a:t>
            </a:r>
            <a:r>
              <a:rPr lang="lv-LV" sz="16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autokafejnīca</a:t>
            </a: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Kravas militārais; Kravas virtuve; Kravas pārstrādes iekārta; Kravas pirts; Kravas šasija.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Kravas </a:t>
            </a:r>
            <a:r>
              <a:rPr lang="lv-LV" sz="16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universālie</a:t>
            </a:r>
            <a:r>
              <a:rPr lang="lv-LV" sz="1600" baseline="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TL </a:t>
            </a:r>
            <a:r>
              <a:rPr lang="lv-LV" sz="1600" baseline="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veidi(</a:t>
            </a:r>
            <a:r>
              <a:rPr lang="lv-LV" sz="1200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Autoceļu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lietošanas nodeva nav jāmaksā, ja ir uzstādīts aprīkojums, kas nav paredzēts kravu pārvadāšanai (pasvītrots):</a:t>
            </a:r>
            <a:r>
              <a:rPr lang="lv-LV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</a:t>
            </a: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kaste, pašizgāzējs, </a:t>
            </a:r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betonmaisītājs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pašizgāzējs, </a:t>
            </a:r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ceļu dienesta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cisterna, </a:t>
            </a:r>
            <a:r>
              <a:rPr lang="lv-LV" sz="1200" u="sng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autotornis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</a:t>
            </a:r>
            <a:r>
              <a:rPr lang="lv-LV" sz="1200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atkritumvedējs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, </a:t>
            </a:r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ceļu dienesta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kaste, platforma, </a:t>
            </a:r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dzīvojamais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</a:t>
            </a:r>
            <a:r>
              <a:rPr lang="lv-LV" sz="1200" u="sng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autotornis</a:t>
            </a:r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, ceļu dienesta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pašizgāzējs, </a:t>
            </a:r>
            <a:r>
              <a:rPr lang="lv-LV" sz="1200" u="sng" kern="120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betona maisītājs</a:t>
            </a:r>
            <a:endParaRPr lang="lv-LV" sz="1200" kern="120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lv-LV" sz="1200" dirty="0" smtClean="0"/>
          </a:p>
          <a:p>
            <a:endParaRPr lang="lv-LV" dirty="0" smtClean="0"/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2CF8A-30EE-4A33-96D9-97ADC06B6558}" type="slidenum">
              <a:rPr lang="lv-LV" altLang="lv-LV" smtClean="0">
                <a:solidFill>
                  <a:prstClr val="black"/>
                </a:solidFill>
              </a:rPr>
              <a:pPr/>
              <a:t>7</a:t>
            </a:fld>
            <a:endParaRPr lang="lv-LV" alt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937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Valdībā 27.septembrī tika atbalstīts likumprojekts “</a:t>
            </a:r>
            <a:r>
              <a:rPr lang="lv-LV" sz="1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Grozījumi Autoceļu lietošanas nodevas likumā</a:t>
            </a:r>
            <a:r>
              <a:rPr lang="lv-LV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”, nosakot, ka autoceļu lietošanas nodeva ir maksājama arī par:</a:t>
            </a:r>
          </a:p>
          <a:p>
            <a:r>
              <a:rPr lang="lv-LV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1) valsts galvenā autoceļa A12 Jēkabpils–Rēzekne–Ludza–Krievijas robeža (Terehova) posmu km 124,10 – 159,24;</a:t>
            </a:r>
          </a:p>
          <a:p>
            <a:r>
              <a:rPr lang="lv-LV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2) valsts reģionālā autoceļa P5 Ulbroka Ogre posmu km 0,00 – 19,87;</a:t>
            </a:r>
          </a:p>
          <a:p>
            <a:r>
              <a:rPr lang="lv-LV" sz="12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3) valsts reģionālā autoceļa P80 Tīnūži Koknese posmu km 0,00 – 63,60.</a:t>
            </a:r>
            <a:endParaRPr lang="lv-LV" dirty="0" smtClean="0"/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1D6188-9505-4E27-847D-D21DE741DABE}" type="slidenum">
              <a:rPr lang="lv-LV" altLang="lv-LV" smtClean="0"/>
              <a:pPr>
                <a:defRPr/>
              </a:pPr>
              <a:t>8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958634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8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2017.gada atbrīvojumi</a:t>
            </a:r>
            <a:r>
              <a:rPr lang="lv-LV" sz="1800" baseline="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ir tikai par</a:t>
            </a:r>
            <a:r>
              <a:rPr lang="lv-LV" sz="18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1) Iekšlietu ministrijas padotībā esošo iestāžu un šo iestāžu padotībā esošo izglītības iestāžu transportlīdzekļiem;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2) Aizsardzības ministrijas padotībā esošo institūciju un Nacionālo bruņoto spēku transportlīdzekļiem;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3) pašvaldību policijas iestāžu transportlīdzekļiem;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</a:t>
            </a:r>
            <a:r>
              <a:rPr lang="lv-LV" sz="1600" baseline="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2017.gada atcelti atbrīvojumi par:</a:t>
            </a: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1) transportlīdzekļiem, kas saskaņā ar normatīvajiem aktiem ir atbrīvoti no prasības uzstādīt darba un atpūtas laika reģistrācijas kontrolierīces;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2) transportlīdzekļiem, ar kuriem fiziskā vai juridiskā persona, kas ir iekļauta Lauku atbalsta dienesta maksājumu saņēmēju datubāzē vai reģistrēta valsts aģentūrā "Lauksaimniecības datu centrs" kā dzīvnieku īpašnieks vai turētājs, veic pašpārvadājumus.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Kravas </a:t>
            </a:r>
            <a:r>
              <a:rPr lang="lv-LV" sz="16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speciālie</a:t>
            </a: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TL veidi (pēc atzīmēm reģistrācijas dokumentos), kas netiek pakļauti Autoceļu lietošanas nodevai ( LVS 87:1997 "Transportlīdzekļu tipi un to definīcijas") - Kravas darbnīca; Kravas laboratorija; Kravas ceļu dienesta; Kravas urbšanas iekārta; Kravas autoceltnis; Kravas </a:t>
            </a:r>
            <a:r>
              <a:rPr lang="lv-LV" sz="16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autotornis</a:t>
            </a: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Kravas ugunsdzēsēju; Kravas betona maisītājs; Kravas tehniskā palīdzība; Kravas ekskavators; Kravas izolators; Kravas sūkņu iekārta; Kravas minerālmēslu kaisītājs; Kravas kokapstrādes; Kravas ģenerators; Kravas pāļu dzinējs; Kravas kompresors; Kravas prese; Kravas dzīvojamais; Kravas ūdensmetējs; Kravas </a:t>
            </a:r>
            <a:r>
              <a:rPr lang="lv-LV" sz="16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autokafejnīca</a:t>
            </a: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Kravas militārais; Kravas virtuve; Kravas pārstrādes iekārta; Kravas pirts; Kravas šasija.</a:t>
            </a: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lv-LV" sz="16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Kravas </a:t>
            </a:r>
            <a:r>
              <a:rPr lang="lv-LV" sz="16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universālie</a:t>
            </a:r>
            <a:r>
              <a:rPr lang="lv-LV" sz="1600" baseline="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TL </a:t>
            </a:r>
            <a:r>
              <a:rPr lang="lv-LV" sz="1600" baseline="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veidi(</a:t>
            </a:r>
            <a:r>
              <a:rPr lang="lv-LV" sz="1200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Autoceļu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lietošanas nodeva nav jāmaksā, ja ir uzstādīts aprīkojums, kas nav paredzēts kravu pārvadāšanai (pasvītrots):</a:t>
            </a:r>
            <a:r>
              <a:rPr lang="lv-LV" sz="1200" kern="1200" baseline="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+mn-cs"/>
              </a:rPr>
              <a:t> </a:t>
            </a: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kaste, pašizgāzējs, </a:t>
            </a:r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betonmaisītājs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pašizgāzējs, </a:t>
            </a:r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ceļu dienesta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cisterna, </a:t>
            </a:r>
            <a:r>
              <a:rPr lang="lv-LV" sz="1200" u="sng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autotornis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</a:t>
            </a:r>
            <a:r>
              <a:rPr lang="lv-LV" sz="1200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atkritumvedējs</a:t>
            </a:r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, </a:t>
            </a:r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ceļu dienesta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kaste, platforma, </a:t>
            </a:r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dzīvojamais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</a:t>
            </a:r>
            <a:r>
              <a:rPr lang="lv-LV" sz="1200" u="sng" kern="1200" dirty="0" err="1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autotornis</a:t>
            </a:r>
            <a:r>
              <a:rPr lang="lv-LV" sz="1200" u="sng" kern="1200" dirty="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, ceļu dienesta</a:t>
            </a:r>
            <a:endParaRPr lang="lv-LV" sz="1200" kern="1200" dirty="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r>
              <a:rPr lang="lv-LV" sz="1200" kern="120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Kravas pašizgāzējs, </a:t>
            </a:r>
            <a:r>
              <a:rPr lang="lv-LV" sz="1200" u="sng" kern="1200" smtClean="0">
                <a:solidFill>
                  <a:schemeClr val="tx1"/>
                </a:solidFill>
                <a:effectLst/>
                <a:latin typeface="+mn-lt"/>
                <a:ea typeface="MS PGothic" pitchFamily="34" charset="-128"/>
                <a:cs typeface="ＭＳ Ｐゴシック" charset="0"/>
              </a:rPr>
              <a:t>betona maisītājs</a:t>
            </a:r>
            <a:endParaRPr lang="lv-LV" sz="1200" kern="1200" smtClean="0">
              <a:solidFill>
                <a:schemeClr val="tx1"/>
              </a:solidFill>
              <a:effectLst/>
              <a:latin typeface="+mn-lt"/>
              <a:ea typeface="MS PGothic" pitchFamily="34" charset="-128"/>
              <a:cs typeface="ＭＳ Ｐゴシック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lv-LV" sz="16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lv-LV" sz="1200" dirty="0" smtClean="0"/>
          </a:p>
          <a:p>
            <a:endParaRPr lang="lv-LV" dirty="0" smtClean="0"/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2CF8A-30EE-4A33-96D9-97ADC06B6558}" type="slidenum">
              <a:rPr lang="lv-LV" altLang="lv-LV" smtClean="0">
                <a:solidFill>
                  <a:prstClr val="black"/>
                </a:solidFill>
              </a:rPr>
              <a:pPr/>
              <a:t>9</a:t>
            </a:fld>
            <a:endParaRPr lang="lv-LV" alt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038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1D6188-9505-4E27-847D-D21DE741DABE}" type="slidenum">
              <a:rPr lang="lv-LV" altLang="lv-LV" smtClean="0"/>
              <a:pPr>
                <a:defRPr/>
              </a:pPr>
              <a:t>13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760579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1D6188-9505-4E27-847D-D21DE741DABE}" type="slidenum">
              <a:rPr lang="lv-LV" altLang="lv-LV" smtClean="0"/>
              <a:pPr>
                <a:defRPr/>
              </a:pPr>
              <a:t>14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804839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2CF8A-30EE-4A33-96D9-97ADC06B6558}" type="slidenum">
              <a:rPr lang="lv-LV" altLang="lv-LV" smtClean="0">
                <a:solidFill>
                  <a:prstClr val="black"/>
                </a:solidFill>
              </a:rPr>
              <a:pPr/>
              <a:t>15</a:t>
            </a:fld>
            <a:endParaRPr lang="lv-LV" alt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414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95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AF6A5797-3D96-4F42-A9EB-917E84AB786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060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862DBDE-6350-430D-97D0-01F9C821BA8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949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3796DD49-93BF-48BE-B19B-03B16FF5764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2771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4796816E-1B21-4B86-957B-7977EBF8A6A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591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8E0BD877-4834-417C-B3BD-1AB3E461131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985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B80CC95-A328-44A0-9C9D-C8145ED0D68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4187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7CD31F58-9435-41C8-A4A2-17674A9DF8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8557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8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text styles</a:t>
            </a:r>
          </a:p>
          <a:p>
            <a:pPr lvl="1"/>
            <a:r>
              <a:rPr lang="en-US" altLang="lv-LV" smtClean="0"/>
              <a:t>Second level</a:t>
            </a:r>
          </a:p>
          <a:p>
            <a:pPr lvl="2"/>
            <a:r>
              <a:rPr lang="en-US" altLang="lv-LV" smtClean="0"/>
              <a:t>Third level</a:t>
            </a:r>
          </a:p>
          <a:p>
            <a:pPr lvl="3"/>
            <a:r>
              <a:rPr lang="en-US" altLang="lv-LV" smtClean="0"/>
              <a:t>Fourth level</a:t>
            </a:r>
          </a:p>
          <a:p>
            <a:pPr lvl="4"/>
            <a:r>
              <a:rPr lang="en-US" altLang="lv-LV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7079766-7892-4FE6-9F77-EF12C868E477}" type="datetime1">
              <a:rPr lang="en-US" altLang="lv-LV"/>
              <a:pPr>
                <a:defRPr/>
              </a:pPr>
              <a:t>4/6/2017</a:t>
            </a:fld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01287A1-228F-4092-9727-FC5899FE815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</a:t>
            </a:fld>
            <a:endParaRPr lang="en-US" altLang="lv-LV"/>
          </a:p>
        </p:txBody>
      </p:sp>
      <p:sp>
        <p:nvSpPr>
          <p:cNvPr id="8" name="Rectangle 7"/>
          <p:cNvSpPr/>
          <p:nvPr/>
        </p:nvSpPr>
        <p:spPr>
          <a:xfrm>
            <a:off x="398318" y="2330660"/>
            <a:ext cx="848590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lv-LV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6388" y="5458799"/>
            <a:ext cx="7486436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lv-LV" altLang="lv-LV" sz="2200" b="0" dirty="0" smtClean="0"/>
              <a:t>Tālivaldis Vectirāns</a:t>
            </a:r>
            <a:br>
              <a:rPr lang="lv-LV" altLang="lv-LV" sz="2200" b="0" dirty="0" smtClean="0"/>
            </a:br>
            <a:r>
              <a:rPr lang="lv-LV" altLang="lv-LV" sz="2200" b="0" dirty="0" smtClean="0"/>
              <a:t>Autosatiksmes departamenta direktors</a:t>
            </a:r>
            <a:br>
              <a:rPr lang="lv-LV" altLang="lv-LV" sz="2200" b="0" dirty="0" smtClean="0"/>
            </a:br>
            <a:r>
              <a:rPr lang="lv-LV" altLang="lv-LV" sz="2200" b="0" dirty="0" smtClean="0"/>
              <a:t>SATIKSMES MINISTRIJA</a:t>
            </a:r>
            <a:r>
              <a:rPr lang="lv-LV" altLang="lv-LV" sz="2200" dirty="0" smtClean="0"/>
              <a:t/>
            </a:r>
            <a:br>
              <a:rPr lang="lv-LV" altLang="lv-LV" sz="2200" dirty="0" smtClean="0"/>
            </a:br>
            <a:r>
              <a:rPr lang="lv-LV" altLang="lv-LV" sz="2800" dirty="0" smtClean="0"/>
              <a:t/>
            </a:r>
            <a:br>
              <a:rPr lang="lv-LV" altLang="lv-LV" sz="2800" dirty="0" smtClean="0"/>
            </a:br>
            <a:r>
              <a:rPr lang="lv-LV" altLang="lv-LV" sz="2800" i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lv-LV" altLang="lv-LV" sz="2800" dirty="0"/>
              <a:t/>
            </a:r>
            <a:br>
              <a:rPr lang="lv-LV" altLang="lv-LV" sz="2800" dirty="0"/>
            </a:br>
            <a:r>
              <a:rPr lang="lv-LV" altLang="lv-LV" sz="2800" i="1" dirty="0" smtClean="0"/>
              <a:t/>
            </a:r>
            <a:br>
              <a:rPr lang="lv-LV" altLang="lv-LV" sz="2800" i="1" dirty="0" smtClean="0"/>
            </a:br>
            <a:r>
              <a:rPr lang="lv-LV" altLang="lv-LV" sz="2800" i="1" dirty="0" smtClean="0"/>
              <a:t/>
            </a:r>
            <a:br>
              <a:rPr lang="lv-LV" altLang="lv-LV" sz="2800" i="1" dirty="0" smtClean="0"/>
            </a:br>
            <a:r>
              <a:rPr lang="lv-LV" altLang="lv-LV" sz="2800" i="1" dirty="0"/>
              <a:t/>
            </a:r>
            <a:br>
              <a:rPr lang="lv-LV" altLang="lv-LV" sz="2800" i="1" dirty="0"/>
            </a:br>
            <a:r>
              <a:rPr lang="lv-LV" altLang="lv-LV" sz="2800" i="1" dirty="0" smtClean="0"/>
              <a:t/>
            </a:r>
            <a:br>
              <a:rPr lang="lv-LV" altLang="lv-LV" sz="2800" i="1" dirty="0" smtClean="0"/>
            </a:br>
            <a:r>
              <a:rPr lang="lv-LV" altLang="lv-LV" sz="2800" i="1" dirty="0"/>
              <a:t/>
            </a:r>
            <a:br>
              <a:rPr lang="lv-LV" altLang="lv-LV" sz="2800" i="1" dirty="0"/>
            </a:br>
            <a:r>
              <a:rPr lang="lv-LV" altLang="lv-LV" sz="2800" i="1" dirty="0" smtClean="0"/>
              <a:t/>
            </a:r>
            <a:br>
              <a:rPr lang="lv-LV" altLang="lv-LV" sz="2800" i="1" dirty="0" smtClean="0"/>
            </a:br>
            <a:r>
              <a:rPr lang="lv-LV" altLang="lv-LV" sz="2800" dirty="0" smtClean="0"/>
              <a:t/>
            </a:r>
            <a:br>
              <a:rPr lang="lv-LV" altLang="lv-LV" sz="2800" dirty="0" smtClean="0"/>
            </a:br>
            <a:r>
              <a:rPr lang="lv-LV" altLang="lv-LV" sz="2800" dirty="0" smtClean="0"/>
              <a:t/>
            </a:r>
            <a:br>
              <a:rPr lang="lv-LV" altLang="lv-LV" sz="2800" dirty="0" smtClean="0"/>
            </a:br>
            <a:endParaRPr lang="lv-LV" sz="2800" dirty="0"/>
          </a:p>
        </p:txBody>
      </p:sp>
      <p:sp>
        <p:nvSpPr>
          <p:cNvPr id="3" name="Rectangle 2"/>
          <p:cNvSpPr/>
          <p:nvPr/>
        </p:nvSpPr>
        <p:spPr>
          <a:xfrm>
            <a:off x="501793" y="1951214"/>
            <a:ext cx="82789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altLang="lv-LV" sz="32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Autotransporta nozares attīstība </a:t>
            </a:r>
            <a:r>
              <a:rPr lang="lv-LV" altLang="lv-LV" sz="32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 </a:t>
            </a:r>
            <a:r>
              <a:rPr lang="lv-LV" altLang="lv-LV" sz="32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jaunumi </a:t>
            </a:r>
            <a:r>
              <a:rPr lang="lv-LV" altLang="lv-LV" sz="32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tiesību </a:t>
            </a:r>
            <a:r>
              <a:rPr lang="lv-LV" altLang="lv-LV" sz="32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aktos </a:t>
            </a:r>
            <a:r>
              <a:rPr lang="lv-LV" altLang="lv-LV" sz="3200" dirty="0"/>
              <a:t/>
            </a:r>
            <a:br>
              <a:rPr lang="lv-LV" altLang="lv-LV" sz="3200" dirty="0"/>
            </a:br>
            <a:endParaRPr lang="lv-LV" sz="3200" dirty="0"/>
          </a:p>
        </p:txBody>
      </p:sp>
      <p:sp>
        <p:nvSpPr>
          <p:cNvPr id="2" name="Rectangle 1"/>
          <p:cNvSpPr/>
          <p:nvPr/>
        </p:nvSpPr>
        <p:spPr>
          <a:xfrm>
            <a:off x="1562101" y="33608"/>
            <a:ext cx="74295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727075" algn="ctr">
              <a:lnSpc>
                <a:spcPct val="150000"/>
              </a:lnSpc>
              <a:spcAft>
                <a:spcPts val="0"/>
              </a:spcAft>
            </a:pPr>
            <a:r>
              <a:rPr lang="lv-LV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INFORMATĪVAIS SEMINĀRS </a:t>
            </a:r>
            <a:endParaRPr lang="lv-LV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marR="727075" algn="ctr">
              <a:lnSpc>
                <a:spcPct val="150000"/>
              </a:lnSpc>
              <a:spcAft>
                <a:spcPts val="0"/>
              </a:spcAft>
            </a:pPr>
            <a:r>
              <a:rPr lang="lv-LV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„Starptautiskie kravu autopārvadājumi  vakar, šodien, rīt</a:t>
            </a:r>
            <a:r>
              <a:rPr lang="lv-LV" sz="16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.....”</a:t>
            </a:r>
          </a:p>
          <a:p>
            <a:pPr marL="571500" marR="727075" algn="ctr">
              <a:lnSpc>
                <a:spcPct val="150000"/>
              </a:lnSpc>
              <a:spcAft>
                <a:spcPts val="0"/>
              </a:spcAft>
            </a:pPr>
            <a:r>
              <a:rPr lang="lv-LV" sz="1600" b="1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7.aprīlis</a:t>
            </a:r>
            <a:endParaRPr lang="lv-LV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6" name="Picture 2" descr="http://bt1.lv/auto/images/logo_l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244" y="3741592"/>
            <a:ext cx="2169103" cy="1717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03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Valsts autoceļu </a:t>
            </a:r>
            <a:br>
              <a:rPr lang="lv-LV" dirty="0"/>
            </a:br>
            <a:r>
              <a:rPr lang="lv-LV" dirty="0"/>
              <a:t>finansēšana un sakārtošana </a:t>
            </a:r>
            <a:r>
              <a:rPr lang="lv-LV" dirty="0" smtClean="0"/>
              <a:t>2017.gadā</a:t>
            </a:r>
            <a:br>
              <a:rPr lang="lv-LV" dirty="0" smtClean="0"/>
            </a:br>
            <a:r>
              <a:rPr lang="lv-LV" dirty="0"/>
              <a:t/>
            </a:r>
            <a:br>
              <a:rPr lang="lv-LV" dirty="0"/>
            </a:br>
            <a:r>
              <a:rPr lang="lv-LV" sz="2000" dirty="0"/>
              <a:t>2017. </a:t>
            </a:r>
            <a:r>
              <a:rPr lang="lv-LV" sz="2000" dirty="0" smtClean="0"/>
              <a:t>gadā – </a:t>
            </a:r>
            <a:r>
              <a:rPr lang="lv-LV" sz="2000" dirty="0"/>
              <a:t>335 milj. </a:t>
            </a:r>
            <a:r>
              <a:rPr lang="lv-LV" sz="2000" dirty="0" smtClean="0"/>
              <a:t>EUR</a:t>
            </a:r>
            <a:br>
              <a:rPr lang="lv-LV" sz="2000" dirty="0" smtClean="0"/>
            </a:br>
            <a:r>
              <a:rPr lang="lv-LV" sz="2000" dirty="0"/>
              <a:t/>
            </a:r>
            <a:br>
              <a:rPr lang="lv-LV" sz="2000" dirty="0"/>
            </a:br>
            <a:endParaRPr lang="lv-LV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10</a:t>
            </a:fld>
            <a:endParaRPr lang="en-US" altLang="lv-LV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06" y="2281646"/>
            <a:ext cx="8014244" cy="3682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505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ES fondu finansējums valsts autoceļiem</a:t>
            </a:r>
            <a:br>
              <a:rPr lang="lv-LV" dirty="0"/>
            </a:br>
            <a:r>
              <a:rPr lang="lv-LV" dirty="0"/>
              <a:t> 2014.–2020. gadā</a:t>
            </a:r>
            <a:br>
              <a:rPr lang="lv-LV" dirty="0"/>
            </a:b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11</a:t>
            </a:fld>
            <a:endParaRPr lang="en-US" altLang="lv-LV"/>
          </a:p>
        </p:txBody>
      </p:sp>
      <p:pic>
        <p:nvPicPr>
          <p:cNvPr id="6" name="Content Placeholder 2" descr="es_fond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381" b="-12381"/>
          <a:stretch>
            <a:fillRect/>
          </a:stretch>
        </p:blipFill>
        <p:spPr>
          <a:xfrm>
            <a:off x="141923" y="682625"/>
            <a:ext cx="8867775" cy="656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96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Finansējums valsts vietējo autoceļu segumu atjaunošanai</a:t>
            </a:r>
            <a:br>
              <a:rPr lang="lv-LV" dirty="0"/>
            </a:br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12</a:t>
            </a:fld>
            <a:endParaRPr lang="en-US" altLang="lv-LV"/>
          </a:p>
        </p:txBody>
      </p:sp>
      <p:sp>
        <p:nvSpPr>
          <p:cNvPr id="6" name="Rectangle 5"/>
          <p:cNvSpPr/>
          <p:nvPr/>
        </p:nvSpPr>
        <p:spPr>
          <a:xfrm>
            <a:off x="2286000" y="2397949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lv-LV" altLang="lv-LV" sz="2400" b="1" u="sng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9,551 </a:t>
            </a:r>
            <a:r>
              <a:rPr lang="lv-LV" altLang="lv-LV" sz="2400" b="1" u="sng" dirty="0" err="1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milj.euro</a:t>
            </a:r>
            <a:endParaRPr lang="lv-LV" altLang="lv-LV" sz="2400" b="1" u="sng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  <a:p>
            <a:pPr algn="ctr"/>
            <a:endParaRPr lang="lv-LV" altLang="lv-LV" sz="24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  <a:p>
            <a:pPr algn="ctr"/>
            <a:endParaRPr lang="lv-LV" altLang="lv-LV" sz="2400" b="1" dirty="0">
              <a:latin typeface="Verdana" pitchFamily="34" charset="0"/>
            </a:endParaRPr>
          </a:p>
          <a:p>
            <a:pPr algn="ctr"/>
            <a:endParaRPr lang="lv-LV" altLang="lv-LV" sz="1800" b="1" dirty="0">
              <a:latin typeface="Verdana" pitchFamily="34" charset="0"/>
            </a:endParaRPr>
          </a:p>
          <a:p>
            <a:pPr algn="ctr"/>
            <a:r>
              <a:rPr lang="lv-LV" altLang="lv-LV" sz="1800" b="1" dirty="0">
                <a:latin typeface="Verdana" pitchFamily="34" charset="0"/>
              </a:rPr>
              <a:t>Valsts vietējo autoceļu garums - </a:t>
            </a:r>
            <a:r>
              <a:rPr lang="lv-LV" altLang="lv-LV" sz="20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10 219km</a:t>
            </a:r>
            <a:endParaRPr lang="cs-CZ" altLang="lv-LV" sz="20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61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091" y="1537855"/>
            <a:ext cx="7595754" cy="45719"/>
          </a:xfrm>
        </p:spPr>
        <p:txBody>
          <a:bodyPr>
            <a:normAutofit fontScale="90000"/>
          </a:bodyPr>
          <a:lstStyle/>
          <a:p>
            <a:r>
              <a:rPr lang="lv-LV" b="0" dirty="0" smtClean="0"/>
              <a:t/>
            </a:r>
            <a:br>
              <a:rPr lang="lv-LV" b="0" dirty="0" smtClean="0"/>
            </a:br>
            <a:r>
              <a:rPr lang="lv-LV" b="0" dirty="0"/>
              <a:t/>
            </a:r>
            <a:br>
              <a:rPr lang="lv-LV" b="0" dirty="0"/>
            </a:br>
            <a:r>
              <a:rPr lang="lv-LV" b="0" dirty="0" smtClean="0"/>
              <a:t/>
            </a:r>
            <a:br>
              <a:rPr lang="lv-LV" b="0" dirty="0" smtClean="0"/>
            </a:br>
            <a:endParaRPr lang="lv-LV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8073" y="254924"/>
            <a:ext cx="7079672" cy="876300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lv-LV" sz="2200" b="1" u="sng" dirty="0">
                <a:solidFill>
                  <a:srgbClr val="000000"/>
                </a:solidFill>
              </a:rPr>
              <a:t>TIR procedūras</a:t>
            </a:r>
            <a:r>
              <a:rPr lang="lv-LV" sz="2200" b="1" dirty="0">
                <a:solidFill>
                  <a:srgbClr val="000000"/>
                </a:solidFill>
              </a:rPr>
              <a:t> </a:t>
            </a:r>
            <a:r>
              <a:rPr lang="lv-LV" sz="2200" b="1" dirty="0" smtClean="0">
                <a:solidFill>
                  <a:srgbClr val="000000"/>
                </a:solidFill>
              </a:rPr>
              <a:t>Terehova/</a:t>
            </a:r>
            <a:r>
              <a:rPr lang="lv-LV" sz="2200" b="1" dirty="0" err="1" smtClean="0">
                <a:solidFill>
                  <a:srgbClr val="000000"/>
                </a:solidFill>
              </a:rPr>
              <a:t>Burački</a:t>
            </a:r>
            <a:r>
              <a:rPr lang="lv-LV" sz="2200" b="1" dirty="0" smtClean="0">
                <a:solidFill>
                  <a:srgbClr val="000000"/>
                </a:solidFill>
              </a:rPr>
              <a:t>  </a:t>
            </a:r>
            <a:r>
              <a:rPr lang="lv-LV" sz="2200" b="1" dirty="0" smtClean="0">
                <a:solidFill>
                  <a:srgbClr val="000000"/>
                </a:solidFill>
              </a:rPr>
              <a:t>(RŠV)</a:t>
            </a:r>
            <a:endParaRPr lang="lv-LV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D862DBDE-6350-430D-97D0-01F9C821BA86}" type="slidenum">
              <a:rPr lang="en-US" altLang="lv-LV" smtClean="0"/>
              <a:pPr>
                <a:defRPr/>
              </a:pPr>
              <a:t>13</a:t>
            </a:fld>
            <a:endParaRPr lang="en-US" altLang="lv-LV"/>
          </a:p>
        </p:txBody>
      </p:sp>
      <p:sp>
        <p:nvSpPr>
          <p:cNvPr id="4" name="TextBox 3"/>
          <p:cNvSpPr txBox="1"/>
          <p:nvPr/>
        </p:nvSpPr>
        <p:spPr>
          <a:xfrm>
            <a:off x="200889" y="2015095"/>
            <a:ext cx="8838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lv-LV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299990" y="1768638"/>
            <a:ext cx="864056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indent="457200" algn="just">
              <a:spcAft>
                <a:spcPts val="0"/>
              </a:spcAft>
            </a:pPr>
            <a:r>
              <a:rPr lang="lv-LV" sz="18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TIR </a:t>
            </a:r>
            <a:r>
              <a:rPr lang="lv-LV" sz="1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procedūru iespējams veikt tikai Grebņevas/</a:t>
            </a:r>
            <a:r>
              <a:rPr lang="lv-LV" sz="1800" b="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Ubiļinkas</a:t>
            </a:r>
            <a:r>
              <a:rPr lang="lv-LV" sz="1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RŠV</a:t>
            </a: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lv-LV" sz="1800" dirty="0" smtClean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indent="457200" algn="just">
              <a:spcAft>
                <a:spcPts val="0"/>
              </a:spcAft>
            </a:pPr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indent="457200" algn="just">
              <a:spcAft>
                <a:spcPts val="0"/>
              </a:spcAft>
            </a:pPr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Satiksmes ministrija šo jautājumu aktualizēja 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vairākkārt </a:t>
            </a:r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Latvijas-Krievijas 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Kopējās komisijas sanāksmēs, - gan sanāksmē Maskavā 2016.gada martā, gan Rīgā </a:t>
            </a:r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2016.gada 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novembrī. </a:t>
            </a:r>
          </a:p>
          <a:p>
            <a:pPr indent="457200" algn="just">
              <a:spcAft>
                <a:spcPts val="0"/>
              </a:spcAft>
            </a:pP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indent="457200" algn="just">
              <a:spcAft>
                <a:spcPts val="0"/>
              </a:spcAft>
            </a:pP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VID ir iniciējis minētos jautājumus iekļaut arī Latvijas-Krievijas Starpvaldību komisijas 7.sēdes un Starpvaldību komisijas Transporta darba grupas 8.sēdes (2017.gada maijā, Rīgā) dienas kārtībā.</a:t>
            </a:r>
          </a:p>
          <a:p>
            <a:pPr algn="just">
              <a:spcAft>
                <a:spcPts val="0"/>
              </a:spcAft>
            </a:pPr>
            <a:r>
              <a:rPr lang="lv-LV" sz="18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lv-LV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625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091" y="1537855"/>
            <a:ext cx="7595754" cy="45719"/>
          </a:xfrm>
        </p:spPr>
        <p:txBody>
          <a:bodyPr>
            <a:normAutofit fontScale="90000"/>
          </a:bodyPr>
          <a:lstStyle/>
          <a:p>
            <a:r>
              <a:rPr lang="lv-LV" b="0" dirty="0" smtClean="0"/>
              <a:t/>
            </a:r>
            <a:br>
              <a:rPr lang="lv-LV" b="0" dirty="0" smtClean="0"/>
            </a:br>
            <a:r>
              <a:rPr lang="lv-LV" b="0" dirty="0"/>
              <a:t/>
            </a:r>
            <a:br>
              <a:rPr lang="lv-LV" b="0" dirty="0"/>
            </a:br>
            <a:r>
              <a:rPr lang="lv-LV" b="0" dirty="0" smtClean="0"/>
              <a:t/>
            </a:r>
            <a:br>
              <a:rPr lang="lv-LV" b="0" dirty="0" smtClean="0"/>
            </a:br>
            <a:endParaRPr lang="lv-LV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8073" y="254924"/>
            <a:ext cx="7079672" cy="876300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lv-LV" sz="2200" b="1" dirty="0">
                <a:solidFill>
                  <a:srgbClr val="000000"/>
                </a:solidFill>
              </a:rPr>
              <a:t>Transporta pakalpojumu kvalitātes </a:t>
            </a:r>
            <a:r>
              <a:rPr lang="lv-LV" sz="2200" b="1" dirty="0" smtClean="0">
                <a:solidFill>
                  <a:srgbClr val="000000"/>
                </a:solidFill>
              </a:rPr>
              <a:t>paaugstināšana</a:t>
            </a:r>
            <a:r>
              <a:rPr lang="lv-LV" sz="2200" b="1" dirty="0">
                <a:solidFill>
                  <a:srgbClr val="000000"/>
                </a:solidFill>
              </a:rPr>
              <a:t> </a:t>
            </a:r>
            <a:r>
              <a:rPr lang="lv-LV" sz="2200" b="1" dirty="0" err="1" smtClean="0">
                <a:solidFill>
                  <a:srgbClr val="000000"/>
                </a:solidFill>
              </a:rPr>
              <a:t>robežšķērsošanas</a:t>
            </a:r>
            <a:r>
              <a:rPr lang="lv-LV" sz="2200" b="1" dirty="0" smtClean="0">
                <a:solidFill>
                  <a:srgbClr val="000000"/>
                </a:solidFill>
              </a:rPr>
              <a:t> vietās</a:t>
            </a:r>
            <a:endParaRPr lang="lv-LV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D862DBDE-6350-430D-97D0-01F9C821BA86}" type="slidenum">
              <a:rPr lang="en-US" altLang="lv-LV" smtClean="0"/>
              <a:pPr>
                <a:defRPr/>
              </a:pPr>
              <a:t>14</a:t>
            </a:fld>
            <a:endParaRPr lang="en-US" altLang="lv-LV"/>
          </a:p>
        </p:txBody>
      </p:sp>
      <p:sp>
        <p:nvSpPr>
          <p:cNvPr id="4" name="TextBox 3"/>
          <p:cNvSpPr txBox="1"/>
          <p:nvPr/>
        </p:nvSpPr>
        <p:spPr>
          <a:xfrm>
            <a:off x="200889" y="2015095"/>
            <a:ext cx="8838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lv-LV" sz="2000" b="1" dirty="0"/>
          </a:p>
        </p:txBody>
      </p:sp>
      <p:sp>
        <p:nvSpPr>
          <p:cNvPr id="5" name="Rectangle 4"/>
          <p:cNvSpPr/>
          <p:nvPr/>
        </p:nvSpPr>
        <p:spPr>
          <a:xfrm>
            <a:off x="299990" y="1768638"/>
            <a:ext cx="864056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lv-LV" sz="18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Pieaugot autopārvadājumiem starp </a:t>
            </a: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LV un Krievijas </a:t>
            </a:r>
            <a:r>
              <a:rPr lang="lv-LV" sz="18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Federāciju</a:t>
            </a:r>
            <a:r>
              <a:rPr lang="lv-LV" sz="18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palielinās </a:t>
            </a:r>
            <a:r>
              <a:rPr lang="lv-LV" sz="1800" b="1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robežšķērsošanas</a:t>
            </a:r>
            <a:r>
              <a:rPr lang="lv-LV" sz="1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punktu noslodze</a:t>
            </a: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Ievērojama kravu transporta plūsma, 80% kravu pārvadājumu starp LV un KF, virzās tieši caur Terehovas un Grebņevas RŠV. </a:t>
            </a:r>
          </a:p>
          <a:p>
            <a:pPr algn="just">
              <a:spcAft>
                <a:spcPts val="0"/>
              </a:spcAft>
            </a:pPr>
            <a:endParaRPr lang="lv-LV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lv-LV" sz="18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2016.gadā </a:t>
            </a: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 </a:t>
            </a:r>
            <a:r>
              <a:rPr lang="lv-LV" sz="18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pabeigta </a:t>
            </a: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Vientuļu robežšķērsošanas punkta </a:t>
            </a:r>
            <a:r>
              <a:rPr lang="lv-LV" sz="18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rekonstrukcija </a:t>
            </a: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 </a:t>
            </a:r>
            <a:r>
              <a:rPr lang="lv-LV" sz="18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veikta ceļu </a:t>
            </a: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tīklu </a:t>
            </a:r>
            <a:r>
              <a:rPr lang="lv-LV" sz="18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labiekārtošana pierobežas </a:t>
            </a: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zonā,  tomēr pilnvērtīgu RŠV izmantošanu kravu pārvadājumiem </a:t>
            </a:r>
            <a:r>
              <a:rPr lang="lv-LV" sz="1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kavē Krievijas pusē neatbilstošā transporta infrastruktūra</a:t>
            </a: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lv-LV" sz="18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(aktuālākais - </a:t>
            </a:r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pievedceļa 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 RŠV “</a:t>
            </a:r>
            <a:r>
              <a:rPr lang="lv-LV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Ludonka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”, jaunā tilta pāri Kuhvas upei, kā arī tilta/tiltu pāri </a:t>
            </a:r>
            <a:r>
              <a:rPr lang="lv-LV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Ludonkas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upei modernizācija un būvniecība)</a:t>
            </a:r>
          </a:p>
          <a:p>
            <a:pPr algn="just">
              <a:spcAft>
                <a:spcPts val="0"/>
              </a:spcAft>
            </a:pPr>
            <a:endParaRPr lang="lv-LV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lv-LV" sz="18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Satiksmes </a:t>
            </a: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ministrija augsta līmeņa divpusējo tikšanos laikā vairākkārt ir uzsvērusi </a:t>
            </a:r>
            <a:r>
              <a:rPr lang="lv-LV" sz="18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nepieciešamību abām valstīm regulāri apmainīties ar aktuālo informāciju autoceļu remonta, uzturēšanas un modernizācijas jomā</a:t>
            </a:r>
            <a:r>
              <a:rPr lang="lv-LV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īpaši pievēršot uzmanību pierobežas zonas ceļu tīkla labiekārtošanas sinhronizācijai.</a:t>
            </a:r>
          </a:p>
          <a:p>
            <a:pPr algn="just">
              <a:spcAft>
                <a:spcPts val="0"/>
              </a:spcAft>
            </a:pPr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5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3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0E8482-BF84-4750-8E41-F05101EDDF25}" type="slidenum">
              <a:rPr lang="en-US" altLang="lv-LV" sz="1000">
                <a:solidFill>
                  <a:srgbClr val="89898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2456" y="3224568"/>
            <a:ext cx="8291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lv-LV" sz="4400" b="1" dirty="0" smtClean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Paldies!</a:t>
            </a:r>
            <a:endParaRPr lang="lv-LV" sz="4400" b="1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14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170387"/>
            <a:ext cx="6096000" cy="1066799"/>
          </a:xfrm>
        </p:spPr>
        <p:txBody>
          <a:bodyPr/>
          <a:lstStyle/>
          <a:p>
            <a:r>
              <a:rPr lang="lv-LV" dirty="0" smtClean="0"/>
              <a:t>Autotransporta fakti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33375" y="1491211"/>
            <a:ext cx="8810625" cy="304800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800" dirty="0" smtClean="0"/>
              <a:t>Autotransports ir viens no galvenajiem kravu pārvadājumu veidiem Latvijā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lv-LV" sz="18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lv-LV" sz="1800" dirty="0" smtClean="0"/>
          </a:p>
          <a:p>
            <a:endParaRPr lang="lv-LV" sz="1800" dirty="0"/>
          </a:p>
          <a:p>
            <a:endParaRPr lang="lv-LV" sz="1800" dirty="0" smtClean="0"/>
          </a:p>
          <a:p>
            <a:endParaRPr lang="lv-LV" sz="1800" dirty="0"/>
          </a:p>
          <a:p>
            <a:endParaRPr lang="lv-LV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lv-LV" dirty="0" smtClean="0"/>
              <a:t>Avots: CSP</a:t>
            </a:r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graphicFrame>
        <p:nvGraphicFramePr>
          <p:cNvPr id="27" name="Chart 26"/>
          <p:cNvGraphicFramePr/>
          <p:nvPr>
            <p:extLst>
              <p:ext uri="{D42A27DB-BD31-4B8C-83A1-F6EECF244321}">
                <p14:modId xmlns:p14="http://schemas.microsoft.com/office/powerpoint/2010/main" val="2566066123"/>
              </p:ext>
            </p:extLst>
          </p:nvPr>
        </p:nvGraphicFramePr>
        <p:xfrm>
          <a:off x="-937786" y="1793458"/>
          <a:ext cx="5951573" cy="3717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8" name="Chart 27"/>
          <p:cNvGraphicFramePr/>
          <p:nvPr>
            <p:extLst>
              <p:ext uri="{D42A27DB-BD31-4B8C-83A1-F6EECF244321}">
                <p14:modId xmlns:p14="http://schemas.microsoft.com/office/powerpoint/2010/main" val="507257420"/>
              </p:ext>
            </p:extLst>
          </p:nvPr>
        </p:nvGraphicFramePr>
        <p:xfrm>
          <a:off x="3535193" y="1777393"/>
          <a:ext cx="5951573" cy="3717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Rectangle 28"/>
          <p:cNvSpPr/>
          <p:nvPr/>
        </p:nvSpPr>
        <p:spPr>
          <a:xfrm>
            <a:off x="761511" y="6001434"/>
            <a:ext cx="76209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lv-LV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Kravu apgrozība galvenajos transporta veidos (milj. tonnkilometru)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09600" y="5563298"/>
            <a:ext cx="76209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lv-LV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2014.gadā                                                       2015.gadā</a:t>
            </a: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31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Autotransporta fakti</a:t>
            </a: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lv-LV" dirty="0" smtClean="0"/>
              <a:t>Avots: CSP</a:t>
            </a:r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038380"/>
              </p:ext>
            </p:extLst>
          </p:nvPr>
        </p:nvGraphicFramePr>
        <p:xfrm>
          <a:off x="236304" y="3114797"/>
          <a:ext cx="8602899" cy="2477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89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75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0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0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70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702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702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5655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Pārvadātas</a:t>
                      </a:r>
                    </a:p>
                    <a:p>
                      <a:pPr marL="0" marR="0" indent="0" algn="ctr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kravas milj. 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lv-LV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kravu </a:t>
                      </a:r>
                      <a:r>
                        <a:rPr lang="lv-LV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apgrozība </a:t>
                      </a:r>
                    </a:p>
                    <a:p>
                      <a:pPr marL="0" marR="0" indent="0" algn="ctr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milj. 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lv-LV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118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2015</a:t>
                      </a:r>
                      <a:r>
                        <a:rPr lang="lv-LV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 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</a:t>
                      </a:r>
                      <a:r>
                        <a:rPr lang="lv-LV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 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izmaiņas % </a:t>
                      </a:r>
                      <a:r>
                        <a:rPr lang="lv-LV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2015</a:t>
                      </a:r>
                      <a:r>
                        <a:rPr lang="lv-LV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 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2015</a:t>
                      </a:r>
                      <a:r>
                        <a:rPr lang="lv-LV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 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</a:t>
                      </a:r>
                      <a:r>
                        <a:rPr lang="lv-LV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 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izmaiņas % </a:t>
                      </a:r>
                      <a:r>
                        <a:rPr lang="lv-LV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2015</a:t>
                      </a:r>
                      <a:r>
                        <a:rPr lang="lv-LV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 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655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Kopā</a:t>
                      </a:r>
                      <a:endParaRPr lang="lv-LV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122,9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114,8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-6,6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35561,0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31607,2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-11,1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46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</a:rPr>
                        <a:t> </a:t>
                      </a:r>
                      <a:endParaRPr lang="lv-LV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dzelzceļš</a:t>
                      </a:r>
                      <a:endParaRPr lang="lv-LV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55,6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47,8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-14,1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18905,9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15872,8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-16,0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6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</a:rPr>
                        <a:t> </a:t>
                      </a:r>
                      <a:endParaRPr lang="lv-LV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autotransports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62,6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63,4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1,3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14690,1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14227,4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lv-LV" sz="1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-3,1</a:t>
                      </a:r>
                    </a:p>
                  </a:txBody>
                  <a:tcPr marL="0" marR="0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88022" y="1624829"/>
            <a:ext cx="852241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2016.gadā </a:t>
            </a:r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Latvijā ar 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autotransportu pārvadāto kravu apjoms </a:t>
            </a:r>
            <a:r>
              <a:rPr lang="lv-LV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pieauga par 0,8 miljoniem tonnu jeb 1,3%.</a:t>
            </a:r>
          </a:p>
          <a:p>
            <a:endParaRPr lang="lv-LV" sz="1600" dirty="0"/>
          </a:p>
        </p:txBody>
      </p:sp>
    </p:spTree>
    <p:extLst>
      <p:ext uri="{BB962C8B-B14F-4D97-AF65-F5344CB8AC3E}">
        <p14:creationId xmlns:p14="http://schemas.microsoft.com/office/powerpoint/2010/main" val="90060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Aktualitātes Eiropā</a:t>
            </a:r>
            <a:br>
              <a:rPr lang="lv-LV" dirty="0"/>
            </a:br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Rectangle 6"/>
          <p:cNvSpPr/>
          <p:nvPr/>
        </p:nvSpPr>
        <p:spPr>
          <a:xfrm>
            <a:off x="280987" y="1698293"/>
            <a:ext cx="87391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dalībvalstis diskutē </a:t>
            </a:r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 </a:t>
            </a:r>
            <a:r>
              <a:rPr lang="lv-LV" sz="18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sociālajiem nosacījumiem autopārvadājumu jomā</a:t>
            </a:r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lv-LV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lv-LV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2017.gada maijā EK plāno nākt klajā ar autotransporta </a:t>
            </a:r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iniciatīvām: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piekļuvi </a:t>
            </a:r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tirgum (kabotāža, īrēts transports starptautiskos </a:t>
            </a:r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pārvadājumos)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sociālos </a:t>
            </a:r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jautājumus (darba / atpūtas stundas, darbinieku nosūtīšana</a:t>
            </a:r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ceļu </a:t>
            </a:r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maksas un nodevas. </a:t>
            </a:r>
          </a:p>
          <a:p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Latvija norāda – </a:t>
            </a:r>
            <a:r>
              <a:rPr lang="lv-LV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pastāv </a:t>
            </a:r>
            <a:r>
              <a:rPr lang="lv-LV" sz="1800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problēmjautājumi</a:t>
            </a:r>
            <a:r>
              <a:rPr lang="lv-LV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par </a:t>
            </a:r>
            <a:r>
              <a:rPr lang="lv-LV" sz="18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atsevišķu dalībvalstu </a:t>
            </a:r>
            <a:r>
              <a:rPr lang="lv-LV" sz="1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nacionālo regulējumu.</a:t>
            </a:r>
          </a:p>
          <a:p>
            <a:endParaRPr lang="lv-LV" sz="18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lv-LV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Vairākas 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dalībvalstis – Francija, Beļģija un Itālija noteikušas ierobežojumus iknedēļas atpūtai transportlīdzekļa kabīnē, kā arī prasību uzņēmumam par pārstāvi šai valstī. Francijā sods ir 30 000 </a:t>
            </a:r>
            <a:r>
              <a:rPr lang="lv-LV" sz="18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</a:t>
            </a:r>
            <a:r>
              <a:rPr lang="lv-LV" sz="18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apmērā un 1 gadu brīvības atņemšana. </a:t>
            </a:r>
          </a:p>
        </p:txBody>
      </p:sp>
    </p:spTree>
    <p:extLst>
      <p:ext uri="{BB962C8B-B14F-4D97-AF65-F5344CB8AC3E}">
        <p14:creationId xmlns:p14="http://schemas.microsoft.com/office/powerpoint/2010/main" val="386318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735282" y="572512"/>
            <a:ext cx="6951517" cy="6985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lv-LV" altLang="lv-L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Autoceļu lietošanas nodeva (ALN)</a:t>
            </a:r>
            <a:endParaRPr lang="lv-LV" altLang="lv-LV" sz="2000" b="0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3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0E8482-BF84-4750-8E41-F05101EDDF25}" type="slidenum">
              <a:rPr lang="en-US" altLang="lv-LV" sz="1000">
                <a:solidFill>
                  <a:srgbClr val="89898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54625" y="2019300"/>
            <a:ext cx="8052955" cy="390589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b="1" dirty="0" smtClean="0"/>
              <a:t>Mērķis: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lv-LV" dirty="0" smtClean="0"/>
              <a:t>Valsts </a:t>
            </a:r>
            <a:r>
              <a:rPr lang="lv-LV" dirty="0"/>
              <a:t>galveno autoceļu uzturēšanas un attīstības, kā arī videi draudzīgāku transportlīdzekļu izmantošanas </a:t>
            </a:r>
            <a:r>
              <a:rPr lang="lv-LV" dirty="0" smtClean="0"/>
              <a:t>veicināšana.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lv-LV" dirty="0" smtClean="0"/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lv-LV" b="1" dirty="0" smtClean="0"/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lv-LV" b="1" dirty="0" smtClean="0"/>
              <a:t>ALN ir </a:t>
            </a:r>
            <a:r>
              <a:rPr lang="lv-LV" b="1" dirty="0"/>
              <a:t>vienīgā, kuras ieņēmumi </a:t>
            </a:r>
            <a:r>
              <a:rPr lang="lv-LV" b="1" dirty="0" smtClean="0"/>
              <a:t>100% </a:t>
            </a:r>
            <a:r>
              <a:rPr lang="lv-LV" b="1" dirty="0"/>
              <a:t>apmērā tiek </a:t>
            </a:r>
            <a:r>
              <a:rPr lang="lv-LV" b="1" dirty="0" smtClean="0"/>
              <a:t>novirzīt valsts </a:t>
            </a:r>
            <a:r>
              <a:rPr lang="lv-LV" b="1" dirty="0"/>
              <a:t>galveno autoceļu uzturēšanai un </a:t>
            </a:r>
            <a:r>
              <a:rPr lang="lv-LV" b="1" dirty="0" smtClean="0"/>
              <a:t>attīstībai.</a:t>
            </a:r>
            <a:endParaRPr lang="lv-LV" b="1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lv-LV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85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735282" y="223262"/>
            <a:ext cx="6951517" cy="6985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lv-LV" altLang="lv-L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lv-LV" altLang="lv-L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lv-LV" altLang="lv-L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Autoceļu lietošanas </a:t>
            </a:r>
            <a:br>
              <a:rPr lang="lv-LV" altLang="lv-L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lv-LV" altLang="lv-L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nodeva (ALN)</a:t>
            </a:r>
            <a:br>
              <a:rPr lang="lv-LV" altLang="lv-L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lv-LV" altLang="lv-LV" sz="2000" b="0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3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0E8482-BF84-4750-8E41-F05101EDDF25}" type="slidenum">
              <a:rPr lang="en-US" altLang="lv-LV" sz="1000">
                <a:solidFill>
                  <a:srgbClr val="89898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596855" y="2086535"/>
            <a:ext cx="8052955" cy="465716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lv-LV" dirty="0" smtClean="0"/>
              <a:t>Pamatprincipi: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lv-LV" dirty="0" smtClean="0"/>
              <a:t>Atcelt atbrīvojumus;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lv-LV" dirty="0" smtClean="0"/>
              <a:t>Jauni 3 autoceļu posmi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lv-LV" dirty="0" smtClean="0"/>
              <a:t>Jauna kategorija 3001 kg – 3500 kg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lv-LV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lv-LV" dirty="0" smtClean="0"/>
              <a:t>Nav jāmaksā par speciālajiem un ar speciālo funkciju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lv-LV" dirty="0" smtClean="0"/>
              <a:t>(LVS 87:1997 "Transportlīdzekļu tipi un to definīcijas«).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lv-LV" sz="2400" b="1" i="1" dirty="0" smtClean="0">
              <a:latin typeface="Calibri" panose="020F050202020403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735282" y="238342"/>
            <a:ext cx="7285888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lv-LV" altLang="lv-LV" dirty="0" smtClean="0"/>
              <a:t>Jaunumi normatīvajos aktos</a:t>
            </a:r>
            <a:endParaRPr lang="lv-LV" altLang="lv-LV" sz="2000" b="0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1735282" y="572512"/>
            <a:ext cx="7285888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endParaRPr lang="lv-LV" altLang="lv-LV" sz="20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98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735282" y="223262"/>
            <a:ext cx="6951517" cy="6985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lv-LV" altLang="lv-L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lv-LV" altLang="lv-L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lv-LV" altLang="lv-L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Autoceļu lietošanas </a:t>
            </a:r>
            <a:br>
              <a:rPr lang="lv-LV" altLang="lv-L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lv-LV" altLang="lv-L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nodeva (ALN)</a:t>
            </a:r>
            <a:br>
              <a:rPr lang="lv-LV" altLang="lv-L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lv-LV" altLang="lv-LV" sz="2000" b="0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3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0E8482-BF84-4750-8E41-F05101EDDF25}" type="slidenum">
              <a:rPr lang="en-US" altLang="lv-LV" sz="1000">
                <a:solidFill>
                  <a:srgbClr val="89898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596855" y="1605182"/>
            <a:ext cx="8424315" cy="4657165"/>
          </a:xfrm>
        </p:spPr>
        <p:txBody>
          <a:bodyPr>
            <a:noAutofit/>
          </a:bodyPr>
          <a:lstStyle/>
          <a:p>
            <a:r>
              <a:rPr lang="lv-LV" sz="1800" dirty="0" smtClean="0"/>
              <a:t>Šo nodevu maksā </a:t>
            </a:r>
            <a:r>
              <a:rPr lang="lv-LV" sz="1800" dirty="0"/>
              <a:t>par </a:t>
            </a:r>
            <a:r>
              <a:rPr lang="lv-LV" sz="1800" b="1" dirty="0" smtClean="0"/>
              <a:t>TL </a:t>
            </a:r>
            <a:r>
              <a:rPr lang="lv-LV" sz="1800" b="1" u="sng" dirty="0" smtClean="0"/>
              <a:t>kuri </a:t>
            </a:r>
            <a:r>
              <a:rPr lang="lv-LV" sz="1800" b="1" u="sng" dirty="0"/>
              <a:t>paredzēti vai tiek izmantoti kravu autopārvadājumiem</a:t>
            </a:r>
            <a:r>
              <a:rPr lang="lv-LV" sz="1800" dirty="0"/>
              <a:t>.</a:t>
            </a:r>
          </a:p>
          <a:p>
            <a:r>
              <a:rPr lang="lv-LV" sz="1800" dirty="0"/>
              <a:t> </a:t>
            </a:r>
          </a:p>
          <a:p>
            <a:r>
              <a:rPr lang="lv-LV" sz="1800" dirty="0"/>
              <a:t>Atbilstoši LVS 87:1997 “Transportlīdzekļu tipi un to definīcijas” nodeva</a:t>
            </a:r>
            <a:r>
              <a:rPr lang="lv-LV" sz="1800" dirty="0" smtClean="0"/>
              <a:t>:</a:t>
            </a:r>
          </a:p>
          <a:p>
            <a:endParaRPr lang="lv-LV" sz="1800" dirty="0"/>
          </a:p>
          <a:p>
            <a:pPr lvl="0"/>
            <a:r>
              <a:rPr lang="lv-LV" sz="1800" b="1" u="sng" dirty="0"/>
              <a:t>jāmaksā</a:t>
            </a:r>
            <a:r>
              <a:rPr lang="lv-LV" sz="1800" dirty="0"/>
              <a:t> par kravas transportlīdzekļiem, kas ir reģistrēti transportlīdzekļu un to vadītāju valsts reģistrā, piemēram, kā kravas kaste, kravas furgons, kravas cisterna, kravas </a:t>
            </a:r>
            <a:r>
              <a:rPr lang="lv-LV" sz="1800" dirty="0" err="1"/>
              <a:t>kokvedējs</a:t>
            </a:r>
            <a:r>
              <a:rPr lang="lv-LV" sz="1800" dirty="0"/>
              <a:t>, kravas seglu vilcējs</a:t>
            </a:r>
            <a:r>
              <a:rPr lang="lv-LV" sz="1800" dirty="0" smtClean="0"/>
              <a:t>;</a:t>
            </a:r>
          </a:p>
          <a:p>
            <a:pPr lvl="0"/>
            <a:endParaRPr lang="lv-LV" sz="1800" dirty="0"/>
          </a:p>
          <a:p>
            <a:pPr lvl="0"/>
            <a:r>
              <a:rPr lang="lv-LV" sz="1800" b="1" u="sng" dirty="0"/>
              <a:t>nav jāmaksā </a:t>
            </a:r>
            <a:r>
              <a:rPr lang="lv-LV" sz="1800" dirty="0"/>
              <a:t>par kravas transportlīdzekļiem, kas ir reģistrēti transportlīdzekļu un to vadītāju valsts reģistrā kā </a:t>
            </a:r>
            <a:r>
              <a:rPr lang="lv-LV" sz="1800" u="sng" dirty="0"/>
              <a:t>speciālie</a:t>
            </a:r>
            <a:r>
              <a:rPr lang="lv-LV" sz="1800" dirty="0"/>
              <a:t> kravas transportlīdzekļi, piemēram, kravas darbnīca, kravas laboratorija, kravas autoceltnis, kravas ugunsdzēsēju.</a:t>
            </a:r>
          </a:p>
          <a:p>
            <a:r>
              <a:rPr lang="lv-LV" sz="1800" dirty="0"/>
              <a:t> 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lv-LV" sz="1800" b="1" i="1" dirty="0" smtClean="0">
              <a:latin typeface="Calibri" panose="020F050202020403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735282" y="238342"/>
            <a:ext cx="7285888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lv-LV" altLang="lv-LV" dirty="0" smtClean="0"/>
              <a:t>Jaunumi normatīvajos aktos</a:t>
            </a:r>
            <a:endParaRPr lang="lv-LV" altLang="lv-LV" sz="2000" b="0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1735282" y="572512"/>
            <a:ext cx="7285888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endParaRPr lang="lv-LV" altLang="lv-LV" sz="20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61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 descr="C:\Users\kgrieze\Desktop\Untitled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62"/>
          <a:stretch/>
        </p:blipFill>
        <p:spPr bwMode="auto">
          <a:xfrm>
            <a:off x="663842" y="1167841"/>
            <a:ext cx="8031758" cy="5440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98318" y="2421822"/>
            <a:ext cx="848590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lv-LV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14346" y="314742"/>
            <a:ext cx="7098134" cy="1066799"/>
          </a:xfrm>
        </p:spPr>
        <p:txBody>
          <a:bodyPr>
            <a:normAutofit/>
          </a:bodyPr>
          <a:lstStyle/>
          <a:p>
            <a:pPr algn="ctr"/>
            <a:r>
              <a:rPr lang="lv-LV" altLang="lv-LV" dirty="0" smtClean="0"/>
              <a:t>Autoceļu </a:t>
            </a:r>
            <a:r>
              <a:rPr lang="lv-LV" altLang="lv-LV" dirty="0"/>
              <a:t>posmi, </a:t>
            </a:r>
            <a:r>
              <a:rPr lang="lv-LV" altLang="lv-LV" dirty="0" smtClean="0"/>
              <a:t/>
            </a:r>
            <a:br>
              <a:rPr lang="lv-LV" altLang="lv-LV" dirty="0" smtClean="0"/>
            </a:br>
            <a:r>
              <a:rPr lang="lv-LV" altLang="lv-LV" dirty="0" smtClean="0"/>
              <a:t>par </a:t>
            </a:r>
            <a:r>
              <a:rPr lang="lv-LV" altLang="lv-LV" dirty="0"/>
              <a:t>kuru lietošanu maksājama </a:t>
            </a:r>
            <a:r>
              <a:rPr lang="lv-LV" altLang="lv-LV" dirty="0" smtClean="0"/>
              <a:t>ALN</a:t>
            </a:r>
            <a:endParaRPr lang="lv-LV" dirty="0"/>
          </a:p>
        </p:txBody>
      </p:sp>
      <p:sp>
        <p:nvSpPr>
          <p:cNvPr id="3" name="TextBox 2"/>
          <p:cNvSpPr txBox="1"/>
          <p:nvPr/>
        </p:nvSpPr>
        <p:spPr>
          <a:xfrm>
            <a:off x="1861812" y="3041349"/>
            <a:ext cx="671510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600" b="1" dirty="0" smtClean="0"/>
              <a:t>A10</a:t>
            </a:r>
            <a:endParaRPr lang="lv-LV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811422" y="4140322"/>
            <a:ext cx="530919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600" b="1" dirty="0" smtClean="0"/>
              <a:t>A9</a:t>
            </a:r>
            <a:endParaRPr lang="lv-LV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25304" y="4856274"/>
            <a:ext cx="534993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600" b="1" dirty="0" smtClean="0"/>
              <a:t>A11</a:t>
            </a:r>
            <a:endParaRPr lang="lv-LV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193890" y="2702795"/>
            <a:ext cx="485831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600" b="1" dirty="0" smtClean="0"/>
              <a:t>A1</a:t>
            </a:r>
            <a:endParaRPr lang="lv-LV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079937" y="2702795"/>
            <a:ext cx="485831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600" b="1" dirty="0" smtClean="0"/>
              <a:t>A3</a:t>
            </a:r>
            <a:endParaRPr lang="lv-LV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781685" y="2884873"/>
            <a:ext cx="485831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600" b="1" dirty="0" smtClean="0"/>
              <a:t>A2</a:t>
            </a:r>
            <a:endParaRPr lang="lv-LV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439001" y="4507636"/>
            <a:ext cx="485831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600" b="1" dirty="0" smtClean="0"/>
              <a:t>A8</a:t>
            </a:r>
            <a:endParaRPr lang="lv-LV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029265" y="4326058"/>
            <a:ext cx="485831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600" b="1" dirty="0" smtClean="0"/>
              <a:t>A7</a:t>
            </a:r>
            <a:endParaRPr lang="lv-LV" sz="1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066966" y="4948239"/>
            <a:ext cx="401100" cy="2462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000" b="1" dirty="0" smtClean="0"/>
              <a:t>A6</a:t>
            </a:r>
            <a:endParaRPr lang="lv-LV" sz="1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810246" y="4907745"/>
            <a:ext cx="59814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600" b="1" dirty="0" smtClean="0"/>
              <a:t>A13</a:t>
            </a:r>
            <a:endParaRPr lang="lv-LV" sz="1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472264" y="4299368"/>
            <a:ext cx="579170" cy="30777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400" b="1" dirty="0" smtClean="0"/>
              <a:t>A12</a:t>
            </a:r>
            <a:endParaRPr lang="lv-LV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020375" y="5611110"/>
            <a:ext cx="439957" cy="2308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lv-LV" sz="900" b="1" dirty="0" smtClean="0"/>
              <a:t>A14</a:t>
            </a:r>
            <a:endParaRPr lang="lv-LV" sz="9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487100" y="4621695"/>
            <a:ext cx="444788" cy="2308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lv-LV" sz="900" b="1" dirty="0" smtClean="0"/>
              <a:t>A15</a:t>
            </a:r>
            <a:endParaRPr lang="lv-LV" sz="9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7042910" y="5623338"/>
            <a:ext cx="401100" cy="2462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000" b="1" dirty="0" smtClean="0"/>
              <a:t>A6</a:t>
            </a:r>
            <a:endParaRPr lang="lv-LV" sz="1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905768" y="4298421"/>
            <a:ext cx="401100" cy="2462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000" b="1" dirty="0" smtClean="0"/>
              <a:t>A6</a:t>
            </a:r>
            <a:endParaRPr lang="lv-LV" sz="1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565788" y="3888006"/>
            <a:ext cx="401100" cy="2462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000" b="1" dirty="0" smtClean="0"/>
              <a:t>A5</a:t>
            </a:r>
            <a:endParaRPr lang="lv-LV" sz="1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871080" y="3363621"/>
            <a:ext cx="401100" cy="2462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000" b="1" dirty="0" smtClean="0"/>
              <a:t>A4</a:t>
            </a:r>
            <a:endParaRPr lang="lv-LV" sz="1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167563" y="4291014"/>
            <a:ext cx="579170" cy="30777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400" b="1" dirty="0" smtClean="0"/>
              <a:t>A12</a:t>
            </a:r>
            <a:endParaRPr lang="lv-LV" sz="1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224845" y="3792066"/>
            <a:ext cx="579170" cy="30777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400" b="1" dirty="0" smtClean="0"/>
              <a:t>P80</a:t>
            </a:r>
            <a:endParaRPr lang="lv-LV" sz="1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636848" y="3484289"/>
            <a:ext cx="420716" cy="30777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sz="1400" b="1" dirty="0" smtClean="0"/>
              <a:t>P5</a:t>
            </a:r>
            <a:endParaRPr lang="lv-LV" sz="1400" b="1" dirty="0"/>
          </a:p>
        </p:txBody>
      </p:sp>
    </p:spTree>
    <p:extLst>
      <p:ext uri="{BB962C8B-B14F-4D97-AF65-F5344CB8AC3E}">
        <p14:creationId xmlns:p14="http://schemas.microsoft.com/office/powerpoint/2010/main" val="195880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735282" y="223262"/>
            <a:ext cx="6951517" cy="6985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lv-LV" altLang="lv-L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Autoceļu lietošanas </a:t>
            </a:r>
            <a:br>
              <a:rPr lang="lv-LV" altLang="lv-L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lv-LV" altLang="lv-L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nodeva (ALN) ieņēmumi</a:t>
            </a:r>
            <a:br>
              <a:rPr lang="lv-LV" altLang="lv-L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lv-LV" altLang="lv-LV" sz="2000" b="0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3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9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0E8482-BF84-4750-8E41-F05101EDDF25}" type="slidenum">
              <a:rPr lang="en-US" altLang="lv-LV" sz="1000">
                <a:solidFill>
                  <a:srgbClr val="898989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568096" y="-349250"/>
            <a:ext cx="7285888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endParaRPr lang="lv-LV" altLang="lv-LV" sz="2000" b="0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94631558"/>
              </p:ext>
            </p:extLst>
          </p:nvPr>
        </p:nvGraphicFramePr>
        <p:xfrm>
          <a:off x="724047" y="1799083"/>
          <a:ext cx="8276114" cy="4525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997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3177</TotalTime>
  <Words>1355</Words>
  <Application>Microsoft Office PowerPoint</Application>
  <PresentationFormat>On-screen Show (4:3)</PresentationFormat>
  <Paragraphs>238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89_Prezentacija_templateLV</vt:lpstr>
      <vt:lpstr>Tālivaldis Vectirāns Autosatiksmes departamenta direktors SATIKSMES MINISTRIJA            </vt:lpstr>
      <vt:lpstr>Autotransporta fakti</vt:lpstr>
      <vt:lpstr>Autotransporta fakti</vt:lpstr>
      <vt:lpstr>Aktualitātes Eiropā </vt:lpstr>
      <vt:lpstr>Autoceļu lietošanas nodeva (ALN)</vt:lpstr>
      <vt:lpstr> Autoceļu lietošanas  nodeva (ALN) </vt:lpstr>
      <vt:lpstr> Autoceļu lietošanas  nodeva (ALN) </vt:lpstr>
      <vt:lpstr>Autoceļu posmi,  par kuru lietošanu maksājama ALN</vt:lpstr>
      <vt:lpstr>Autoceļu lietošanas  nodeva (ALN) ieņēmumi </vt:lpstr>
      <vt:lpstr>Valsts autoceļu  finansēšana un sakārtošana 2017.gadā  2017. gadā – 335 milj. EUR  </vt:lpstr>
      <vt:lpstr>ES fondu finansējums valsts autoceļiem  2014.–2020. gadā </vt:lpstr>
      <vt:lpstr>Finansējums valsts vietējo autoceļu segumu atjaunošanai </vt:lpstr>
      <vt:lpstr>   </vt:lpstr>
      <vt:lpstr> 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Tālivaldis Vectirāns</cp:lastModifiedBy>
  <cp:revision>267</cp:revision>
  <cp:lastPrinted>2017-02-07T16:15:36Z</cp:lastPrinted>
  <dcterms:created xsi:type="dcterms:W3CDTF">2014-11-20T14:46:47Z</dcterms:created>
  <dcterms:modified xsi:type="dcterms:W3CDTF">2017-04-06T11:36:07Z</dcterms:modified>
</cp:coreProperties>
</file>