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83" r:id="rId1"/>
  </p:sldMasterIdLst>
  <p:notesMasterIdLst>
    <p:notesMasterId r:id="rId29"/>
  </p:notesMasterIdLst>
  <p:handoutMasterIdLst>
    <p:handoutMasterId r:id="rId30"/>
  </p:handoutMasterIdLst>
  <p:sldIdLst>
    <p:sldId id="384" r:id="rId2"/>
    <p:sldId id="344" r:id="rId3"/>
    <p:sldId id="399" r:id="rId4"/>
    <p:sldId id="398" r:id="rId5"/>
    <p:sldId id="385" r:id="rId6"/>
    <p:sldId id="386" r:id="rId7"/>
    <p:sldId id="387" r:id="rId8"/>
    <p:sldId id="414" r:id="rId9"/>
    <p:sldId id="410" r:id="rId10"/>
    <p:sldId id="406" r:id="rId11"/>
    <p:sldId id="413" r:id="rId12"/>
    <p:sldId id="415" r:id="rId13"/>
    <p:sldId id="412" r:id="rId14"/>
    <p:sldId id="403" r:id="rId15"/>
    <p:sldId id="424" r:id="rId16"/>
    <p:sldId id="401" r:id="rId17"/>
    <p:sldId id="394" r:id="rId18"/>
    <p:sldId id="395" r:id="rId19"/>
    <p:sldId id="396" r:id="rId20"/>
    <p:sldId id="402" r:id="rId21"/>
    <p:sldId id="416" r:id="rId22"/>
    <p:sldId id="417" r:id="rId23"/>
    <p:sldId id="420" r:id="rId24"/>
    <p:sldId id="419" r:id="rId25"/>
    <p:sldId id="422" r:id="rId26"/>
    <p:sldId id="421" r:id="rId27"/>
    <p:sldId id="397" r:id="rId28"/>
  </p:sldIdLst>
  <p:sldSz cx="10083800" cy="7562850"/>
  <p:notesSz cx="9928225" cy="6797675"/>
  <p:embeddedFontLst>
    <p:embeddedFont>
      <p:font typeface="MS PGothic" panose="020B0600070205080204" pitchFamily="34" charset="-128"/>
      <p:regular r:id="rId31"/>
    </p:embeddedFont>
    <p:embeddedFont>
      <p:font typeface="Wingdings 2" panose="05020102010507070707" pitchFamily="18" charset="2"/>
      <p:regular r:id="rId32"/>
    </p:embeddedFont>
    <p:embeddedFont>
      <p:font typeface="MS PGothic" panose="020B0600070205080204" pitchFamily="34" charset="-128"/>
      <p:regular r:id="rId31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9E8"/>
    <a:srgbClr val="284A3A"/>
    <a:srgbClr val="67AD8C"/>
    <a:srgbClr val="CDD0CE"/>
    <a:srgbClr val="741C1A"/>
    <a:srgbClr val="396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86417" autoAdjust="0"/>
  </p:normalViewPr>
  <p:slideViewPr>
    <p:cSldViewPr snapToGrid="0">
      <p:cViewPr varScale="1">
        <p:scale>
          <a:sx n="86" d="100"/>
          <a:sy n="86" d="100"/>
        </p:scale>
        <p:origin x="2070" y="102"/>
      </p:cViewPr>
      <p:guideLst>
        <p:guide orient="horz" pos="2382"/>
        <p:guide pos="31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70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Sheet1!$W$37</c:f>
              <c:strCache>
                <c:ptCount val="1"/>
                <c:pt idx="0">
                  <c:v>Skaits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F0000"/>
                </a:gs>
                <a:gs pos="27000">
                  <a:srgbClr val="FFFF00"/>
                </a:gs>
                <a:gs pos="60000">
                  <a:srgbClr val="00B05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4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741C1A"/>
                  </a:gs>
                  <a:gs pos="41000">
                    <a:schemeClr val="bg1"/>
                  </a:gs>
                  <a:gs pos="54000">
                    <a:schemeClr val="bg1"/>
                  </a:gs>
                  <a:gs pos="98000">
                    <a:srgbClr val="741C1A"/>
                  </a:gs>
                </a:gsLst>
                <a:lin ang="5400000" scaled="1"/>
              </a:gra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3E-4517-A181-32B73BED68D1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82000">
                    <a:srgbClr val="FF0000"/>
                  </a:gs>
                  <a:gs pos="23000">
                    <a:srgbClr val="FFFF00"/>
                  </a:gs>
                  <a:gs pos="48000">
                    <a:srgbClr val="00B050"/>
                  </a:gs>
                </a:gsLst>
                <a:lin ang="5400000" scaled="1"/>
              </a:gra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B3E-4517-A181-32B73BED68D1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38000">
                    <a:schemeClr val="bg1"/>
                  </a:gs>
                  <a:gs pos="100000">
                    <a:srgbClr val="FF0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3E-4517-A181-32B73BED68D1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14000">
                    <a:srgbClr val="0070C0"/>
                  </a:gs>
                  <a:gs pos="57000">
                    <a:schemeClr val="accent4"/>
                  </a:gs>
                  <a:gs pos="74000">
                    <a:schemeClr val="bg1"/>
                  </a:gs>
                </a:gsLst>
                <a:lin ang="5400000" scaled="1"/>
              </a:gra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B3E-4517-A181-32B73BED68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Sheet1!$V$38:$V$41</c:f>
              <c:strCache>
                <c:ptCount val="4"/>
                <c:pt idx="0">
                  <c:v>LV</c:v>
                </c:pt>
                <c:pt idx="1">
                  <c:v>LT</c:v>
                </c:pt>
                <c:pt idx="2">
                  <c:v>PL</c:v>
                </c:pt>
                <c:pt idx="3">
                  <c:v>EST</c:v>
                </c:pt>
              </c:strCache>
            </c:strRef>
          </c:cat>
          <c:val>
            <c:numRef>
              <c:f>Sheet1!$W$38:$W$41</c:f>
              <c:numCache>
                <c:formatCode>0</c:formatCode>
                <c:ptCount val="4"/>
                <c:pt idx="0">
                  <c:v>6</c:v>
                </c:pt>
                <c:pt idx="1">
                  <c:v>6</c:v>
                </c:pt>
                <c:pt idx="2">
                  <c:v>9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3E-4517-A181-32B73BED6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2410032"/>
        <c:axId val="480418104"/>
      </c:barChart>
      <c:catAx>
        <c:axId val="24241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80418104"/>
        <c:crosses val="autoZero"/>
        <c:auto val="1"/>
        <c:lblAlgn val="ctr"/>
        <c:lblOffset val="100"/>
        <c:noMultiLvlLbl val="0"/>
      </c:catAx>
      <c:valAx>
        <c:axId val="4804181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24241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126" cy="341313"/>
          </a:xfrm>
          <a:prstGeom prst="rect">
            <a:avLst/>
          </a:prstGeom>
        </p:spPr>
        <p:txBody>
          <a:bodyPr vert="horz" lIns="91141" tIns="45571" rIns="91141" bIns="4557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7" y="2"/>
            <a:ext cx="4303713" cy="341313"/>
          </a:xfrm>
          <a:prstGeom prst="rect">
            <a:avLst/>
          </a:prstGeom>
        </p:spPr>
        <p:txBody>
          <a:bodyPr vert="horz" lIns="91141" tIns="45571" rIns="91141" bIns="45571" rtlCol="0"/>
          <a:lstStyle>
            <a:lvl1pPr algn="r">
              <a:defRPr sz="1200"/>
            </a:lvl1pPr>
          </a:lstStyle>
          <a:p>
            <a:fld id="{A2151B57-E870-4CD8-A99C-0FE83020B230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6" cy="341312"/>
          </a:xfrm>
          <a:prstGeom prst="rect">
            <a:avLst/>
          </a:prstGeom>
        </p:spPr>
        <p:txBody>
          <a:bodyPr vert="horz" lIns="91141" tIns="45571" rIns="91141" bIns="4557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7" y="6456363"/>
            <a:ext cx="4303713" cy="341312"/>
          </a:xfrm>
          <a:prstGeom prst="rect">
            <a:avLst/>
          </a:prstGeom>
        </p:spPr>
        <p:txBody>
          <a:bodyPr vert="horz" lIns="91141" tIns="45571" rIns="91141" bIns="45571" rtlCol="0" anchor="b"/>
          <a:lstStyle>
            <a:lvl1pPr algn="r">
              <a:defRPr sz="1200"/>
            </a:lvl1pPr>
          </a:lstStyle>
          <a:p>
            <a:fld id="{98EBF252-3A98-4AD3-832F-44A1C2A78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20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126" cy="341313"/>
          </a:xfrm>
          <a:prstGeom prst="rect">
            <a:avLst/>
          </a:prstGeom>
        </p:spPr>
        <p:txBody>
          <a:bodyPr vert="horz" lIns="91141" tIns="45571" rIns="91141" bIns="4557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7" y="2"/>
            <a:ext cx="4303713" cy="341313"/>
          </a:xfrm>
          <a:prstGeom prst="rect">
            <a:avLst/>
          </a:prstGeom>
        </p:spPr>
        <p:txBody>
          <a:bodyPr vert="horz" lIns="91141" tIns="45571" rIns="91141" bIns="45571" rtlCol="0"/>
          <a:lstStyle>
            <a:lvl1pPr algn="r">
              <a:defRPr sz="1200"/>
            </a:lvl1pPr>
          </a:lstStyle>
          <a:p>
            <a:fld id="{9128E552-CC79-4764-8AF7-32EF511541AC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41" tIns="45571" rIns="91141" bIns="4557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90" y="3271841"/>
            <a:ext cx="7943850" cy="2676525"/>
          </a:xfrm>
          <a:prstGeom prst="rect">
            <a:avLst/>
          </a:prstGeom>
        </p:spPr>
        <p:txBody>
          <a:bodyPr vert="horz" lIns="91141" tIns="45571" rIns="91141" bIns="4557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6" cy="341312"/>
          </a:xfrm>
          <a:prstGeom prst="rect">
            <a:avLst/>
          </a:prstGeom>
        </p:spPr>
        <p:txBody>
          <a:bodyPr vert="horz" lIns="91141" tIns="45571" rIns="91141" bIns="4557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7" y="6456363"/>
            <a:ext cx="4303713" cy="341312"/>
          </a:xfrm>
          <a:prstGeom prst="rect">
            <a:avLst/>
          </a:prstGeom>
        </p:spPr>
        <p:txBody>
          <a:bodyPr vert="horz" lIns="91141" tIns="45571" rIns="91141" bIns="45571" rtlCol="0" anchor="b"/>
          <a:lstStyle>
            <a:lvl1pPr algn="r">
              <a:defRPr sz="1200"/>
            </a:lvl1pPr>
          </a:lstStyle>
          <a:p>
            <a:fld id="{889E8AB7-C541-4398-9945-733B08BEA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9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8AB7-C541-4398-9945-733B08BEAE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66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8AB7-C541-4398-9945-733B08BEAE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57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8AB7-C541-4398-9945-733B08BEAE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4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8AB7-C541-4398-9945-733B08BEAE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14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Autobuss</a:t>
            </a:r>
            <a:r>
              <a:rPr lang="lv-LV" baseline="0" dirty="0"/>
              <a:t> jāuzrādā vienā no kombinācijām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8AB7-C541-4398-9945-733B08BEAE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74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8AB7-C541-4398-9945-733B08BEAE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67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Autobuss</a:t>
            </a:r>
            <a:r>
              <a:rPr lang="lv-LV" baseline="0" dirty="0"/>
              <a:t> jāuzrādā vienā no kombinācijām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8AB7-C541-4398-9945-733B08BEAE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75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8AB7-C541-4398-9945-733B08BEAE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19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8AB7-C541-4398-9945-733B08BEAE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22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8AB7-C541-4398-9945-733B08BEAE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61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Autobuss</a:t>
            </a:r>
            <a:r>
              <a:rPr lang="lv-LV" baseline="0" dirty="0"/>
              <a:t> jāuzrādā vienā no kombinācijām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8AB7-C541-4398-9945-733B08BEAE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07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Autobuss</a:t>
            </a:r>
            <a:r>
              <a:rPr lang="lv-LV" baseline="0" dirty="0"/>
              <a:t> jāuzrādā vienā no kombinācijām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8AB7-C541-4398-9945-733B08BEAE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98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8AB7-C541-4398-9945-733B08BEAE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39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8AB7-C541-4398-9945-733B08BEAEC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638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Autobuss</a:t>
            </a:r>
            <a:r>
              <a:rPr lang="lv-LV" baseline="0" dirty="0"/>
              <a:t> jāuzrādā vienā no kombinācijām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8AB7-C541-4398-9945-733B08BEAE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347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8AB7-C541-4398-9945-733B08BEAEC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205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Autobuss</a:t>
            </a:r>
            <a:r>
              <a:rPr lang="lv-LV" baseline="0" dirty="0"/>
              <a:t> jāuzrādā vienā no kombinācijām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8AB7-C541-4398-9945-733B08BEAEC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955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8AB7-C541-4398-9945-733B08BEAEC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04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Autobuss</a:t>
            </a:r>
            <a:r>
              <a:rPr lang="lv-LV" baseline="0" dirty="0"/>
              <a:t> jāuzrādā vienā no kombinācijām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8AB7-C541-4398-9945-733B08BEAEC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92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8AB7-C541-4398-9945-733B08BEAE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4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8AB7-C541-4398-9945-733B08BEAE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57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8AB7-C541-4398-9945-733B08BEAE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90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8AB7-C541-4398-9945-733B08BEAE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44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Autobuss</a:t>
            </a:r>
            <a:r>
              <a:rPr lang="lv-LV" baseline="0" dirty="0"/>
              <a:t> jāuzrādā vienā no kombinācijām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8AB7-C541-4398-9945-733B08BEAE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79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* - LED joslas </a:t>
            </a:r>
            <a:r>
              <a:rPr lang="lv-LV" b="1" dirty="0"/>
              <a:t>garā</a:t>
            </a:r>
            <a:r>
              <a:rPr lang="lv-LV" dirty="0"/>
              <a:t> luktura uzstādīšanas gadījumā, par pāri tiek uzskatīts viens garais lukturis.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8AB7-C541-4398-9945-733B08BEAE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76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8AB7-C541-4398-9945-733B08BEAE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4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6323" y="1941341"/>
            <a:ext cx="8571154" cy="1910727"/>
          </a:xfrm>
        </p:spPr>
        <p:txBody>
          <a:bodyPr/>
          <a:lstStyle>
            <a:lvl1pPr algn="ctr">
              <a:defRPr lang="lv-LV" sz="6000" b="1" kern="1200" dirty="0">
                <a:solidFill>
                  <a:srgbClr val="284A3A"/>
                </a:solidFill>
                <a:latin typeface="Arial" charset="0"/>
                <a:ea typeface="Geneva" charset="-128"/>
                <a:cs typeface="+mn-cs"/>
              </a:defRPr>
            </a:lvl1pPr>
          </a:lstStyle>
          <a:p>
            <a:r>
              <a:rPr lang="lv-LV" dirty="0"/>
              <a:t>TKSI ir vislabākie!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6713" y="4089303"/>
            <a:ext cx="7058510" cy="1298624"/>
          </a:xfr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lv-LV" sz="4000" b="1" kern="1200" baseline="0" dirty="0">
                <a:solidFill>
                  <a:srgbClr val="284A3A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lv-LV" dirty="0"/>
              <a:t>Te jāliek 2. virsraksts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A4B26A0E-68B4-49B7-A0BC-E0FA00405EB6}" type="datetime1">
              <a:rPr lang="en-US" smtClean="0"/>
              <a:t>4/5/2017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CSDD TKSI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F7D87E3-4F2B-4EBB-BAA5-26995AFE96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516438" y="5514975"/>
            <a:ext cx="4811712" cy="1519238"/>
          </a:xfrm>
        </p:spPr>
        <p:txBody>
          <a:bodyPr/>
          <a:lstStyle>
            <a:lvl1pPr marL="0" indent="0" algn="r">
              <a:buNone/>
              <a:defRPr sz="3200"/>
            </a:lvl1pPr>
          </a:lstStyle>
          <a:p>
            <a:pPr lvl="0"/>
            <a:r>
              <a:rPr lang="lv-LV" dirty="0"/>
              <a:t>Te raksti savu vārdu!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7956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102D0-5C5E-43F5-BB79-9418E758E93A}" type="datetime1">
              <a:rPr lang="en-US" smtClean="0"/>
              <a:t>4/5/2017</a:t>
            </a:fld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© CSDD TKSI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40092-D037-45C2-B346-0483317F9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800225" y="127000"/>
            <a:ext cx="7835900" cy="702994"/>
          </a:xfrm>
        </p:spPr>
        <p:txBody>
          <a:bodyPr anchor="ctr"/>
          <a:lstStyle>
            <a:lvl1pPr marL="0" indent="0" algn="r">
              <a:buNone/>
              <a:defRPr sz="2800" b="1">
                <a:latin typeface="+mj-lt"/>
              </a:defRPr>
            </a:lvl1pPr>
            <a:lvl2pPr>
              <a:defRPr>
                <a:latin typeface="+mj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26678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5812" y="1069145"/>
            <a:ext cx="2141665" cy="565391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6323" y="1069145"/>
            <a:ext cx="6285713" cy="5653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55765-CF5F-4EAD-9896-6DB5B3EDC0A8}" type="datetime1">
              <a:rPr lang="en-US" smtClean="0"/>
              <a:t>4/5/2017</a:t>
            </a:fld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© CSDD TKSI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F4230-1305-4431-95D4-D9AEA6135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800225" y="127000"/>
            <a:ext cx="7835900" cy="702994"/>
          </a:xfrm>
        </p:spPr>
        <p:txBody>
          <a:bodyPr anchor="ctr"/>
          <a:lstStyle>
            <a:lvl1pPr marL="0" indent="0" algn="r">
              <a:buNone/>
              <a:defRPr sz="2800" b="1">
                <a:latin typeface="+mj-lt"/>
              </a:defRPr>
            </a:lvl1pPr>
            <a:lvl2pPr>
              <a:defRPr>
                <a:latin typeface="+mj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707992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23" y="1067681"/>
            <a:ext cx="8837844" cy="8455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56D25E-3380-4EAC-A836-929004B4D785}" type="datetime1">
              <a:rPr lang="en-US" smtClean="0"/>
              <a:t>4/5/2017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CSDD TKSI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D87E3-4F2B-4EBB-BAA5-26995AFE96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800225" y="127000"/>
            <a:ext cx="7835900" cy="702994"/>
          </a:xfrm>
        </p:spPr>
        <p:txBody>
          <a:bodyPr anchor="ctr"/>
          <a:lstStyle>
            <a:lvl1pPr marL="0" indent="0" algn="r">
              <a:buNone/>
              <a:defRPr sz="2800" b="1">
                <a:latin typeface="+mj-lt"/>
              </a:defRPr>
            </a:lvl1pPr>
            <a:lvl2pPr>
              <a:defRPr>
                <a:latin typeface="+mj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187583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07B80-52D6-4929-B073-D1102D4C7F9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55067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6322" y="2082018"/>
            <a:ext cx="8880047" cy="49236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v-LV" dirty="0"/>
              <a:t>Te raksti visu, kas Tev svarīgs</a:t>
            </a:r>
            <a:endParaRPr lang="en-US" dirty="0"/>
          </a:p>
          <a:p>
            <a:pPr lvl="1"/>
            <a:r>
              <a:rPr lang="lv-LV" dirty="0"/>
              <a:t>Otrais līmenis</a:t>
            </a:r>
            <a:endParaRPr lang="en-US" dirty="0"/>
          </a:p>
          <a:p>
            <a:pPr lvl="2"/>
            <a:r>
              <a:rPr lang="lv-LV" dirty="0"/>
              <a:t>Trešais līmenis</a:t>
            </a:r>
            <a:endParaRPr lang="en-US" dirty="0"/>
          </a:p>
          <a:p>
            <a:pPr lvl="3"/>
            <a:r>
              <a:rPr lang="lv-LV" dirty="0"/>
              <a:t>Ceturtais līmenis</a:t>
            </a:r>
            <a:endParaRPr lang="en-US" dirty="0"/>
          </a:p>
          <a:p>
            <a:pPr lvl="4"/>
            <a:r>
              <a:rPr lang="lv-LV" dirty="0"/>
              <a:t>Ar tik maziem burtiem neraksti!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800225" y="127000"/>
            <a:ext cx="7835900" cy="702994"/>
          </a:xfrm>
        </p:spPr>
        <p:txBody>
          <a:bodyPr anchor="ctr"/>
          <a:lstStyle>
            <a:lvl1pPr marL="0" indent="0" algn="r">
              <a:buNone/>
              <a:defRPr sz="2800" b="1">
                <a:latin typeface="+mj-lt"/>
              </a:defRPr>
            </a:lvl1pPr>
            <a:lvl2pPr>
              <a:defRPr>
                <a:latin typeface="+mj-lt"/>
              </a:defRPr>
            </a:lvl2pPr>
          </a:lstStyle>
          <a:p>
            <a:pPr lvl="0"/>
            <a:r>
              <a:rPr lang="lv-LV" dirty="0"/>
              <a:t>Te liec nodaļas virsrakstu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1D15343-C340-4A9C-9D4C-08ACFDA69953}" type="datetime1">
              <a:rPr lang="en-US" smtClean="0"/>
              <a:t>4/5/2017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CSDD TKSI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F7D87E3-4F2B-4EBB-BAA5-26995AFE96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dirty="0"/>
              <a:t>Te liec virsrakstu!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65963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6760" y="4400135"/>
            <a:ext cx="8571155" cy="1960979"/>
          </a:xfrm>
        </p:spPr>
        <p:txBody>
          <a:bodyPr anchor="t"/>
          <a:lstStyle>
            <a:lvl1pPr algn="ctr">
              <a:defRPr sz="40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lv-LV" dirty="0"/>
              <a:t>Te uzraksti nosaukumu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96760" y="3205163"/>
            <a:ext cx="8571155" cy="987009"/>
          </a:xfrm>
        </p:spPr>
        <p:txBody>
          <a:bodyPr anchor="b"/>
          <a:lstStyle>
            <a:lvl1pPr marL="0" indent="0" algn="ctr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v-LV" dirty="0"/>
              <a:t>Te raksti par lietu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190E6-4189-4CE0-973D-1C3B9926793F}" type="datetime1">
              <a:rPr lang="en-US" smtClean="0"/>
              <a:t>4/5/2017</a:t>
            </a:fld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© CSDD TKSI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A6744-A3DF-4916-8768-A8545FDCA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86288" y="1293813"/>
            <a:ext cx="4781550" cy="1703387"/>
          </a:xfrm>
        </p:spPr>
        <p:txBody>
          <a:bodyPr/>
          <a:lstStyle>
            <a:lvl1pPr marL="0" indent="0" algn="r">
              <a:buNone/>
              <a:defRPr sz="2800" b="1">
                <a:latin typeface="+mj-lt"/>
              </a:defRPr>
            </a:lvl1pPr>
            <a:lvl2pPr marL="520700" indent="0">
              <a:buNone/>
              <a:defRPr sz="2400">
                <a:latin typeface="+mj-lt"/>
              </a:defRPr>
            </a:lvl2pPr>
            <a:lvl3pPr marL="1042988" indent="0">
              <a:buNone/>
              <a:defRPr sz="2000">
                <a:latin typeface="+mj-lt"/>
              </a:defRPr>
            </a:lvl3pPr>
            <a:lvl4pPr marL="1563687" indent="0">
              <a:buNone/>
              <a:defRPr sz="1800">
                <a:latin typeface="+mj-lt"/>
              </a:defRPr>
            </a:lvl4pPr>
            <a:lvl5pPr marL="2085975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lv-LV" dirty="0"/>
              <a:t>Te uzraksti kaut  ko skaistu, piemēram savu vārdu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8121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322" y="1053613"/>
            <a:ext cx="9119197" cy="845526"/>
          </a:xfrm>
        </p:spPr>
        <p:txBody>
          <a:bodyPr/>
          <a:lstStyle>
            <a:lvl1pPr>
              <a:defRPr/>
            </a:lvl1pPr>
          </a:lstStyle>
          <a:p>
            <a:r>
              <a:rPr lang="lv-LV" dirty="0"/>
              <a:t>Te uzraksti virsrakstu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6323" y="2025747"/>
            <a:ext cx="4522423" cy="4979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dirty="0"/>
              <a:t>Te raksti, kas Tev svarīgs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22523" y="2025747"/>
            <a:ext cx="4452996" cy="4979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dirty="0"/>
              <a:t>Te raksti, kas Tev svarīgs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0B0D9-428E-4AB4-A065-29531FDAD0C4}" type="datetime1">
              <a:rPr lang="en-US" smtClean="0"/>
              <a:t>4/5/2017</a:t>
            </a:fld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© CSDD TKSI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C6B0B-5D2F-4EB7-8D07-B96FDF65A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800225" y="70729"/>
            <a:ext cx="8075294" cy="702994"/>
          </a:xfrm>
        </p:spPr>
        <p:txBody>
          <a:bodyPr anchor="ctr"/>
          <a:lstStyle>
            <a:lvl1pPr marL="0" indent="0" algn="r">
              <a:buNone/>
              <a:defRPr sz="2800" b="1" baseline="0">
                <a:latin typeface="+mj-lt"/>
              </a:defRPr>
            </a:lvl1pPr>
            <a:lvl2pPr>
              <a:defRPr>
                <a:latin typeface="+mj-lt"/>
              </a:defRPr>
            </a:lvl2pPr>
          </a:lstStyle>
          <a:p>
            <a:pPr lvl="0"/>
            <a:r>
              <a:rPr lang="lv-LV" dirty="0"/>
              <a:t>Te raksti nodaļas </a:t>
            </a:r>
            <a:r>
              <a:rPr lang="lv-LV" dirty="0" err="1"/>
              <a:t>visrsrakstu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03989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340" y="1146566"/>
            <a:ext cx="9074370" cy="852126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340" y="6131510"/>
            <a:ext cx="4455562" cy="893224"/>
          </a:xfrm>
        </p:spPr>
        <p:txBody>
          <a:bodyPr anchor="b"/>
          <a:lstStyle>
            <a:lvl1pPr marL="0" indent="0" algn="ctr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2340" y="2034603"/>
            <a:ext cx="4455562" cy="39893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59650" y="6131510"/>
            <a:ext cx="4457060" cy="893224"/>
          </a:xfrm>
        </p:spPr>
        <p:txBody>
          <a:bodyPr anchor="b"/>
          <a:lstStyle>
            <a:lvl1pPr marL="0" indent="0" algn="ctr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59650" y="2034603"/>
            <a:ext cx="4457060" cy="39893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3C54F-395C-4D5C-9EDB-16375842A41E}" type="datetime1">
              <a:rPr lang="en-US" smtClean="0"/>
              <a:t>4/5/2017</a:t>
            </a:fld>
            <a:endParaRPr lang="lv-LV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© CSDD TKSI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E34E2-0826-4BD7-BBCF-EE22712D1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800224" y="127000"/>
            <a:ext cx="8116485" cy="702994"/>
          </a:xfrm>
        </p:spPr>
        <p:txBody>
          <a:bodyPr anchor="ctr"/>
          <a:lstStyle>
            <a:lvl1pPr marL="0" indent="0" algn="r">
              <a:buNone/>
              <a:defRPr sz="2800" b="1">
                <a:latin typeface="+mj-lt"/>
              </a:defRPr>
            </a:lvl1pPr>
            <a:lvl2pPr>
              <a:defRPr>
                <a:latin typeface="+mj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57267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4EEB2-A8B8-442E-AAD5-5A50E21F7F67}" type="datetime1">
              <a:rPr lang="en-US" smtClean="0"/>
              <a:t>4/5/2017</a:t>
            </a:fld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© CSDD TKSI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4E1BC-B632-4609-A63E-5DB47F0F2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800225" y="127000"/>
            <a:ext cx="7835900" cy="702994"/>
          </a:xfrm>
        </p:spPr>
        <p:txBody>
          <a:bodyPr anchor="ctr"/>
          <a:lstStyle>
            <a:lvl1pPr marL="0" indent="0" algn="r">
              <a:buNone/>
              <a:defRPr sz="2800" b="1">
                <a:latin typeface="+mj-lt"/>
              </a:defRPr>
            </a:lvl1pPr>
            <a:lvl2pPr>
              <a:defRPr>
                <a:latin typeface="+mj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3854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2626-81AE-476B-A590-66D9AE5EE8D8}" type="datetime1">
              <a:rPr lang="en-US" smtClean="0"/>
              <a:t>4/5/2017</a:t>
            </a:fld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© CSDD TKSI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248F0-8DBB-481C-8F6E-4B4BBE1E2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800225" y="127000"/>
            <a:ext cx="7835900" cy="702994"/>
          </a:xfrm>
        </p:spPr>
        <p:txBody>
          <a:bodyPr anchor="ctr"/>
          <a:lstStyle>
            <a:lvl1pPr marL="0" indent="0" algn="r">
              <a:buNone/>
              <a:defRPr sz="2800" b="1">
                <a:latin typeface="+mj-lt"/>
              </a:defRPr>
            </a:lvl1pPr>
            <a:lvl2pPr>
              <a:defRPr>
                <a:latin typeface="+mj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9104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715" y="1103485"/>
            <a:ext cx="3317334" cy="1281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862" y="1103485"/>
            <a:ext cx="5694263" cy="56529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715" y="2384596"/>
            <a:ext cx="3317334" cy="43718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4250C-E364-4B4B-A4C1-2E8369023297}" type="datetime1">
              <a:rPr lang="en-US" smtClean="0"/>
              <a:t>4/5/2017</a:t>
            </a:fld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© CSDD TKSI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ABE47-4F77-4EC5-9ADE-2E0B835AD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800225" y="127000"/>
            <a:ext cx="7835900" cy="702994"/>
          </a:xfrm>
        </p:spPr>
        <p:txBody>
          <a:bodyPr anchor="ctr"/>
          <a:lstStyle>
            <a:lvl1pPr marL="0" indent="0" algn="r">
              <a:buNone/>
              <a:defRPr sz="2800" b="1">
                <a:latin typeface="+mj-lt"/>
              </a:defRPr>
            </a:lvl1pPr>
            <a:lvl2pPr>
              <a:defRPr>
                <a:latin typeface="+mj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0684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23" y="5452576"/>
            <a:ext cx="8964453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6324" y="1139483"/>
            <a:ext cx="8964452" cy="40738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lv-LV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323" y="6080760"/>
            <a:ext cx="8964453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A2386-D832-4243-8F2E-4F5D87DAB56D}" type="datetime1">
              <a:rPr lang="en-US" smtClean="0"/>
              <a:t>4/5/2017</a:t>
            </a:fld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/>
              <a:t>© CSDD TKSI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ACA55-A3F7-47D4-AB21-F1C536DE4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800225" y="127000"/>
            <a:ext cx="7835900" cy="702994"/>
          </a:xfrm>
        </p:spPr>
        <p:txBody>
          <a:bodyPr anchor="ctr"/>
          <a:lstStyle>
            <a:lvl1pPr marL="0" indent="0" algn="r">
              <a:buNone/>
              <a:defRPr sz="2800" b="1">
                <a:latin typeface="+mj-lt"/>
              </a:defRPr>
            </a:lvl1pPr>
            <a:lvl2pPr>
              <a:defRPr>
                <a:latin typeface="+mj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27789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 l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6323" y="1053613"/>
            <a:ext cx="8837844" cy="84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dirty="0"/>
              <a:t>Te raksti virsrakstu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6323" y="2067951"/>
            <a:ext cx="8837844" cy="489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dirty="0"/>
              <a:t>Te raksti, kas Tev svarīgs</a:t>
            </a:r>
            <a:endParaRPr lang="en-US" dirty="0"/>
          </a:p>
          <a:p>
            <a:pPr lvl="1"/>
            <a:r>
              <a:rPr lang="lv-LV" dirty="0"/>
              <a:t>Otrais līmenis</a:t>
            </a:r>
            <a:endParaRPr lang="en-US" dirty="0"/>
          </a:p>
          <a:p>
            <a:pPr lvl="2"/>
            <a:r>
              <a:rPr lang="lv-LV" dirty="0"/>
              <a:t>Trešais līmenis</a:t>
            </a:r>
            <a:endParaRPr lang="en-US" dirty="0"/>
          </a:p>
          <a:p>
            <a:pPr lvl="3"/>
            <a:r>
              <a:rPr lang="lv-LV" dirty="0"/>
              <a:t>Ceturtais līmenis</a:t>
            </a:r>
            <a:endParaRPr lang="en-US" dirty="0"/>
          </a:p>
          <a:p>
            <a:pPr lvl="4"/>
            <a:r>
              <a:rPr lang="lv-LV" dirty="0"/>
              <a:t>Ar tik maziem burtiem neraksti!!!!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6323" y="7132320"/>
            <a:ext cx="2101228" cy="26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>
              <a:defRPr lang="en-US" sz="1400" kern="1200" dirty="0">
                <a:solidFill>
                  <a:srgbClr val="284A3A"/>
                </a:solidFill>
                <a:latin typeface="Arial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fld id="{6B5E70F9-1086-422D-86A4-A11A7D734933}" type="datetime1">
              <a:rPr lang="en-US" smtClean="0"/>
              <a:t>4/5/2017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637" y="7132320"/>
            <a:ext cx="3194527" cy="26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algn="ctr">
              <a:defRPr lang="lv-LV" sz="1400" kern="1200" dirty="0">
                <a:solidFill>
                  <a:srgbClr val="284A3A"/>
                </a:solidFill>
                <a:latin typeface="Arial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© CSDD TKSI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6249" y="7132320"/>
            <a:ext cx="2101228" cy="26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algn="r">
              <a:defRPr lang="en-US" sz="1400" kern="1200" smtClean="0">
                <a:solidFill>
                  <a:srgbClr val="284A3A"/>
                </a:solidFill>
                <a:latin typeface="Arial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fld id="{DF7D87E3-4F2B-4EBB-BAA5-26995AFE96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6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707" r:id="rId12"/>
    <p:sldLayoutId id="2147483708" r:id="rId13"/>
  </p:sldLayoutIdLst>
  <p:transition/>
  <p:hf hdr="0"/>
  <p:txStyles>
    <p:titleStyle>
      <a:lvl1pPr marL="0" indent="0" algn="ctr" defTabSz="1042988" rtl="0" eaLnBrk="0" fontAlgn="base" hangingPunct="0">
        <a:spcBef>
          <a:spcPct val="0"/>
        </a:spcBef>
        <a:spcAft>
          <a:spcPct val="0"/>
        </a:spcAft>
        <a:buNone/>
        <a:defRPr lang="en-US" sz="4000" b="1" kern="1200" dirty="0" smtClean="0">
          <a:solidFill>
            <a:srgbClr val="284A3A"/>
          </a:solidFill>
          <a:latin typeface="Arial" charset="0"/>
          <a:ea typeface="MS PGothic" pitchFamily="34" charset="-128"/>
          <a:cs typeface="+mn-cs"/>
        </a:defRPr>
      </a:lvl1pPr>
      <a:lvl2pPr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Geneva" charset="-128"/>
        </a:defRPr>
      </a:lvl2pPr>
      <a:lvl3pPr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Geneva" charset="-128"/>
        </a:defRPr>
      </a:lvl3pPr>
      <a:lvl4pPr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Geneva" charset="-128"/>
        </a:defRPr>
      </a:lvl4pPr>
      <a:lvl5pPr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Geneva" charset="-128"/>
        </a:defRPr>
      </a:lvl5pPr>
      <a:lvl6pPr marL="457200"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Geneva" charset="-128"/>
        </a:defRPr>
      </a:lvl6pPr>
      <a:lvl7pPr marL="914400"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Geneva" charset="-128"/>
        </a:defRPr>
      </a:lvl7pPr>
      <a:lvl8pPr marL="1371600"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Geneva" charset="-128"/>
        </a:defRPr>
      </a:lvl8pPr>
      <a:lvl9pPr marL="1828800"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Geneva" charset="-128"/>
        </a:defRPr>
      </a:lvl9pPr>
    </p:titleStyle>
    <p:bodyStyle>
      <a:lvl1pPr marL="390525" indent="-390525" algn="l" defTabSz="1042988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84A3A"/>
          </a:solidFill>
          <a:latin typeface="+mn-lt"/>
          <a:ea typeface="+mn-ea"/>
          <a:cs typeface="+mn-cs"/>
        </a:defRPr>
      </a:lvl1pPr>
      <a:lvl2pPr marL="847725" indent="-327025" algn="l" defTabSz="1042988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84A3A"/>
          </a:solidFill>
          <a:latin typeface="+mn-lt"/>
          <a:ea typeface="+mn-ea"/>
        </a:defRPr>
      </a:lvl2pPr>
      <a:lvl3pPr marL="1303338" indent="-260350" algn="l" defTabSz="1042988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84A3A"/>
          </a:solidFill>
          <a:latin typeface="+mn-lt"/>
          <a:ea typeface="+mn-ea"/>
        </a:defRPr>
      </a:lvl3pPr>
      <a:lvl4pPr marL="1825625" indent="-261938" algn="l" defTabSz="1042988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84A3A"/>
          </a:solidFill>
          <a:latin typeface="+mn-lt"/>
          <a:ea typeface="+mn-ea"/>
        </a:defRPr>
      </a:lvl4pPr>
      <a:lvl5pPr marL="23463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84A3A"/>
          </a:solidFill>
          <a:latin typeface="+mn-lt"/>
          <a:ea typeface="+mn-ea"/>
        </a:defRPr>
      </a:lvl5pPr>
      <a:lvl6pPr marL="28035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6pPr>
      <a:lvl7pPr marL="32607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7pPr>
      <a:lvl8pPr marL="37179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8pPr>
      <a:lvl9pPr marL="41751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775" y="2089052"/>
            <a:ext cx="8858250" cy="2806797"/>
          </a:xfrm>
        </p:spPr>
        <p:txBody>
          <a:bodyPr/>
          <a:lstStyle/>
          <a:p>
            <a:r>
              <a:rPr lang="lv-LV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KRAVAS AUTOMOBIĻU TEHNISKO PRASĪBU</a:t>
            </a:r>
          </a:p>
          <a:p>
            <a:r>
              <a:rPr lang="lv-LV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AKTUALITĀTES</a:t>
            </a:r>
          </a:p>
          <a:p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CSDD TKSI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362200" y="5514975"/>
            <a:ext cx="6965950" cy="1519238"/>
          </a:xfrm>
        </p:spPr>
        <p:txBody>
          <a:bodyPr/>
          <a:lstStyle/>
          <a:p>
            <a:pPr lvl="0" eaLnBrk="0" hangingPunct="0">
              <a:lnSpc>
                <a:spcPct val="80000"/>
              </a:lnSpc>
              <a:spcBef>
                <a:spcPct val="0"/>
              </a:spcBef>
            </a:pPr>
            <a:r>
              <a:rPr lang="lv-LV" altLang="lv-LV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CSDD Transportlīdzekļu kontroles un sertifikācijas inspekcijas priekšnieks</a:t>
            </a:r>
          </a:p>
          <a:p>
            <a:pPr lvl="0" eaLnBrk="0" hangingPunct="0">
              <a:lnSpc>
                <a:spcPct val="80000"/>
              </a:lnSpc>
              <a:spcBef>
                <a:spcPct val="0"/>
              </a:spcBef>
            </a:pPr>
            <a:r>
              <a:rPr lang="lv-LV" altLang="lv-LV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J.Liepiņš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15491677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650" y="1079990"/>
            <a:ext cx="8837844" cy="845526"/>
          </a:xfrm>
        </p:spPr>
        <p:txBody>
          <a:bodyPr/>
          <a:lstStyle/>
          <a:p>
            <a:r>
              <a:rPr lang="lv-LV" sz="3600" dirty="0"/>
              <a:t>Marķējums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16" y="1846826"/>
            <a:ext cx="6563784" cy="4922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7" t="18076" r="22330" b="61513"/>
          <a:stretch/>
        </p:blipFill>
        <p:spPr bwMode="auto">
          <a:xfrm>
            <a:off x="306418" y="2874586"/>
            <a:ext cx="3213598" cy="32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 bwMode="auto">
          <a:xfrm>
            <a:off x="7475216" y="2874586"/>
            <a:ext cx="1477109" cy="646235"/>
          </a:xfrm>
          <a:prstGeom prst="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charset="-128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/>
              <a:t>Tālās gaismas lukturi</a:t>
            </a:r>
          </a:p>
        </p:txBody>
      </p:sp>
    </p:spTree>
    <p:extLst>
      <p:ext uri="{BB962C8B-B14F-4D97-AF65-F5344CB8AC3E}">
        <p14:creationId xmlns:p14="http://schemas.microsoft.com/office/powerpoint/2010/main" val="355717636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/>
              <a:t>Tālās gaismas lukturi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6324" y="1899139"/>
            <a:ext cx="9327476" cy="4385775"/>
          </a:xfrm>
        </p:spPr>
        <p:txBody>
          <a:bodyPr/>
          <a:lstStyle/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lv-LV" dirty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lv-LV" sz="3200" dirty="0"/>
              <a:t>simetriski TL vidējai garenplaknei </a:t>
            </a:r>
            <a:r>
              <a:rPr lang="lv-LV" sz="3200" u="sng" dirty="0"/>
              <a:t>(pa vidu)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lv-LV" sz="3200" u="sng" dirty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lv-LV" sz="3200" u="sng" dirty="0"/>
              <a:t>vismaz 80cm</a:t>
            </a:r>
            <a:r>
              <a:rPr lang="lv-LV" sz="3200" dirty="0"/>
              <a:t> garš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lv-LV" sz="3200" dirty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lv-LV" sz="3200" u="sng" dirty="0"/>
              <a:t>ne tālāk kā 40cm</a:t>
            </a:r>
            <a:r>
              <a:rPr lang="lv-LV" sz="3200" dirty="0"/>
              <a:t> no TL ārējiem gabarītiem</a:t>
            </a:r>
          </a:p>
          <a:p>
            <a:pPr lvl="1"/>
            <a:endParaRPr lang="lv-LV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 </a:t>
            </a:r>
          </a:p>
        </p:txBody>
      </p:sp>
      <p:sp>
        <p:nvSpPr>
          <p:cNvPr id="6" name="Title 6"/>
          <p:cNvSpPr txBox="1">
            <a:spLocks/>
          </p:cNvSpPr>
          <p:nvPr/>
        </p:nvSpPr>
        <p:spPr bwMode="auto">
          <a:xfrm>
            <a:off x="237521" y="1253355"/>
            <a:ext cx="9946640" cy="84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marL="0" indent="0" algn="ctr" defTabSz="1042988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4000" b="1" kern="1200">
                <a:solidFill>
                  <a:srgbClr val="284A3A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2pPr>
            <a:lvl3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3pPr>
            <a:lvl4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4pPr>
            <a:lvl5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5pPr>
            <a:lvl6pPr marL="4572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6pPr>
            <a:lvl7pPr marL="9144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7pPr>
            <a:lvl8pPr marL="13716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8pPr>
            <a:lvl9pPr marL="18288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9pPr>
          </a:lstStyle>
          <a:p>
            <a:r>
              <a:rPr lang="lv-LV" sz="3600" dirty="0"/>
              <a:t>Viena LED joslas luktura uzstādīšanas nosacījumi</a:t>
            </a:r>
          </a:p>
        </p:txBody>
      </p:sp>
    </p:spTree>
    <p:extLst>
      <p:ext uri="{BB962C8B-B14F-4D97-AF65-F5344CB8AC3E}">
        <p14:creationId xmlns:p14="http://schemas.microsoft.com/office/powerpoint/2010/main" val="321758653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7521" y="1253355"/>
            <a:ext cx="9946640" cy="845526"/>
          </a:xfrm>
        </p:spPr>
        <p:txBody>
          <a:bodyPr/>
          <a:lstStyle/>
          <a:p>
            <a:r>
              <a:rPr lang="lv-LV" sz="3600" dirty="0"/>
              <a:t>Viena LED joslas luktura uzstādīšanas nosacījumi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/>
              <a:t>Tālās gaismas lukturi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0" y="3104017"/>
            <a:ext cx="9779620" cy="4104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7" name="Straight Connector 16"/>
          <p:cNvCxnSpPr/>
          <p:nvPr/>
        </p:nvCxnSpPr>
        <p:spPr bwMode="auto">
          <a:xfrm>
            <a:off x="2981177" y="3104017"/>
            <a:ext cx="0" cy="99020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1800225" y="3745140"/>
            <a:ext cx="1161456" cy="111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1800225" y="3599121"/>
            <a:ext cx="0" cy="16754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6329157" y="3104017"/>
            <a:ext cx="0" cy="49997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6345333" y="3380158"/>
            <a:ext cx="1804105" cy="992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8141252" y="3104017"/>
            <a:ext cx="24759" cy="1512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2969175" y="3209628"/>
            <a:ext cx="3359982" cy="284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947951" y="2589546"/>
            <a:ext cx="177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rgbClr val="0070C0"/>
                </a:solidFill>
              </a:rPr>
              <a:t>MIN </a:t>
            </a:r>
            <a:r>
              <a:rPr lang="lv-LV" sz="2800" b="1" dirty="0">
                <a:solidFill>
                  <a:srgbClr val="0070C0"/>
                </a:solidFill>
              </a:rPr>
              <a:t>80</a:t>
            </a:r>
            <a:r>
              <a:rPr lang="lv-LV" dirty="0">
                <a:solidFill>
                  <a:srgbClr val="0070C0"/>
                </a:solidFill>
              </a:rPr>
              <a:t> cm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72045" y="3118548"/>
            <a:ext cx="1908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rgbClr val="0070C0"/>
                </a:solidFill>
              </a:rPr>
              <a:t>MAX </a:t>
            </a:r>
            <a:r>
              <a:rPr lang="lv-LV" sz="2800" b="1" dirty="0">
                <a:solidFill>
                  <a:srgbClr val="0070C0"/>
                </a:solidFill>
              </a:rPr>
              <a:t>40</a:t>
            </a:r>
            <a:r>
              <a:rPr lang="lv-LV" dirty="0">
                <a:solidFill>
                  <a:srgbClr val="0070C0"/>
                </a:solidFill>
              </a:rPr>
              <a:t> cm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71026" y="2781099"/>
            <a:ext cx="1863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rgbClr val="0070C0"/>
                </a:solidFill>
              </a:rPr>
              <a:t>MAX </a:t>
            </a:r>
            <a:r>
              <a:rPr lang="lv-LV" sz="2800" b="1" dirty="0">
                <a:solidFill>
                  <a:srgbClr val="0070C0"/>
                </a:solidFill>
              </a:rPr>
              <a:t>40</a:t>
            </a:r>
            <a:r>
              <a:rPr lang="lv-LV" dirty="0">
                <a:solidFill>
                  <a:srgbClr val="0070C0"/>
                </a:solidFill>
              </a:rPr>
              <a:t> cm</a:t>
            </a:r>
          </a:p>
        </p:txBody>
      </p:sp>
    </p:spTree>
    <p:extLst>
      <p:ext uri="{BB962C8B-B14F-4D97-AF65-F5344CB8AC3E}">
        <p14:creationId xmlns:p14="http://schemas.microsoft.com/office/powerpoint/2010/main" val="87749715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/>
              <a:t>Tālās gaismas lukturi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6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62982" y="2070112"/>
            <a:ext cx="1770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rgbClr val="FF0000"/>
                </a:solidFill>
              </a:rPr>
              <a:t>95</a:t>
            </a:r>
            <a:r>
              <a:rPr lang="lv-LV" dirty="0">
                <a:solidFill>
                  <a:srgbClr val="00B050"/>
                </a:solidFill>
              </a:rPr>
              <a:t> </a:t>
            </a:r>
            <a:r>
              <a:rPr lang="lv-LV" dirty="0">
                <a:solidFill>
                  <a:srgbClr val="FF0000"/>
                </a:solidFill>
              </a:rPr>
              <a:t>cm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12960" y="2060147"/>
            <a:ext cx="1770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rgbClr val="FF0000"/>
                </a:solidFill>
              </a:rPr>
              <a:t>50</a:t>
            </a:r>
            <a:r>
              <a:rPr lang="lv-LV" dirty="0">
                <a:solidFill>
                  <a:srgbClr val="FF0000"/>
                </a:solidFill>
              </a:rPr>
              <a:t> cm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78308" y="2935913"/>
            <a:ext cx="111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rgbClr val="00B050"/>
                </a:solidFill>
              </a:rPr>
              <a:t>35</a:t>
            </a:r>
            <a:r>
              <a:rPr lang="lv-LV" dirty="0">
                <a:solidFill>
                  <a:srgbClr val="00B050"/>
                </a:solidFill>
              </a:rPr>
              <a:t> cm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64928" y="2878982"/>
            <a:ext cx="1125451" cy="473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rgbClr val="00B050"/>
                </a:solidFill>
              </a:rPr>
              <a:t>85</a:t>
            </a:r>
            <a:r>
              <a:rPr lang="lv-LV" dirty="0">
                <a:solidFill>
                  <a:srgbClr val="00B050"/>
                </a:solidFill>
              </a:rPr>
              <a:t> cm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071610" y="5287736"/>
            <a:ext cx="1425390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5000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lv-LV" sz="150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5415" y="5406919"/>
            <a:ext cx="1696298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5000" dirty="0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endParaRPr lang="lv-LV" sz="15000" dirty="0">
              <a:solidFill>
                <a:srgbClr val="92D050"/>
              </a:solidFill>
            </a:endParaRPr>
          </a:p>
        </p:txBody>
      </p:sp>
      <p:pic>
        <p:nvPicPr>
          <p:cNvPr id="31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4" r="4057"/>
          <a:stretch/>
        </p:blipFill>
        <p:spPr>
          <a:xfrm>
            <a:off x="733069" y="3581560"/>
            <a:ext cx="4356481" cy="2172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2" name="Straight Connector 31"/>
          <p:cNvCxnSpPr/>
          <p:nvPr/>
        </p:nvCxnSpPr>
        <p:spPr bwMode="auto">
          <a:xfrm>
            <a:off x="1533984" y="3279180"/>
            <a:ext cx="0" cy="85662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1533984" y="3509112"/>
            <a:ext cx="174371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3294338" y="3291713"/>
            <a:ext cx="11267" cy="6047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4259954" y="3279180"/>
            <a:ext cx="0" cy="80420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3314469" y="3515976"/>
            <a:ext cx="945485" cy="23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triangle"/>
            <a:tailEnd type="triangle"/>
          </a:ln>
          <a:effectLst/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123" y="2807857"/>
            <a:ext cx="4884383" cy="3173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7" name="Straight Connector 36"/>
          <p:cNvCxnSpPr/>
          <p:nvPr/>
        </p:nvCxnSpPr>
        <p:spPr bwMode="auto">
          <a:xfrm flipH="1">
            <a:off x="6266344" y="2439483"/>
            <a:ext cx="30192" cy="22112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6266344" y="2701602"/>
            <a:ext cx="1727185" cy="47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H="1">
            <a:off x="7935977" y="2439483"/>
            <a:ext cx="37178" cy="22863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7954566" y="2702751"/>
            <a:ext cx="1727185" cy="47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9631010" y="2468249"/>
            <a:ext cx="27689" cy="229852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itle 6"/>
          <p:cNvSpPr txBox="1">
            <a:spLocks/>
          </p:cNvSpPr>
          <p:nvPr/>
        </p:nvSpPr>
        <p:spPr bwMode="auto">
          <a:xfrm>
            <a:off x="237521" y="1253355"/>
            <a:ext cx="9946640" cy="84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marL="0" indent="0" algn="ctr" defTabSz="1042988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4000" b="1" kern="1200">
                <a:solidFill>
                  <a:srgbClr val="284A3A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2pPr>
            <a:lvl3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3pPr>
            <a:lvl4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4pPr>
            <a:lvl5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5pPr>
            <a:lvl6pPr marL="4572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6pPr>
            <a:lvl7pPr marL="9144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7pPr>
            <a:lvl8pPr marL="13716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8pPr>
            <a:lvl9pPr marL="18288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9pPr>
          </a:lstStyle>
          <a:p>
            <a:r>
              <a:rPr lang="lv-LV" sz="3600"/>
              <a:t>Viena LED joslas luktura uzstādīšanas nosacījumi</a:t>
            </a:r>
            <a:endParaRPr lang="lv-LV" sz="3600" dirty="0"/>
          </a:p>
        </p:txBody>
      </p:sp>
    </p:spTree>
    <p:extLst>
      <p:ext uri="{BB962C8B-B14F-4D97-AF65-F5344CB8AC3E}">
        <p14:creationId xmlns:p14="http://schemas.microsoft.com/office/powerpoint/2010/main" val="295094364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6323" y="1053612"/>
            <a:ext cx="8837844" cy="5202221"/>
          </a:xfrm>
        </p:spPr>
        <p:txBody>
          <a:bodyPr/>
          <a:lstStyle/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Ugunsdzēsības aparāti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756322" y="1545562"/>
            <a:ext cx="8880047" cy="4923692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84A3A"/>
                </a:solidFill>
                <a:latin typeface="+mn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n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lv-LV" kern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766535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>
          <a:xfrm>
            <a:off x="629037" y="5629127"/>
            <a:ext cx="8571154" cy="1288953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84A3A"/>
                </a:solidFill>
                <a:latin typeface="+mn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n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endParaRPr lang="lv-LV" altLang="en-US" kern="0" dirty="0"/>
          </a:p>
          <a:p>
            <a:pPr marL="0" indent="0" algn="ctr">
              <a:buFontTx/>
              <a:buNone/>
            </a:pPr>
            <a:r>
              <a:rPr lang="lv-LV" altLang="en-US" kern="0" dirty="0"/>
              <a:t> </a:t>
            </a:r>
          </a:p>
          <a:p>
            <a:pPr marL="0" indent="0" algn="ctr">
              <a:buFontTx/>
              <a:buNone/>
            </a:pPr>
            <a:r>
              <a:rPr lang="lv-LV" kern="0" dirty="0"/>
              <a:t>* - transportlīdzekļu sastāvam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56323" y="5748073"/>
            <a:ext cx="8571154" cy="1288953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84A3A"/>
                </a:solidFill>
                <a:latin typeface="+mn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n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endParaRPr lang="lv-LV" altLang="en-US" u="sng" kern="0" dirty="0">
              <a:solidFill>
                <a:srgbClr val="0070C0"/>
              </a:solidFill>
            </a:endParaRPr>
          </a:p>
          <a:p>
            <a:pPr marL="0" indent="0" algn="ctr">
              <a:buFontTx/>
              <a:buNone/>
            </a:pPr>
            <a:endParaRPr lang="lv-LV" altLang="en-US" kern="0" dirty="0"/>
          </a:p>
          <a:p>
            <a:pPr marL="0" indent="0" algn="ctr">
              <a:buFontTx/>
              <a:buNone/>
            </a:pPr>
            <a:r>
              <a:rPr lang="lv-LV" altLang="en-US" kern="0" dirty="0"/>
              <a:t> </a:t>
            </a:r>
          </a:p>
          <a:p>
            <a:pPr marL="0" indent="0" algn="ctr">
              <a:buFontTx/>
              <a:buNone/>
            </a:pPr>
            <a:endParaRPr lang="lv-LV" kern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 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700209"/>
              </p:ext>
            </p:extLst>
          </p:nvPr>
        </p:nvGraphicFramePr>
        <p:xfrm>
          <a:off x="629037" y="2549173"/>
          <a:ext cx="9007088" cy="3662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772">
                  <a:extLst>
                    <a:ext uri="{9D8B030D-6E8A-4147-A177-3AD203B41FA5}">
                      <a16:colId xmlns:a16="http://schemas.microsoft.com/office/drawing/2014/main" val="3785445698"/>
                    </a:ext>
                  </a:extLst>
                </a:gridCol>
                <a:gridCol w="2437316">
                  <a:extLst>
                    <a:ext uri="{9D8B030D-6E8A-4147-A177-3AD203B41FA5}">
                      <a16:colId xmlns:a16="http://schemas.microsoft.com/office/drawing/2014/main" val="4035623444"/>
                    </a:ext>
                  </a:extLst>
                </a:gridCol>
                <a:gridCol w="2298158">
                  <a:extLst>
                    <a:ext uri="{9D8B030D-6E8A-4147-A177-3AD203B41FA5}">
                      <a16:colId xmlns:a16="http://schemas.microsoft.com/office/drawing/2014/main" val="1122228108"/>
                    </a:ext>
                  </a:extLst>
                </a:gridCol>
                <a:gridCol w="2019842">
                  <a:extLst>
                    <a:ext uri="{9D8B030D-6E8A-4147-A177-3AD203B41FA5}">
                      <a16:colId xmlns:a16="http://schemas.microsoft.com/office/drawing/2014/main" val="3461034548"/>
                    </a:ext>
                  </a:extLst>
                </a:gridCol>
              </a:tblGrid>
              <a:tr h="54366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0" dirty="0">
                          <a:solidFill>
                            <a:srgbClr val="284A3A"/>
                          </a:solidFill>
                        </a:rPr>
                        <a:t>MIN prasības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0" dirty="0">
                          <a:solidFill>
                            <a:srgbClr val="284A3A"/>
                          </a:solidFill>
                        </a:rPr>
                        <a:t>Šobrīd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2400" dirty="0">
                        <a:solidFill>
                          <a:srgbClr val="284A3A"/>
                        </a:solidFill>
                      </a:endParaRPr>
                    </a:p>
                  </a:txBody>
                  <a:tcPr anchor="ctr">
                    <a:solidFill>
                      <a:srgbClr val="3969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0" kern="1200" dirty="0">
                          <a:solidFill>
                            <a:srgbClr val="284A3A"/>
                          </a:solidFill>
                          <a:latin typeface="+mn-lt"/>
                          <a:ea typeface="+mn-ea"/>
                          <a:cs typeface="+mn-cs"/>
                        </a:rPr>
                        <a:t>Plānots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766453"/>
                  </a:ext>
                </a:extLst>
              </a:tr>
              <a:tr h="54366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969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0" kern="1200" dirty="0">
                          <a:solidFill>
                            <a:srgbClr val="284A3A"/>
                          </a:solidFill>
                          <a:latin typeface="+mn-lt"/>
                          <a:ea typeface="+mn-ea"/>
                          <a:cs typeface="+mn-cs"/>
                        </a:rPr>
                        <a:t>Ugunsdrošības noteikumi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0" kern="1200" dirty="0">
                          <a:solidFill>
                            <a:srgbClr val="284A3A"/>
                          </a:solidFill>
                          <a:latin typeface="+mn-lt"/>
                          <a:ea typeface="+mn-ea"/>
                          <a:cs typeface="+mn-cs"/>
                        </a:rPr>
                        <a:t>Tehniskā</a:t>
                      </a:r>
                      <a:r>
                        <a:rPr lang="lv-LV" sz="2400" b="0" kern="1200" baseline="0" dirty="0">
                          <a:solidFill>
                            <a:srgbClr val="284A3A"/>
                          </a:solidFill>
                          <a:latin typeface="+mn-lt"/>
                          <a:ea typeface="+mn-ea"/>
                          <a:cs typeface="+mn-cs"/>
                        </a:rPr>
                        <a:t> apskate</a:t>
                      </a:r>
                      <a:r>
                        <a:rPr lang="lv-LV" sz="2400" b="0" kern="1200" dirty="0">
                          <a:solidFill>
                            <a:srgbClr val="284A3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0" kern="1200" dirty="0">
                          <a:solidFill>
                            <a:srgbClr val="284A3A"/>
                          </a:solidFill>
                          <a:latin typeface="+mn-lt"/>
                          <a:ea typeface="+mn-ea"/>
                          <a:cs typeface="+mn-cs"/>
                        </a:rPr>
                        <a:t>CSN projekts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162733"/>
                  </a:ext>
                </a:extLst>
              </a:tr>
              <a:tr h="6040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0" kern="1200" dirty="0">
                          <a:solidFill>
                            <a:srgbClr val="284A3A"/>
                          </a:solidFill>
                          <a:latin typeface="+mn-lt"/>
                          <a:ea typeface="+mn-ea"/>
                          <a:cs typeface="+mn-cs"/>
                        </a:rPr>
                        <a:t>Dzēstspēja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1" kern="1200" dirty="0">
                          <a:solidFill>
                            <a:srgbClr val="284A3A"/>
                          </a:solidFill>
                          <a:latin typeface="+mn-lt"/>
                          <a:ea typeface="+mn-ea"/>
                          <a:cs typeface="+mn-cs"/>
                        </a:rPr>
                        <a:t>43A 233B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b="1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1" dirty="0">
                          <a:solidFill>
                            <a:srgbClr val="284A3A"/>
                          </a:solidFill>
                        </a:rPr>
                        <a:t>27A 70B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200534"/>
                  </a:ext>
                </a:extLst>
              </a:tr>
              <a:tr h="6040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0" kern="1200" dirty="0">
                          <a:solidFill>
                            <a:srgbClr val="284A3A"/>
                          </a:solidFill>
                          <a:latin typeface="+mn-lt"/>
                          <a:ea typeface="+mn-ea"/>
                          <a:cs typeface="+mn-cs"/>
                        </a:rPr>
                        <a:t>Skaits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b="1" dirty="0"/>
                        <a:t>-</a:t>
                      </a:r>
                      <a:endParaRPr lang="lv-LV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32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1" dirty="0">
                          <a:solidFill>
                            <a:srgbClr val="284A3A"/>
                          </a:solidFill>
                        </a:rPr>
                        <a:t>1 gab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1" dirty="0">
                          <a:solidFill>
                            <a:srgbClr val="284A3A"/>
                          </a:solidFill>
                        </a:rPr>
                        <a:t>1 gab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6424648"/>
                  </a:ext>
                </a:extLst>
              </a:tr>
              <a:tr h="54366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0" kern="1200" dirty="0">
                          <a:solidFill>
                            <a:srgbClr val="284A3A"/>
                          </a:solidFill>
                          <a:latin typeface="+mn-lt"/>
                          <a:ea typeface="+mn-ea"/>
                          <a:cs typeface="+mn-cs"/>
                        </a:rPr>
                        <a:t>Svars (tilpums)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1" dirty="0">
                          <a:solidFill>
                            <a:srgbClr val="284A3A"/>
                          </a:solidFill>
                        </a:rPr>
                        <a:t>1 ... 12 kg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1" dirty="0">
                          <a:solidFill>
                            <a:srgbClr val="284A3A"/>
                          </a:solidFill>
                        </a:rPr>
                        <a:t>(tirgū 6 kg)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32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1" kern="1200" dirty="0">
                          <a:solidFill>
                            <a:srgbClr val="284A3A"/>
                          </a:solidFill>
                          <a:latin typeface="+mn-lt"/>
                          <a:ea typeface="+mn-ea"/>
                          <a:cs typeface="+mn-cs"/>
                        </a:rPr>
                        <a:t>2 kg (litri)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1" dirty="0">
                          <a:solidFill>
                            <a:srgbClr val="284A3A"/>
                          </a:solidFill>
                        </a:rPr>
                        <a:t>1 … 4 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758593"/>
                  </a:ext>
                </a:extLst>
              </a:tr>
              <a:tr h="54366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1" dirty="0">
                          <a:solidFill>
                            <a:srgbClr val="284A3A"/>
                          </a:solidFill>
                        </a:rPr>
                        <a:t>2 x 2 kg (litri)*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809575"/>
                  </a:ext>
                </a:extLst>
              </a:tr>
            </a:tbl>
          </a:graphicData>
        </a:graphic>
      </p:graphicFrame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1952625" y="350619"/>
            <a:ext cx="7835900" cy="70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marL="0" indent="0" algn="r" defTabSz="10429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rgbClr val="284A3A"/>
                </a:solidFill>
                <a:latin typeface="+mj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j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0" hangingPunct="0"/>
            <a:r>
              <a:rPr lang="lv-LV" altLang="lv-LV" dirty="0">
                <a:latin typeface="Arial" panose="020B0604020202020204" pitchFamily="34" charset="0"/>
                <a:cs typeface="Arial" panose="020B0604020202020204" pitchFamily="34" charset="0"/>
              </a:rPr>
              <a:t>Ugunsdzēsības aparāti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950681" y="1206013"/>
            <a:ext cx="8837844" cy="84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marL="0" indent="0" algn="ctr" defTabSz="1042988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4000" b="1" kern="1200">
                <a:solidFill>
                  <a:srgbClr val="284A3A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2pPr>
            <a:lvl3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3pPr>
            <a:lvl4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4pPr>
            <a:lvl5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5pPr>
            <a:lvl6pPr marL="4572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6pPr>
            <a:lvl7pPr marL="9144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7pPr>
            <a:lvl8pPr marL="13716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8pPr>
            <a:lvl9pPr marL="18288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lv-LV" altLang="lv-LV" sz="3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Kravas automobiļi</a:t>
            </a:r>
          </a:p>
        </p:txBody>
      </p:sp>
    </p:spTree>
    <p:extLst>
      <p:ext uri="{BB962C8B-B14F-4D97-AF65-F5344CB8AC3E}">
        <p14:creationId xmlns:p14="http://schemas.microsoft.com/office/powerpoint/2010/main" val="413094111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6323" y="1053612"/>
            <a:ext cx="8837844" cy="5202221"/>
          </a:xfrm>
        </p:spPr>
        <p:txBody>
          <a:bodyPr/>
          <a:lstStyle/>
          <a:p>
            <a:r>
              <a:rPr lang="lv-LV" altLang="lv-LV" dirty="0">
                <a:latin typeface="Arial" panose="020B0604020202020204" pitchFamily="34" charset="0"/>
                <a:cs typeface="Arial" panose="020B0604020202020204" pitchFamily="34" charset="0"/>
              </a:rPr>
              <a:t>«DPF EuroIV» ieraksts</a:t>
            </a:r>
            <a:br>
              <a:rPr lang="lv-LV" altLang="lv-LV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altLang="lv-LV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lv-LV" altLang="lv-LV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altLang="lv-LV" dirty="0">
                <a:latin typeface="Arial" panose="020B0604020202020204" pitchFamily="34" charset="0"/>
                <a:cs typeface="Arial" panose="020B0604020202020204" pitchFamily="34" charset="0"/>
              </a:rPr>
              <a:t>reģistrācijas apliecībā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756322" y="1545562"/>
            <a:ext cx="8880047" cy="4923692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84A3A"/>
                </a:solidFill>
                <a:latin typeface="+mn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n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lv-LV" kern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785855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6520" y="1499398"/>
            <a:ext cx="9217280" cy="5844393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endParaRPr lang="lv-LV" altLang="lv-LV" sz="2400" u="sng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892175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lv-LV" altLang="lv-LV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258888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altLang="lv-LV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motors ar </a:t>
            </a:r>
            <a:r>
              <a:rPr lang="lv-LV" altLang="lv-LV" u="sng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EURO III vai zemāku</a:t>
            </a:r>
            <a:r>
              <a:rPr lang="lv-LV" altLang="lv-LV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izmešu klasi</a:t>
            </a:r>
          </a:p>
          <a:p>
            <a:pPr marL="1074738" indent="-2730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lv-LV" altLang="lv-LV" u="sng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258888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altLang="lv-LV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uzstādīts </a:t>
            </a:r>
            <a:r>
              <a:rPr lang="lv-LV" altLang="lv-LV" u="sng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papildus cieto daļiņu filtrs (DPF)</a:t>
            </a:r>
            <a:r>
              <a:rPr lang="lv-LV" altLang="lv-LV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marL="1074738" indent="-2730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lv-LV" altLang="lv-LV" u="sng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258888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altLang="lv-LV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atgāzu absorbcijas koeficients </a:t>
            </a:r>
            <a:r>
              <a:rPr lang="lv-LV" altLang="lv-LV" u="sng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 ≤ 0,7</a:t>
            </a:r>
            <a:endParaRPr lang="lv-LV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9037" y="5629127"/>
            <a:ext cx="8571154" cy="1288953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84A3A"/>
                </a:solidFill>
                <a:latin typeface="+mn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n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endParaRPr lang="lv-LV" altLang="en-US" kern="0" dirty="0"/>
          </a:p>
          <a:p>
            <a:pPr marL="0" indent="0" algn="ctr">
              <a:buFontTx/>
              <a:buNone/>
            </a:pPr>
            <a:r>
              <a:rPr lang="lv-LV" altLang="en-US" kern="0" dirty="0"/>
              <a:t> </a:t>
            </a:r>
          </a:p>
          <a:p>
            <a:pPr marL="0" indent="0" algn="ctr">
              <a:buFontTx/>
              <a:buNone/>
            </a:pPr>
            <a:endParaRPr lang="lv-LV" kern="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81437" y="5781527"/>
            <a:ext cx="8571154" cy="1288953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84A3A"/>
                </a:solidFill>
                <a:latin typeface="+mn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n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endParaRPr lang="lv-LV" altLang="en-US" u="sng" kern="0" dirty="0">
              <a:solidFill>
                <a:srgbClr val="0070C0"/>
              </a:solidFill>
            </a:endParaRPr>
          </a:p>
          <a:p>
            <a:pPr marL="0" indent="0" algn="ctr">
              <a:buFontTx/>
              <a:buNone/>
            </a:pPr>
            <a:endParaRPr lang="lv-LV" altLang="en-US" kern="0" dirty="0"/>
          </a:p>
          <a:p>
            <a:pPr marL="0" indent="0" algn="ctr">
              <a:buFontTx/>
              <a:buNone/>
            </a:pPr>
            <a:r>
              <a:rPr lang="lv-LV" altLang="en-US" kern="0" dirty="0"/>
              <a:t> </a:t>
            </a:r>
          </a:p>
          <a:p>
            <a:pPr marL="0" indent="0" algn="ctr">
              <a:buFontTx/>
              <a:buNone/>
            </a:pPr>
            <a:endParaRPr lang="lv-LV" kern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/>
              <a:t> </a:t>
            </a:r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 bwMode="auto">
          <a:xfrm>
            <a:off x="781437" y="1316906"/>
            <a:ext cx="8837844" cy="84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marL="0" indent="0" algn="ctr" defTabSz="1042988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4000" b="1" kern="1200">
                <a:solidFill>
                  <a:srgbClr val="284A3A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2pPr>
            <a:lvl3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3pPr>
            <a:lvl4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4pPr>
            <a:lvl5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5pPr>
            <a:lvl6pPr marL="4572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6pPr>
            <a:lvl7pPr marL="9144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7pPr>
            <a:lvl8pPr marL="13716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8pPr>
            <a:lvl9pPr marL="18288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lv-LV" altLang="lv-LV" sz="3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Kravas automobiļi un autobusi</a:t>
            </a:r>
            <a:endParaRPr lang="lv-LV" altLang="lv-LV" sz="3600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329055" y="309492"/>
            <a:ext cx="8778240" cy="70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marL="0" indent="0" algn="r" defTabSz="10429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rgbClr val="284A3A"/>
                </a:solidFill>
                <a:latin typeface="+mj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j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0" hangingPunct="0"/>
            <a:r>
              <a:rPr lang="lv-LV" altLang="lv-LV" dirty="0">
                <a:latin typeface="Arial" panose="020B0604020202020204" pitchFamily="34" charset="0"/>
                <a:cs typeface="Arial" panose="020B0604020202020204" pitchFamily="34" charset="0"/>
              </a:rPr>
              <a:t>«DPF EuroIV» ieraksts reģistrācijas apliecībā</a:t>
            </a:r>
          </a:p>
        </p:txBody>
      </p:sp>
    </p:spTree>
    <p:extLst>
      <p:ext uri="{BB962C8B-B14F-4D97-AF65-F5344CB8AC3E}">
        <p14:creationId xmlns:p14="http://schemas.microsoft.com/office/powerpoint/2010/main" val="67959121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6520" y="1499398"/>
            <a:ext cx="9217280" cy="5844393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endParaRPr lang="lv-LV" altLang="lv-LV" sz="2400" u="sng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892175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altLang="lv-LV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Tehniskajā apskatē </a:t>
            </a:r>
          </a:p>
          <a:p>
            <a:pPr marL="1759842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altLang="lv-LV" u="sng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jāinformē</a:t>
            </a:r>
            <a:r>
              <a:rPr lang="lv-LV" altLang="lv-LV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par ieraksta nepieciešamību </a:t>
            </a:r>
          </a:p>
          <a:p>
            <a:pPr marL="1074738" indent="-2730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lv-LV" altLang="lv-LV" sz="2400" u="sng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892175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altLang="lv-LV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Reģistrācijā</a:t>
            </a:r>
          </a:p>
          <a:p>
            <a:pPr marL="1759842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altLang="lv-LV" u="sng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jāinformē</a:t>
            </a:r>
            <a:r>
              <a:rPr lang="lv-LV" altLang="lv-LV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par ieraksta nepieciešamību </a:t>
            </a:r>
          </a:p>
          <a:p>
            <a:pPr marL="175895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altLang="lv-LV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pārbauda pēdējā TA fiksēto «k» vērtību</a:t>
            </a:r>
          </a:p>
          <a:p>
            <a:pPr marL="2100263" lvl="2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lv-LV" altLang="lv-LV" sz="2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Ja </a:t>
            </a:r>
            <a:r>
              <a:rPr lang="lv-LV" altLang="lv-LV" sz="2200" u="sng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 ≤ 0,7</a:t>
            </a:r>
            <a:r>
              <a:rPr lang="lv-LV" altLang="lv-LV" sz="2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– </a:t>
            </a:r>
            <a:r>
              <a:rPr lang="lv-LV" altLang="lv-LV" sz="22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veiks ierakstu </a:t>
            </a:r>
            <a:r>
              <a:rPr lang="lv-LV" altLang="lv-LV" sz="2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reģistrācijas apliecībā</a:t>
            </a:r>
            <a:endParaRPr lang="lv-LV" altLang="lv-LV" sz="2200" u="sng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100263" lvl="2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lv-LV" altLang="lv-LV" sz="22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Ja </a:t>
            </a:r>
            <a:r>
              <a:rPr lang="lv-LV" altLang="lv-LV" sz="2200" u="sng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 &gt; 0,7</a:t>
            </a:r>
            <a:r>
              <a:rPr lang="lv-LV" altLang="lv-LV" sz="22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– </a:t>
            </a:r>
            <a:r>
              <a:rPr lang="lv-LV" altLang="lv-LV" sz="2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neveiks ierakstu vai dzēsīs esošu ierakstu </a:t>
            </a:r>
            <a:r>
              <a:rPr lang="lv-LV" altLang="lv-LV" sz="22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 reģistrācijas apliecības</a:t>
            </a:r>
          </a:p>
          <a:p>
            <a:pPr marL="1757363" lvl="2" indent="0">
              <a:spcAft>
                <a:spcPts val="600"/>
              </a:spcAft>
              <a:buNone/>
            </a:pPr>
            <a:endParaRPr lang="lv-LV" altLang="lv-LV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9037" y="5629127"/>
            <a:ext cx="8571154" cy="1288953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84A3A"/>
                </a:solidFill>
                <a:latin typeface="+mn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n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endParaRPr lang="lv-LV" altLang="en-US" kern="0" dirty="0"/>
          </a:p>
          <a:p>
            <a:pPr marL="0" indent="0" algn="ctr">
              <a:buFontTx/>
              <a:buNone/>
            </a:pPr>
            <a:r>
              <a:rPr lang="lv-LV" altLang="en-US" kern="0" dirty="0"/>
              <a:t> </a:t>
            </a:r>
          </a:p>
          <a:p>
            <a:pPr marL="0" indent="0" algn="ctr">
              <a:buFontTx/>
              <a:buNone/>
            </a:pPr>
            <a:endParaRPr lang="lv-LV" kern="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81437" y="5781527"/>
            <a:ext cx="8571154" cy="1288953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84A3A"/>
                </a:solidFill>
                <a:latin typeface="+mn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n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endParaRPr lang="lv-LV" altLang="en-US" u="sng" kern="0" dirty="0">
              <a:solidFill>
                <a:srgbClr val="0070C0"/>
              </a:solidFill>
            </a:endParaRPr>
          </a:p>
          <a:p>
            <a:pPr marL="0" indent="0" algn="ctr">
              <a:buFontTx/>
              <a:buNone/>
            </a:pPr>
            <a:endParaRPr lang="lv-LV" altLang="en-US" kern="0" dirty="0"/>
          </a:p>
          <a:p>
            <a:pPr marL="0" indent="0" algn="ctr">
              <a:buFontTx/>
              <a:buNone/>
            </a:pPr>
            <a:r>
              <a:rPr lang="lv-LV" altLang="en-US" kern="0" dirty="0"/>
              <a:t> </a:t>
            </a:r>
          </a:p>
          <a:p>
            <a:pPr marL="0" indent="0" algn="ctr">
              <a:buFontTx/>
              <a:buNone/>
            </a:pPr>
            <a:endParaRPr lang="lv-LV" kern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/>
              <a:t> </a:t>
            </a:r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marL="0" indent="0" algn="ctr" defTabSz="1042988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4000" b="1" kern="1200">
                <a:solidFill>
                  <a:srgbClr val="284A3A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2pPr>
            <a:lvl3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3pPr>
            <a:lvl4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4pPr>
            <a:lvl5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5pPr>
            <a:lvl6pPr marL="4572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6pPr>
            <a:lvl7pPr marL="9144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7pPr>
            <a:lvl8pPr marL="13716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8pPr>
            <a:lvl9pPr marL="18288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lv-LV" altLang="lv-LV" sz="3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LV reģistrēts</a:t>
            </a:r>
            <a:endParaRPr lang="lv-LV" sz="3600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329055" y="309492"/>
            <a:ext cx="8778240" cy="70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marL="0" indent="0" algn="r" defTabSz="10429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rgbClr val="284A3A"/>
                </a:solidFill>
                <a:latin typeface="+mj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j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0" hangingPunct="0"/>
            <a:r>
              <a:rPr lang="lv-LV" altLang="lv-LV" dirty="0">
                <a:latin typeface="Arial" panose="020B0604020202020204" pitchFamily="34" charset="0"/>
                <a:cs typeface="Arial" panose="020B0604020202020204" pitchFamily="34" charset="0"/>
              </a:rPr>
              <a:t>«DPF EuroIV» ieraksts reģistrācijas apliecībā</a:t>
            </a:r>
          </a:p>
        </p:txBody>
      </p:sp>
    </p:spTree>
    <p:extLst>
      <p:ext uri="{BB962C8B-B14F-4D97-AF65-F5344CB8AC3E}">
        <p14:creationId xmlns:p14="http://schemas.microsoft.com/office/powerpoint/2010/main" val="162038615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6520" y="1499398"/>
            <a:ext cx="9217280" cy="5844393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endParaRPr lang="lv-LV" altLang="lv-LV" sz="2400" u="sng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892175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altLang="lv-LV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Reģistrācijā</a:t>
            </a:r>
          </a:p>
          <a:p>
            <a:pPr marL="1759842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altLang="lv-LV" u="sng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jāinformē</a:t>
            </a:r>
            <a:r>
              <a:rPr lang="lv-LV" altLang="lv-LV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par ieraksta nepieciešamību</a:t>
            </a:r>
          </a:p>
          <a:p>
            <a:pPr marL="1759842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altLang="lv-LV" u="sng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reģistrācijas iesniegumā jādeklarē</a:t>
            </a:r>
            <a:r>
              <a:rPr lang="lv-LV" altLang="lv-LV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</a:t>
            </a:r>
            <a:r>
              <a:rPr lang="lv-LV" altLang="lv-LV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lv-LV" altLang="lv-LV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 transportlīdzeklis aprīkots ar papildus DPF</a:t>
            </a:r>
          </a:p>
          <a:p>
            <a:pPr marL="1074738" indent="-2730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lv-LV" altLang="lv-LV" sz="2400" u="sng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892175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altLang="lv-LV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Tehniskajā apskatē</a:t>
            </a:r>
          </a:p>
          <a:p>
            <a:pPr marL="1759842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altLang="lv-LV" u="sng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pārbaudīs</a:t>
            </a:r>
            <a:r>
              <a:rPr lang="lv-LV" altLang="lv-LV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atgāzu absorbcijas koeficientu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9037" y="5629127"/>
            <a:ext cx="8571154" cy="1288953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84A3A"/>
                </a:solidFill>
                <a:latin typeface="+mn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n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endParaRPr lang="lv-LV" altLang="en-US" kern="0" dirty="0"/>
          </a:p>
          <a:p>
            <a:pPr marL="0" indent="0" algn="ctr">
              <a:buFontTx/>
              <a:buNone/>
            </a:pPr>
            <a:r>
              <a:rPr lang="lv-LV" altLang="en-US" kern="0" dirty="0"/>
              <a:t> </a:t>
            </a:r>
          </a:p>
          <a:p>
            <a:pPr marL="0" indent="0" algn="ctr">
              <a:buFontTx/>
              <a:buNone/>
            </a:pPr>
            <a:endParaRPr lang="lv-LV" kern="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81437" y="5781527"/>
            <a:ext cx="8571154" cy="1288953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84A3A"/>
                </a:solidFill>
                <a:latin typeface="+mn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n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endParaRPr lang="lv-LV" altLang="en-US" u="sng" kern="0" dirty="0">
              <a:solidFill>
                <a:srgbClr val="0070C0"/>
              </a:solidFill>
            </a:endParaRPr>
          </a:p>
          <a:p>
            <a:pPr marL="0" indent="0" algn="ctr">
              <a:buFontTx/>
              <a:buNone/>
            </a:pPr>
            <a:endParaRPr lang="lv-LV" altLang="en-US" kern="0" dirty="0"/>
          </a:p>
          <a:p>
            <a:pPr marL="0" indent="0" algn="ctr">
              <a:buFontTx/>
              <a:buNone/>
            </a:pPr>
            <a:r>
              <a:rPr lang="lv-LV" altLang="en-US" kern="0" dirty="0"/>
              <a:t> </a:t>
            </a:r>
          </a:p>
          <a:p>
            <a:pPr marL="0" indent="0" algn="ctr">
              <a:buFontTx/>
              <a:buNone/>
            </a:pPr>
            <a:endParaRPr lang="lv-LV" kern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/>
              <a:t> </a:t>
            </a:r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marL="0" indent="0" algn="ctr" defTabSz="1042988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4000" b="1" kern="1200">
                <a:solidFill>
                  <a:srgbClr val="284A3A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2pPr>
            <a:lvl3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3pPr>
            <a:lvl4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4pPr>
            <a:lvl5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5pPr>
            <a:lvl6pPr marL="4572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6pPr>
            <a:lvl7pPr marL="9144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7pPr>
            <a:lvl8pPr marL="13716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8pPr>
            <a:lvl9pPr marL="18288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lv-LV" altLang="lv-LV" sz="3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LV nereģistrēts</a:t>
            </a:r>
            <a:endParaRPr lang="lv-LV" sz="3600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329055" y="309492"/>
            <a:ext cx="8778240" cy="70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marL="0" indent="0" algn="r" defTabSz="10429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rgbClr val="284A3A"/>
                </a:solidFill>
                <a:latin typeface="+mj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j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0" hangingPunct="0"/>
            <a:r>
              <a:rPr lang="lv-LV" altLang="lv-LV" dirty="0">
                <a:latin typeface="Arial" panose="020B0604020202020204" pitchFamily="34" charset="0"/>
                <a:cs typeface="Arial" panose="020B0604020202020204" pitchFamily="34" charset="0"/>
              </a:rPr>
              <a:t>«DPF EuroIV» ieraksts reģistrācijas apliecībā</a:t>
            </a:r>
          </a:p>
        </p:txBody>
      </p:sp>
    </p:spTree>
    <p:extLst>
      <p:ext uri="{BB962C8B-B14F-4D97-AF65-F5344CB8AC3E}">
        <p14:creationId xmlns:p14="http://schemas.microsoft.com/office/powerpoint/2010/main" val="23080724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1437" y="2010938"/>
            <a:ext cx="8880047" cy="4923692"/>
          </a:xfrm>
        </p:spPr>
        <p:txBody>
          <a:bodyPr/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Riepas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Tālās gaismas lukturi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Ugunsdzēsības aparāti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«DPF EuroIV» reģistrācijas apliecībā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Izmaiņas normatīvajos aktos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Saturs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9037" y="5629127"/>
            <a:ext cx="8571154" cy="1288953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84A3A"/>
                </a:solidFill>
                <a:latin typeface="+mn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n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endParaRPr lang="lv-LV" altLang="en-US" kern="0" dirty="0"/>
          </a:p>
          <a:p>
            <a:pPr marL="0" indent="0" algn="ctr">
              <a:buFontTx/>
              <a:buNone/>
            </a:pPr>
            <a:r>
              <a:rPr lang="lv-LV" altLang="en-US" kern="0" dirty="0"/>
              <a:t> </a:t>
            </a:r>
          </a:p>
          <a:p>
            <a:pPr marL="0" indent="0" algn="ctr">
              <a:buFontTx/>
              <a:buNone/>
            </a:pPr>
            <a:endParaRPr lang="lv-LV" kern="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81437" y="5781527"/>
            <a:ext cx="8571154" cy="1288953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84A3A"/>
                </a:solidFill>
                <a:latin typeface="+mn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n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endParaRPr lang="lv-LV" altLang="en-US" u="sng" kern="0" dirty="0">
              <a:solidFill>
                <a:srgbClr val="0070C0"/>
              </a:solidFill>
            </a:endParaRPr>
          </a:p>
          <a:p>
            <a:pPr marL="0" indent="0" algn="ctr">
              <a:buFontTx/>
              <a:buNone/>
            </a:pPr>
            <a:endParaRPr lang="lv-LV" altLang="en-US" kern="0" dirty="0"/>
          </a:p>
          <a:p>
            <a:pPr marL="0" indent="0" algn="ctr">
              <a:buFontTx/>
              <a:buNone/>
            </a:pPr>
            <a:r>
              <a:rPr lang="lv-LV" altLang="en-US" kern="0" dirty="0"/>
              <a:t> </a:t>
            </a:r>
          </a:p>
          <a:p>
            <a:pPr marL="0" indent="0" algn="ctr">
              <a:buFontTx/>
              <a:buNone/>
            </a:pPr>
            <a:endParaRPr lang="lv-LV" kern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795860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6323" y="1053612"/>
            <a:ext cx="8837844" cy="5202221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Izmaiņas normatīvajos aktos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756322" y="1545562"/>
            <a:ext cx="8880047" cy="4923692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84A3A"/>
                </a:solidFill>
                <a:latin typeface="+mn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n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lv-LV" kern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775242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6520" y="3107742"/>
            <a:ext cx="8486071" cy="4455108"/>
          </a:xfrm>
        </p:spPr>
        <p:txBody>
          <a:bodyPr/>
          <a:lstStyle/>
          <a:p>
            <a:pPr marL="892175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altLang="lv-LV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stājas spēkā 2018.gada 20.maijā</a:t>
            </a:r>
          </a:p>
          <a:p>
            <a:pPr marL="801688" indent="0" algn="just">
              <a:spcAft>
                <a:spcPts val="600"/>
              </a:spcAft>
              <a:buNone/>
            </a:pPr>
            <a:endParaRPr lang="lv-LV" altLang="lv-LV" sz="2400" u="sng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892175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altLang="lv-LV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tiek pārņemta ar «T</a:t>
            </a:r>
            <a:r>
              <a:rPr lang="lv-LV" dirty="0"/>
              <a:t>ransportlīdzekļu valsts tehniskās apskates un tehniskās kontroles uz ceļa noteikumiem</a:t>
            </a:r>
            <a:r>
              <a:rPr lang="lv-LV" altLang="lv-LV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9037" y="5629127"/>
            <a:ext cx="8571154" cy="1288953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84A3A"/>
                </a:solidFill>
                <a:latin typeface="+mn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n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endParaRPr lang="lv-LV" altLang="en-US" kern="0" dirty="0"/>
          </a:p>
          <a:p>
            <a:pPr marL="0" indent="0" algn="ctr">
              <a:buFontTx/>
              <a:buNone/>
            </a:pPr>
            <a:r>
              <a:rPr lang="lv-LV" altLang="en-US" kern="0" dirty="0"/>
              <a:t> </a:t>
            </a:r>
          </a:p>
          <a:p>
            <a:pPr marL="0" indent="0" algn="ctr">
              <a:buFontTx/>
              <a:buNone/>
            </a:pPr>
            <a:endParaRPr lang="lv-LV" kern="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81437" y="5781527"/>
            <a:ext cx="8571154" cy="1288953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84A3A"/>
                </a:solidFill>
                <a:latin typeface="+mn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n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endParaRPr lang="lv-LV" altLang="en-US" u="sng" kern="0" dirty="0">
              <a:solidFill>
                <a:srgbClr val="0070C0"/>
              </a:solidFill>
            </a:endParaRPr>
          </a:p>
          <a:p>
            <a:pPr marL="0" indent="0" algn="ctr">
              <a:buFontTx/>
              <a:buNone/>
            </a:pPr>
            <a:endParaRPr lang="lv-LV" altLang="en-US" kern="0" dirty="0"/>
          </a:p>
          <a:p>
            <a:pPr marL="0" indent="0" algn="ctr">
              <a:buFontTx/>
              <a:buNone/>
            </a:pPr>
            <a:r>
              <a:rPr lang="lv-LV" altLang="en-US" kern="0" dirty="0"/>
              <a:t> </a:t>
            </a:r>
          </a:p>
          <a:p>
            <a:pPr marL="0" indent="0" algn="ctr">
              <a:buFontTx/>
              <a:buNone/>
            </a:pPr>
            <a:endParaRPr lang="lv-LV" kern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/>
              <a:t> </a:t>
            </a:r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 bwMode="auto">
          <a:xfrm>
            <a:off x="756323" y="1053612"/>
            <a:ext cx="8837844" cy="18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marL="0" indent="0" algn="ctr" defTabSz="1042988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4000" b="1" kern="1200">
                <a:solidFill>
                  <a:srgbClr val="284A3A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2pPr>
            <a:lvl3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3pPr>
            <a:lvl4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4pPr>
            <a:lvl5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5pPr>
            <a:lvl6pPr marL="4572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6pPr>
            <a:lvl7pPr marL="9144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7pPr>
            <a:lvl8pPr marL="13716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8pPr>
            <a:lvl9pPr marL="18288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lv-LV" altLang="lv-LV" sz="3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Direktīva 2014/47/ES par </a:t>
            </a:r>
            <a:r>
              <a:rPr lang="lv-LV" sz="3600" dirty="0"/>
              <a:t>Savienībā izmantotu komerciālo transportlīdzekļu tehniskajām pārbaudēm uz ceļiem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329055" y="309492"/>
            <a:ext cx="8778240" cy="70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marL="0" indent="0" algn="r" defTabSz="10429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rgbClr val="284A3A"/>
                </a:solidFill>
                <a:latin typeface="+mj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j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0" hangingPunct="0"/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Izmaiņas normatīvajos aktos</a:t>
            </a:r>
            <a:endParaRPr lang="lv-LV" altLang="lv-L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0201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6520" y="1499398"/>
            <a:ext cx="9217280" cy="5844393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endParaRPr lang="lv-LV" altLang="lv-LV" sz="2400" u="sng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892175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altLang="lv-LV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jauna trūkumu un bojājumu numerācija</a:t>
            </a:r>
          </a:p>
          <a:p>
            <a:pPr marL="892175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lv-LV" altLang="lv-LV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892175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altLang="lv-LV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vienots pārbaudes protokols visā ES</a:t>
            </a:r>
          </a:p>
          <a:p>
            <a:pPr marL="892175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lv-LV" altLang="lv-LV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892175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altLang="lv-LV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informācijas apmaiņa starp dalībvalstīm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9037" y="5629127"/>
            <a:ext cx="8571154" cy="1288953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84A3A"/>
                </a:solidFill>
                <a:latin typeface="+mn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n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endParaRPr lang="lv-LV" altLang="en-US" kern="0" dirty="0"/>
          </a:p>
          <a:p>
            <a:pPr marL="0" indent="0" algn="ctr">
              <a:buFontTx/>
              <a:buNone/>
            </a:pPr>
            <a:r>
              <a:rPr lang="lv-LV" altLang="en-US" kern="0" dirty="0"/>
              <a:t> </a:t>
            </a:r>
          </a:p>
          <a:p>
            <a:pPr marL="0" indent="0" algn="ctr">
              <a:buFontTx/>
              <a:buNone/>
            </a:pPr>
            <a:endParaRPr lang="lv-LV" kern="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81437" y="5781527"/>
            <a:ext cx="8571154" cy="1288953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84A3A"/>
                </a:solidFill>
                <a:latin typeface="+mn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n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endParaRPr lang="lv-LV" altLang="en-US" u="sng" kern="0" dirty="0">
              <a:solidFill>
                <a:srgbClr val="0070C0"/>
              </a:solidFill>
            </a:endParaRPr>
          </a:p>
          <a:p>
            <a:pPr marL="0" indent="0" algn="ctr">
              <a:buFontTx/>
              <a:buNone/>
            </a:pPr>
            <a:endParaRPr lang="lv-LV" altLang="en-US" kern="0" dirty="0"/>
          </a:p>
          <a:p>
            <a:pPr marL="0" indent="0" algn="ctr">
              <a:buFontTx/>
              <a:buNone/>
            </a:pPr>
            <a:r>
              <a:rPr lang="lv-LV" altLang="en-US" kern="0" dirty="0"/>
              <a:t> </a:t>
            </a:r>
          </a:p>
          <a:p>
            <a:pPr marL="0" indent="0" algn="ctr">
              <a:buFontTx/>
              <a:buNone/>
            </a:pPr>
            <a:endParaRPr lang="lv-LV" kern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/>
              <a:t> </a:t>
            </a:r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marL="0" indent="0" algn="ctr" defTabSz="1042988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4000" b="1" kern="1200">
                <a:solidFill>
                  <a:srgbClr val="284A3A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2pPr>
            <a:lvl3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3pPr>
            <a:lvl4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4pPr>
            <a:lvl5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5pPr>
            <a:lvl6pPr marL="4572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6pPr>
            <a:lvl7pPr marL="9144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7pPr>
            <a:lvl8pPr marL="13716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8pPr>
            <a:lvl9pPr marL="18288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lv-LV" altLang="lv-LV" sz="3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Noteikumi paredz</a:t>
            </a:r>
            <a:endParaRPr lang="lv-LV" sz="3600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329055" y="309492"/>
            <a:ext cx="8778240" cy="70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marL="0" indent="0" algn="r" defTabSz="10429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rgbClr val="284A3A"/>
                </a:solidFill>
                <a:latin typeface="+mj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j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0" hangingPunct="0"/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Izmaiņas normatīvajos aktos</a:t>
            </a:r>
            <a:endParaRPr lang="lv-LV" altLang="lv-L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4811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6323" y="1053612"/>
            <a:ext cx="8837844" cy="5202221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Klientu apkalpošanas uzlabošana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756322" y="1545562"/>
            <a:ext cx="8880047" cy="4923692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84A3A"/>
                </a:solidFill>
                <a:latin typeface="+mn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n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lv-LV" kern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091541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6520" y="1499398"/>
            <a:ext cx="9217280" cy="5844393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endParaRPr lang="lv-LV" altLang="lv-LV" sz="2400" u="sng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892175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lv-LV" altLang="lv-LV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892175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altLang="lv-LV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Sigulda – 2017.g. vidus</a:t>
            </a:r>
          </a:p>
          <a:p>
            <a:pPr marL="892175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lv-LV" altLang="lv-LV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892175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altLang="lv-LV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Jelgava – 2018.g.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9037" y="5629127"/>
            <a:ext cx="8571154" cy="1288953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84A3A"/>
                </a:solidFill>
                <a:latin typeface="+mn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n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endParaRPr lang="lv-LV" altLang="en-US" kern="0" dirty="0"/>
          </a:p>
          <a:p>
            <a:pPr marL="0" indent="0" algn="ctr">
              <a:buFontTx/>
              <a:buNone/>
            </a:pPr>
            <a:r>
              <a:rPr lang="lv-LV" altLang="en-US" kern="0" dirty="0"/>
              <a:t> </a:t>
            </a:r>
          </a:p>
          <a:p>
            <a:pPr marL="0" indent="0" algn="ctr">
              <a:buFontTx/>
              <a:buNone/>
            </a:pPr>
            <a:endParaRPr lang="lv-LV" kern="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81437" y="5781527"/>
            <a:ext cx="8571154" cy="1288953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84A3A"/>
                </a:solidFill>
                <a:latin typeface="+mn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n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endParaRPr lang="lv-LV" altLang="en-US" u="sng" kern="0" dirty="0">
              <a:solidFill>
                <a:srgbClr val="0070C0"/>
              </a:solidFill>
            </a:endParaRPr>
          </a:p>
          <a:p>
            <a:pPr marL="0" indent="0" algn="ctr">
              <a:buFontTx/>
              <a:buNone/>
            </a:pPr>
            <a:endParaRPr lang="lv-LV" altLang="en-US" kern="0" dirty="0"/>
          </a:p>
          <a:p>
            <a:pPr marL="0" indent="0" algn="ctr">
              <a:buFontTx/>
              <a:buNone/>
            </a:pPr>
            <a:r>
              <a:rPr lang="lv-LV" altLang="en-US" kern="0" dirty="0"/>
              <a:t> </a:t>
            </a:r>
          </a:p>
          <a:p>
            <a:pPr marL="0" indent="0" algn="ctr">
              <a:buFontTx/>
              <a:buNone/>
            </a:pPr>
            <a:endParaRPr lang="lv-LV" kern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/>
              <a:t> </a:t>
            </a:r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marL="0" indent="0" algn="ctr" defTabSz="1042988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4000" b="1" kern="1200">
                <a:solidFill>
                  <a:srgbClr val="284A3A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2pPr>
            <a:lvl3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3pPr>
            <a:lvl4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4pPr>
            <a:lvl5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5pPr>
            <a:lvl6pPr marL="4572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6pPr>
            <a:lvl7pPr marL="9144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7pPr>
            <a:lvl8pPr marL="13716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8pPr>
            <a:lvl9pPr marL="18288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lv-LV" altLang="lv-LV" sz="3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Jaunas TA stacijas</a:t>
            </a:r>
            <a:endParaRPr lang="lv-LV" sz="3600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329055" y="309492"/>
            <a:ext cx="8778240" cy="70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marL="0" indent="0" algn="r" defTabSz="10429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rgbClr val="284A3A"/>
                </a:solidFill>
                <a:latin typeface="+mj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j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0" hangingPunct="0"/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Klientu apkalpošanas uzlabošana</a:t>
            </a:r>
            <a:endParaRPr lang="lv-LV" altLang="lv-L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34671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6323" y="1053612"/>
            <a:ext cx="8837844" cy="5202221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Tehniskā kontrole uz ceļiem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756322" y="1545562"/>
            <a:ext cx="8880047" cy="4923692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84A3A"/>
                </a:solidFill>
                <a:latin typeface="+mn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n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lv-LV" kern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549696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6520" y="1499398"/>
            <a:ext cx="9217280" cy="5844393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endParaRPr lang="lv-LV" altLang="lv-LV" sz="2400" u="sng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892175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lv-LV" altLang="lv-LV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549275" indent="0">
              <a:spcAft>
                <a:spcPts val="600"/>
              </a:spcAft>
              <a:buNone/>
            </a:pPr>
            <a:endParaRPr lang="lv-LV" altLang="lv-LV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9037" y="5629127"/>
            <a:ext cx="8571154" cy="1288953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84A3A"/>
                </a:solidFill>
                <a:latin typeface="+mn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n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endParaRPr lang="lv-LV" altLang="en-US" kern="0" dirty="0"/>
          </a:p>
          <a:p>
            <a:pPr marL="0" indent="0" algn="ctr">
              <a:buFontTx/>
              <a:buNone/>
            </a:pPr>
            <a:r>
              <a:rPr lang="lv-LV" altLang="en-US" kern="0" dirty="0"/>
              <a:t> </a:t>
            </a:r>
          </a:p>
          <a:p>
            <a:pPr marL="0" indent="0" algn="ctr">
              <a:buFontTx/>
              <a:buNone/>
            </a:pPr>
            <a:endParaRPr lang="lv-LV" kern="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81437" y="5781527"/>
            <a:ext cx="8571154" cy="1288953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84A3A"/>
                </a:solidFill>
                <a:latin typeface="+mn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n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endParaRPr lang="lv-LV" altLang="en-US" u="sng" kern="0" dirty="0">
              <a:solidFill>
                <a:srgbClr val="0070C0"/>
              </a:solidFill>
            </a:endParaRPr>
          </a:p>
          <a:p>
            <a:pPr marL="0" indent="0" algn="ctr">
              <a:buFontTx/>
              <a:buNone/>
            </a:pPr>
            <a:endParaRPr lang="lv-LV" altLang="en-US" kern="0" dirty="0"/>
          </a:p>
          <a:p>
            <a:pPr marL="0" indent="0" algn="ctr">
              <a:buFontTx/>
              <a:buNone/>
            </a:pPr>
            <a:r>
              <a:rPr lang="lv-LV" altLang="en-US" kern="0" dirty="0"/>
              <a:t> </a:t>
            </a:r>
          </a:p>
          <a:p>
            <a:pPr marL="0" indent="0" algn="ctr">
              <a:buFontTx/>
              <a:buNone/>
            </a:pPr>
            <a:endParaRPr lang="lv-LV" kern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/>
              <a:t> </a:t>
            </a:r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marL="0" indent="0" algn="ctr" defTabSz="1042988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4000" b="1" kern="1200">
                <a:solidFill>
                  <a:srgbClr val="284A3A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2pPr>
            <a:lvl3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3pPr>
            <a:lvl4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4pPr>
            <a:lvl5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5pPr>
            <a:lvl6pPr marL="4572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6pPr>
            <a:lvl7pPr marL="9144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7pPr>
            <a:lvl8pPr marL="13716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8pPr>
            <a:lvl9pPr marL="18288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lv-LV" altLang="lv-LV" sz="3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Aizturēto VRN skaits (uz 1000 TL)</a:t>
            </a:r>
            <a:endParaRPr lang="lv-LV" sz="3600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329055" y="309492"/>
            <a:ext cx="8778240" cy="70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marL="0" indent="0" algn="r" defTabSz="10429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rgbClr val="284A3A"/>
                </a:solidFill>
                <a:latin typeface="+mj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j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0" hangingPunct="0"/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Tehniskā kontrole uz ceļiem</a:t>
            </a:r>
            <a:endParaRPr lang="lv-LV" altLang="lv-L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43E0E0E-EA92-4532-ABDE-399E3B899D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4307516"/>
              </p:ext>
            </p:extLst>
          </p:nvPr>
        </p:nvGraphicFramePr>
        <p:xfrm>
          <a:off x="1594623" y="1940266"/>
          <a:ext cx="7081025" cy="4694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398509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6323" y="1053612"/>
            <a:ext cx="8837844" cy="5202221"/>
          </a:xfrm>
        </p:spPr>
        <p:txBody>
          <a:bodyPr/>
          <a:lstStyle/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Paldies par uzmanību!</a:t>
            </a:r>
            <a:b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Jūsu jautājumi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756322" y="1545562"/>
            <a:ext cx="8880047" cy="4923692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84A3A"/>
                </a:solidFill>
                <a:latin typeface="+mn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n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lv-LV" kern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94640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6323" y="1053612"/>
            <a:ext cx="8837844" cy="5202221"/>
          </a:xfrm>
        </p:spPr>
        <p:txBody>
          <a:bodyPr/>
          <a:lstStyle/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Riepas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756322" y="1545562"/>
            <a:ext cx="8880047" cy="4923692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84A3A"/>
                </a:solidFill>
                <a:latin typeface="+mn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n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lv-LV" kern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392087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6520" y="1721971"/>
            <a:ext cx="9217280" cy="5844393"/>
          </a:xfrm>
        </p:spPr>
        <p:txBody>
          <a:bodyPr/>
          <a:lstStyle/>
          <a:p>
            <a:pPr marL="1062038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lv-LV" altLang="lv-LV" sz="2800" u="sng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828675" indent="-4572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altLang="lv-LV" sz="3000" u="sng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izgatavotājs</a:t>
            </a:r>
            <a:r>
              <a:rPr lang="lv-LV" altLang="lv-LV" sz="3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vai preču zīme (nosaukums)</a:t>
            </a:r>
          </a:p>
          <a:p>
            <a:pPr marL="828675" indent="-4572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altLang="lv-LV" sz="3000" u="sng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izmēri</a:t>
            </a:r>
            <a:r>
              <a:rPr lang="lv-LV" altLang="lv-LV" sz="3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(platums vai platuma/augstuma attiecība)</a:t>
            </a:r>
          </a:p>
          <a:p>
            <a:pPr marL="828675" indent="-4572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altLang="lv-LV" sz="3000" u="sng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protektora</a:t>
            </a:r>
            <a:r>
              <a:rPr lang="lv-LV" altLang="lv-LV" sz="3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zīmējums</a:t>
            </a:r>
          </a:p>
          <a:p>
            <a:pPr marL="828675" indent="-4572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altLang="lv-LV" sz="3000" u="sng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pielietojums</a:t>
            </a:r>
            <a:r>
              <a:rPr lang="lv-LV" altLang="lv-LV" sz="3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(riepas, kas paredzētas izmantošanai ziemas apstākļos, un riepas, kas tam nav paredzētas)</a:t>
            </a:r>
          </a:p>
          <a:p>
            <a:pPr marL="0" indent="0">
              <a:spcAft>
                <a:spcPts val="1800"/>
              </a:spcAft>
              <a:buNone/>
            </a:pPr>
            <a:endParaRPr lang="lv-LV" sz="32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9037" y="5629127"/>
            <a:ext cx="8571154" cy="1288953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84A3A"/>
                </a:solidFill>
                <a:latin typeface="+mn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n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endParaRPr lang="lv-LV" altLang="en-US" kern="0" dirty="0"/>
          </a:p>
          <a:p>
            <a:pPr marL="0" indent="0" algn="ctr">
              <a:buFontTx/>
              <a:buNone/>
            </a:pPr>
            <a:r>
              <a:rPr lang="lv-LV" altLang="en-US" kern="0" dirty="0"/>
              <a:t> </a:t>
            </a:r>
          </a:p>
          <a:p>
            <a:pPr marL="0" indent="0" algn="ctr">
              <a:buFontTx/>
              <a:buNone/>
            </a:pPr>
            <a:endParaRPr lang="lv-LV" kern="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81437" y="5781527"/>
            <a:ext cx="8571154" cy="1288953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84A3A"/>
                </a:solidFill>
                <a:latin typeface="+mn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n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endParaRPr lang="lv-LV" altLang="en-US" u="sng" kern="0" dirty="0">
              <a:solidFill>
                <a:srgbClr val="0070C0"/>
              </a:solidFill>
            </a:endParaRPr>
          </a:p>
          <a:p>
            <a:pPr marL="0" indent="0" algn="ctr">
              <a:buFontTx/>
              <a:buNone/>
            </a:pPr>
            <a:endParaRPr lang="lv-LV" altLang="en-US" kern="0" dirty="0"/>
          </a:p>
          <a:p>
            <a:pPr marL="0" indent="0" algn="ctr">
              <a:buFontTx/>
              <a:buNone/>
            </a:pPr>
            <a:r>
              <a:rPr lang="lv-LV" altLang="en-US" kern="0" dirty="0"/>
              <a:t> </a:t>
            </a:r>
          </a:p>
          <a:p>
            <a:pPr marL="0" indent="0" algn="ctr">
              <a:buFontTx/>
              <a:buNone/>
            </a:pPr>
            <a:endParaRPr lang="lv-LV" kern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 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52625" y="279400"/>
            <a:ext cx="7835900" cy="70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marL="0" indent="0" algn="r" defTabSz="10429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rgbClr val="284A3A"/>
                </a:solidFill>
                <a:latin typeface="+mj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j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0" hangingPunct="0"/>
            <a:r>
              <a:rPr lang="lv-LV" altLang="lv-LV" dirty="0">
                <a:latin typeface="Arial" panose="020B0604020202020204" pitchFamily="34" charset="0"/>
                <a:cs typeface="Arial" panose="020B0604020202020204" pitchFamily="34" charset="0"/>
              </a:rPr>
              <a:t>Riepu uzstādīšanas prasības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908723" y="982394"/>
            <a:ext cx="8837844" cy="84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marL="0" indent="0" algn="ctr" defTabSz="1042988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4000" b="1" kern="1200">
                <a:solidFill>
                  <a:srgbClr val="284A3A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2pPr>
            <a:lvl3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3pPr>
            <a:lvl4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4pPr>
            <a:lvl5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5pPr>
            <a:lvl6pPr marL="4572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6pPr>
            <a:lvl7pPr marL="9144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7pPr>
            <a:lvl8pPr marL="13716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8pPr>
            <a:lvl9pPr marL="18288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lv-LV" altLang="lv-LV" sz="3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Vienādas riepas</a:t>
            </a:r>
            <a:endParaRPr lang="lv-LV" sz="3600" dirty="0"/>
          </a:p>
        </p:txBody>
      </p:sp>
    </p:spTree>
    <p:extLst>
      <p:ext uri="{BB962C8B-B14F-4D97-AF65-F5344CB8AC3E}">
        <p14:creationId xmlns:p14="http://schemas.microsoft.com/office/powerpoint/2010/main" val="90657836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6520" y="1721971"/>
            <a:ext cx="9217280" cy="5844393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lv-LV" altLang="lv-LV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lv-LV" altLang="lv-LV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 pilnu masu līdz 3,5 t </a:t>
            </a:r>
            <a:r>
              <a:rPr lang="lv-LV" altLang="lv-LV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vienas ass riteņiem </a:t>
            </a:r>
            <a:r>
              <a:rPr lang="lv-LV" altLang="lv-LV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(izņemot dubultriteņu riepas)</a:t>
            </a:r>
            <a:endParaRPr lang="lv-LV" altLang="lv-LV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lv-LV" altLang="lv-LV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lv-LV" altLang="lv-LV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 pilnu masu lielāku par 3,5 t </a:t>
            </a:r>
            <a:r>
              <a:rPr lang="lv-LV" altLang="lv-LV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priekšējās stūrējamās ass (asu) riteņiem </a:t>
            </a:r>
          </a:p>
          <a:p>
            <a:pPr marL="0" indent="0">
              <a:spcAft>
                <a:spcPts val="1800"/>
              </a:spcAft>
              <a:buNone/>
            </a:pPr>
            <a:endParaRPr lang="lv-LV" sz="32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9037" y="5629127"/>
            <a:ext cx="8571154" cy="1288953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84A3A"/>
                </a:solidFill>
                <a:latin typeface="+mn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n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endParaRPr lang="lv-LV" altLang="en-US" kern="0" dirty="0"/>
          </a:p>
          <a:p>
            <a:pPr marL="0" indent="0" algn="ctr">
              <a:buFontTx/>
              <a:buNone/>
            </a:pPr>
            <a:r>
              <a:rPr lang="lv-LV" altLang="en-US" kern="0" dirty="0"/>
              <a:t> </a:t>
            </a:r>
          </a:p>
          <a:p>
            <a:pPr marL="0" indent="0" algn="ctr">
              <a:buFontTx/>
              <a:buNone/>
            </a:pPr>
            <a:endParaRPr lang="lv-LV" kern="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81437" y="5781527"/>
            <a:ext cx="8571154" cy="1288953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84A3A"/>
                </a:solidFill>
                <a:latin typeface="+mn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n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endParaRPr lang="lv-LV" altLang="en-US" u="sng" kern="0" dirty="0">
              <a:solidFill>
                <a:srgbClr val="0070C0"/>
              </a:solidFill>
            </a:endParaRPr>
          </a:p>
          <a:p>
            <a:pPr marL="0" indent="0" algn="ctr">
              <a:buFontTx/>
              <a:buNone/>
            </a:pPr>
            <a:endParaRPr lang="lv-LV" altLang="en-US" kern="0" dirty="0"/>
          </a:p>
          <a:p>
            <a:pPr marL="0" indent="0" algn="ctr">
              <a:buFontTx/>
              <a:buNone/>
            </a:pPr>
            <a:r>
              <a:rPr lang="lv-LV" altLang="en-US" kern="0" dirty="0"/>
              <a:t> </a:t>
            </a:r>
          </a:p>
          <a:p>
            <a:pPr marL="0" indent="0" algn="ctr">
              <a:buFontTx/>
              <a:buNone/>
            </a:pPr>
            <a:endParaRPr lang="lv-LV" kern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 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52625" y="279400"/>
            <a:ext cx="7835900" cy="70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marL="0" indent="0" algn="r" defTabSz="10429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rgbClr val="284A3A"/>
                </a:solidFill>
                <a:latin typeface="+mj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j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0" hangingPunct="0"/>
            <a:r>
              <a:rPr lang="lv-LV" altLang="lv-LV" dirty="0">
                <a:latin typeface="Arial" panose="020B0604020202020204" pitchFamily="34" charset="0"/>
                <a:cs typeface="Arial" panose="020B0604020202020204" pitchFamily="34" charset="0"/>
              </a:rPr>
              <a:t>Riepu uzstādīšanas prasības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908723" y="982394"/>
            <a:ext cx="8837844" cy="84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marL="0" indent="0" algn="ctr" defTabSz="1042988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4000" b="1" kern="1200">
                <a:solidFill>
                  <a:srgbClr val="284A3A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2pPr>
            <a:lvl3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3pPr>
            <a:lvl4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4pPr>
            <a:lvl5pPr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5pPr>
            <a:lvl6pPr marL="4572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6pPr>
            <a:lvl7pPr marL="9144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7pPr>
            <a:lvl8pPr marL="13716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8pPr>
            <a:lvl9pPr marL="1828800" algn="ctr" defTabSz="1042988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Geneva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lv-LV" altLang="lv-LV" sz="3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Vienādas riepas</a:t>
            </a:r>
            <a:endParaRPr lang="lv-LV" sz="3600" dirty="0"/>
          </a:p>
        </p:txBody>
      </p:sp>
    </p:spTree>
    <p:extLst>
      <p:ext uri="{BB962C8B-B14F-4D97-AF65-F5344CB8AC3E}">
        <p14:creationId xmlns:p14="http://schemas.microsoft.com/office/powerpoint/2010/main" val="266914092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>
          <a:xfrm>
            <a:off x="629037" y="5629127"/>
            <a:ext cx="8571154" cy="1288953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84A3A"/>
                </a:solidFill>
                <a:latin typeface="+mn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n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endParaRPr lang="lv-LV" altLang="en-US" kern="0" dirty="0"/>
          </a:p>
          <a:p>
            <a:pPr marL="0" indent="0" algn="ctr">
              <a:buFontTx/>
              <a:buNone/>
            </a:pPr>
            <a:r>
              <a:rPr lang="lv-LV" altLang="en-US" kern="0" dirty="0"/>
              <a:t> </a:t>
            </a:r>
          </a:p>
          <a:p>
            <a:pPr marL="0" indent="0" algn="ctr">
              <a:buFontTx/>
              <a:buNone/>
            </a:pPr>
            <a:endParaRPr lang="lv-LV" kern="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81437" y="5781527"/>
            <a:ext cx="8571154" cy="1288953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84A3A"/>
                </a:solidFill>
                <a:latin typeface="+mn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n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endParaRPr lang="lv-LV" altLang="en-US" u="sng" kern="0" dirty="0">
              <a:solidFill>
                <a:srgbClr val="0070C0"/>
              </a:solidFill>
            </a:endParaRPr>
          </a:p>
          <a:p>
            <a:pPr marL="0" indent="0" algn="ctr">
              <a:buFontTx/>
              <a:buNone/>
            </a:pPr>
            <a:endParaRPr lang="lv-LV" altLang="en-US" kern="0" dirty="0"/>
          </a:p>
          <a:p>
            <a:pPr marL="0" indent="0" algn="ctr">
              <a:buFontTx/>
              <a:buNone/>
            </a:pPr>
            <a:r>
              <a:rPr lang="lv-LV" altLang="en-US" kern="0" dirty="0"/>
              <a:t> </a:t>
            </a:r>
          </a:p>
          <a:p>
            <a:pPr marL="0" indent="0" algn="ctr">
              <a:buFontTx/>
              <a:buNone/>
            </a:pPr>
            <a:endParaRPr lang="lv-LV" kern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30447" y="1476376"/>
            <a:ext cx="8880047" cy="4923692"/>
          </a:xfrm>
        </p:spPr>
        <p:txBody>
          <a:bodyPr/>
          <a:lstStyle/>
          <a:p>
            <a:pPr marL="0" indent="0">
              <a:buNone/>
            </a:pPr>
            <a:r>
              <a:rPr lang="lv-LV" altLang="lv-LV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 pilnu masu līdz 3,5 t </a:t>
            </a:r>
            <a:endParaRPr lang="lv-LV" dirty="0"/>
          </a:p>
          <a:p>
            <a:endParaRPr lang="lv-LV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1952625" y="279400"/>
            <a:ext cx="7835900" cy="70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marL="0" indent="0" algn="r" defTabSz="10429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rgbClr val="284A3A"/>
                </a:solidFill>
                <a:latin typeface="+mj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j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0" hangingPunct="0"/>
            <a:r>
              <a:rPr lang="lv-LV" altLang="lv-LV" dirty="0">
                <a:latin typeface="Arial" panose="020B0604020202020204" pitchFamily="34" charset="0"/>
                <a:cs typeface="Arial" panose="020B0604020202020204" pitchFamily="34" charset="0"/>
              </a:rPr>
              <a:t>Riepu uzstādīšanas prasības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129" b="27994"/>
          <a:stretch/>
        </p:blipFill>
        <p:spPr>
          <a:xfrm>
            <a:off x="5883775" y="2523331"/>
            <a:ext cx="2330613" cy="4135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328" y="3714758"/>
            <a:ext cx="657143" cy="1333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50441" y="2051539"/>
            <a:ext cx="76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0" b="1" dirty="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85791" y="5131488"/>
            <a:ext cx="76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0" b="1" dirty="0">
                <a:solidFill>
                  <a:srgbClr val="0070C0"/>
                </a:solidFill>
              </a:rPr>
              <a:t>=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04" y="2739996"/>
            <a:ext cx="2533757" cy="4070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3526328" y="2387749"/>
            <a:ext cx="76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0" b="1" dirty="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3161" y="4979088"/>
            <a:ext cx="60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0" b="1" dirty="0">
                <a:solidFill>
                  <a:srgbClr val="0070C0"/>
                </a:solidFill>
              </a:rPr>
              <a:t>≠</a:t>
            </a:r>
          </a:p>
        </p:txBody>
      </p:sp>
    </p:spTree>
    <p:extLst>
      <p:ext uri="{BB962C8B-B14F-4D97-AF65-F5344CB8AC3E}">
        <p14:creationId xmlns:p14="http://schemas.microsoft.com/office/powerpoint/2010/main" val="123536922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>
          <a:xfrm>
            <a:off x="629037" y="5629127"/>
            <a:ext cx="8571154" cy="1288953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84A3A"/>
                </a:solidFill>
                <a:latin typeface="+mn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n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endParaRPr lang="lv-LV" altLang="en-US" kern="0" dirty="0"/>
          </a:p>
          <a:p>
            <a:pPr marL="0" indent="0" algn="ctr">
              <a:buFontTx/>
              <a:buNone/>
            </a:pPr>
            <a:r>
              <a:rPr lang="lv-LV" altLang="en-US" kern="0" dirty="0"/>
              <a:t> </a:t>
            </a:r>
          </a:p>
          <a:p>
            <a:pPr marL="0" indent="0" algn="ctr">
              <a:buFontTx/>
              <a:buNone/>
            </a:pPr>
            <a:endParaRPr lang="lv-LV" kern="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81437" y="5781527"/>
            <a:ext cx="8571154" cy="1288953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84A3A"/>
                </a:solidFill>
                <a:latin typeface="+mn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n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endParaRPr lang="lv-LV" altLang="en-US" u="sng" kern="0" dirty="0">
              <a:solidFill>
                <a:srgbClr val="0070C0"/>
              </a:solidFill>
            </a:endParaRPr>
          </a:p>
          <a:p>
            <a:pPr marL="0" indent="0" algn="ctr">
              <a:buFontTx/>
              <a:buNone/>
            </a:pPr>
            <a:endParaRPr lang="lv-LV" altLang="en-US" kern="0" dirty="0"/>
          </a:p>
          <a:p>
            <a:pPr marL="0" indent="0" algn="ctr">
              <a:buFontTx/>
              <a:buNone/>
            </a:pPr>
            <a:r>
              <a:rPr lang="lv-LV" altLang="en-US" kern="0" dirty="0"/>
              <a:t> </a:t>
            </a:r>
          </a:p>
          <a:p>
            <a:pPr marL="0" indent="0" algn="ctr">
              <a:buFontTx/>
              <a:buNone/>
            </a:pPr>
            <a:endParaRPr lang="lv-LV" kern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2544" y="2165861"/>
            <a:ext cx="8880047" cy="4923692"/>
          </a:xfrm>
        </p:spPr>
        <p:txBody>
          <a:bodyPr/>
          <a:lstStyle/>
          <a:p>
            <a:pPr marL="0" indent="0">
              <a:buNone/>
            </a:pPr>
            <a:r>
              <a:rPr lang="lv-LV" altLang="lv-LV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 pilnu masu lielāku par 3,5 t </a:t>
            </a: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1952625" y="279400"/>
            <a:ext cx="7835900" cy="70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marL="0" indent="0" algn="r" defTabSz="10429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rgbClr val="284A3A"/>
                </a:solidFill>
                <a:latin typeface="+mj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j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0" hangingPunct="0"/>
            <a:r>
              <a:rPr lang="lv-LV" altLang="lv-LV" dirty="0">
                <a:latin typeface="Arial" panose="020B0604020202020204" pitchFamily="34" charset="0"/>
                <a:cs typeface="Arial" panose="020B0604020202020204" pitchFamily="34" charset="0"/>
              </a:rPr>
              <a:t>Riepu uzstādīšanas prasības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84113" y="1573695"/>
            <a:ext cx="76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0" b="1" dirty="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79338" y="4090893"/>
            <a:ext cx="60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0" b="1" dirty="0">
                <a:solidFill>
                  <a:srgbClr val="0070C0"/>
                </a:solidFill>
              </a:rPr>
              <a:t>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15684" y="5371042"/>
            <a:ext cx="60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0" b="1" dirty="0">
                <a:solidFill>
                  <a:srgbClr val="0070C0"/>
                </a:solidFill>
              </a:rPr>
              <a:t>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605" y="1862718"/>
            <a:ext cx="2891079" cy="5362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437164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6323" y="1053612"/>
            <a:ext cx="8837844" cy="5202221"/>
          </a:xfrm>
        </p:spPr>
        <p:txBody>
          <a:bodyPr/>
          <a:lstStyle/>
          <a:p>
            <a:r>
              <a:rPr lang="lv-LV" dirty="0"/>
              <a:t>Tālās gaismas lukturi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756322" y="1545562"/>
            <a:ext cx="8880047" cy="4923692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84A3A"/>
                </a:solidFill>
                <a:latin typeface="+mn-lt"/>
                <a:ea typeface="+mn-ea"/>
                <a:cs typeface="+mn-cs"/>
              </a:defRPr>
            </a:lvl1pPr>
            <a:lvl2pPr marL="847725" indent="-327025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4A3A"/>
                </a:solidFill>
                <a:latin typeface="+mn-lt"/>
                <a:ea typeface="+mn-ea"/>
              </a:defRPr>
            </a:lvl2pPr>
            <a:lvl3pPr marL="1303338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4A3A"/>
                </a:solidFill>
                <a:latin typeface="+mn-lt"/>
                <a:ea typeface="+mn-ea"/>
              </a:defRPr>
            </a:lvl3pPr>
            <a:lvl4pPr marL="1825625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4A3A"/>
                </a:solidFill>
                <a:latin typeface="+mn-lt"/>
                <a:ea typeface="+mn-ea"/>
              </a:defRPr>
            </a:lvl4pPr>
            <a:lvl5pPr marL="23463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4A3A"/>
                </a:solidFill>
                <a:latin typeface="+mn-lt"/>
                <a:ea typeface="+mn-ea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lv-LV" kern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728677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/>
              <a:t>Tālās gaismas lukturi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6323" y="2122758"/>
            <a:ext cx="9327477" cy="4909882"/>
          </a:xfrm>
        </p:spPr>
        <p:txBody>
          <a:bodyPr/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lv-LV" dirty="0"/>
              <a:t>marķējums – R, HR, DR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lv-LV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lv-LV" dirty="0"/>
              <a:t>kopējais skaits – Max 6 (3 pāri*)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lv-LV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lv-LV" dirty="0"/>
              <a:t>ieslēdzami ne vairāk kā 4 lukturi (2 pāri)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 </a:t>
            </a:r>
            <a:r>
              <a:rPr lang="lv-LV" sz="3600" dirty="0"/>
              <a:t>Prasības</a:t>
            </a:r>
          </a:p>
        </p:txBody>
      </p:sp>
    </p:spTree>
    <p:extLst>
      <p:ext uri="{BB962C8B-B14F-4D97-AF65-F5344CB8AC3E}">
        <p14:creationId xmlns:p14="http://schemas.microsoft.com/office/powerpoint/2010/main" val="164084662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heme1">
  <a:themeElements>
    <a:clrScheme name="TKSI">
      <a:dk1>
        <a:srgbClr val="284A3A"/>
      </a:dk1>
      <a:lt1>
        <a:srgbClr val="FFFFFF"/>
      </a:lt1>
      <a:dk2>
        <a:srgbClr val="284A3A"/>
      </a:dk2>
      <a:lt2>
        <a:srgbClr val="FFFFFF"/>
      </a:lt2>
      <a:accent1>
        <a:srgbClr val="284A3A"/>
      </a:accent1>
      <a:accent2>
        <a:srgbClr val="FFFF00"/>
      </a:accent2>
      <a:accent3>
        <a:srgbClr val="99CC00"/>
      </a:accent3>
      <a:accent4>
        <a:srgbClr val="000000"/>
      </a:accent4>
      <a:accent5>
        <a:srgbClr val="E0FE84"/>
      </a:accent5>
      <a:accent6>
        <a:srgbClr val="EFFFC1"/>
      </a:accent6>
      <a:hlink>
        <a:srgbClr val="284A3A"/>
      </a:hlink>
      <a:folHlink>
        <a:srgbClr val="FFFF00"/>
      </a:folHlink>
    </a:clrScheme>
    <a:fontScheme name="CSDD TKS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SDD_TKSI" id="{BD9E0D68-66B9-4BB1-863F-6EA012A5C74B}" vid="{4AC5F253-B88E-4AE2-94E8-28854537E0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5971</TotalTime>
  <Words>645</Words>
  <Application>Microsoft Office PowerPoint</Application>
  <PresentationFormat>Custom</PresentationFormat>
  <Paragraphs>276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Geneva</vt:lpstr>
      <vt:lpstr>MS PGothic</vt:lpstr>
      <vt:lpstr>Arial</vt:lpstr>
      <vt:lpstr>Wingdings 2</vt:lpstr>
      <vt:lpstr>MS PGothic</vt:lpstr>
      <vt:lpstr>Calibri</vt:lpstr>
      <vt:lpstr>Courier New</vt:lpstr>
      <vt:lpstr>Wingdings</vt:lpstr>
      <vt:lpstr>Times New Roman</vt:lpstr>
      <vt:lpstr>Theme1</vt:lpstr>
      <vt:lpstr>PowerPoint Presentation</vt:lpstr>
      <vt:lpstr>Saturs</vt:lpstr>
      <vt:lpstr>Riepas</vt:lpstr>
      <vt:lpstr> </vt:lpstr>
      <vt:lpstr> </vt:lpstr>
      <vt:lpstr> </vt:lpstr>
      <vt:lpstr> </vt:lpstr>
      <vt:lpstr>Tālās gaismas lukturi</vt:lpstr>
      <vt:lpstr> Prasības</vt:lpstr>
      <vt:lpstr>Marķējums</vt:lpstr>
      <vt:lpstr> </vt:lpstr>
      <vt:lpstr>Viena LED joslas luktura uzstādīšanas nosacījumi</vt:lpstr>
      <vt:lpstr> </vt:lpstr>
      <vt:lpstr>Ugunsdzēsības aparāti</vt:lpstr>
      <vt:lpstr> </vt:lpstr>
      <vt:lpstr>«DPF EuroIV» ieraksts   reģistrācijas apliecībā</vt:lpstr>
      <vt:lpstr>Kravas automobiļi un autobusi</vt:lpstr>
      <vt:lpstr>LV reģistrēts</vt:lpstr>
      <vt:lpstr>LV nereģistrēts</vt:lpstr>
      <vt:lpstr>Izmaiņas normatīvajos aktos</vt:lpstr>
      <vt:lpstr>Direktīva 2014/47/ES par Savienībā izmantotu komerciālo transportlīdzekļu tehniskajām pārbaudēm uz ceļiem</vt:lpstr>
      <vt:lpstr>Noteikumi paredz</vt:lpstr>
      <vt:lpstr>Klientu apkalpošanas uzlabošana</vt:lpstr>
      <vt:lpstr>Jaunas TA stacijas</vt:lpstr>
      <vt:lpstr>Tehniskā kontrole uz ceļiem</vt:lpstr>
      <vt:lpstr>Aizturēto VRN skaits (uz 1000 TL)</vt:lpstr>
      <vt:lpstr>Paldies par uzmanību!  Jūsu jautājumi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Aivis Grislis</dc:creator>
  <cp:keywords>TKSI</cp:keywords>
  <cp:lastModifiedBy>Mareks.Malavko</cp:lastModifiedBy>
  <cp:revision>471</cp:revision>
  <cp:lastPrinted>2017-04-05T15:17:53Z</cp:lastPrinted>
  <dcterms:created xsi:type="dcterms:W3CDTF">2016-11-05T12:57:54Z</dcterms:created>
  <dcterms:modified xsi:type="dcterms:W3CDTF">2017-04-05T15:55:09Z</dcterms:modified>
</cp:coreProperties>
</file>