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4"/>
  </p:notesMasterIdLst>
  <p:handoutMasterIdLst>
    <p:handoutMasterId r:id="rId45"/>
  </p:handoutMasterIdLst>
  <p:sldIdLst>
    <p:sldId id="264" r:id="rId2"/>
    <p:sldId id="288" r:id="rId3"/>
    <p:sldId id="289" r:id="rId4"/>
    <p:sldId id="330" r:id="rId5"/>
    <p:sldId id="290" r:id="rId6"/>
    <p:sldId id="291" r:id="rId7"/>
    <p:sldId id="292" r:id="rId8"/>
    <p:sldId id="293" r:id="rId9"/>
    <p:sldId id="294" r:id="rId10"/>
    <p:sldId id="295" r:id="rId11"/>
    <p:sldId id="296" r:id="rId12"/>
    <p:sldId id="297" r:id="rId13"/>
    <p:sldId id="298" r:id="rId14"/>
    <p:sldId id="299" r:id="rId15"/>
    <p:sldId id="300" r:id="rId16"/>
    <p:sldId id="301" r:id="rId17"/>
    <p:sldId id="302" r:id="rId18"/>
    <p:sldId id="303" r:id="rId19"/>
    <p:sldId id="304" r:id="rId20"/>
    <p:sldId id="305" r:id="rId21"/>
    <p:sldId id="306" r:id="rId22"/>
    <p:sldId id="307" r:id="rId23"/>
    <p:sldId id="308" r:id="rId24"/>
    <p:sldId id="309" r:id="rId25"/>
    <p:sldId id="310" r:id="rId26"/>
    <p:sldId id="311" r:id="rId27"/>
    <p:sldId id="312" r:id="rId28"/>
    <p:sldId id="313" r:id="rId29"/>
    <p:sldId id="314" r:id="rId30"/>
    <p:sldId id="315" r:id="rId31"/>
    <p:sldId id="316" r:id="rId32"/>
    <p:sldId id="317" r:id="rId33"/>
    <p:sldId id="318" r:id="rId34"/>
    <p:sldId id="319" r:id="rId35"/>
    <p:sldId id="320" r:id="rId36"/>
    <p:sldId id="321" r:id="rId37"/>
    <p:sldId id="322" r:id="rId38"/>
    <p:sldId id="323" r:id="rId39"/>
    <p:sldId id="324" r:id="rId40"/>
    <p:sldId id="325" r:id="rId41"/>
    <p:sldId id="329" r:id="rId42"/>
    <p:sldId id="326" r:id="rId43"/>
  </p:sldIdLst>
  <p:sldSz cx="9144000" cy="6858000" type="screen4x3"/>
  <p:notesSz cx="6797675" cy="9928225"/>
  <p:defaultTextStyle>
    <a:defPPr>
      <a:defRPr lang="lv-LV"/>
    </a:defPPr>
    <a:lvl1pPr algn="ctr" rtl="0" fontAlgn="base">
      <a:spcBef>
        <a:spcPct val="0"/>
      </a:spcBef>
      <a:spcAft>
        <a:spcPct val="0"/>
      </a:spcAft>
      <a:defRPr sz="1600" kern="1200">
        <a:solidFill>
          <a:schemeClr val="tx1"/>
        </a:solidFill>
        <a:latin typeface="Arial" panose="020B0604020202020204" pitchFamily="34" charset="0"/>
        <a:ea typeface="+mn-ea"/>
        <a:cs typeface="+mn-cs"/>
      </a:defRPr>
    </a:lvl1pPr>
    <a:lvl2pPr marL="457200" algn="ctr" rtl="0" fontAlgn="base">
      <a:spcBef>
        <a:spcPct val="0"/>
      </a:spcBef>
      <a:spcAft>
        <a:spcPct val="0"/>
      </a:spcAft>
      <a:defRPr sz="1600" kern="1200">
        <a:solidFill>
          <a:schemeClr val="tx1"/>
        </a:solidFill>
        <a:latin typeface="Arial" panose="020B0604020202020204" pitchFamily="34" charset="0"/>
        <a:ea typeface="+mn-ea"/>
        <a:cs typeface="+mn-cs"/>
      </a:defRPr>
    </a:lvl2pPr>
    <a:lvl3pPr marL="914400" algn="ctr" rtl="0" fontAlgn="base">
      <a:spcBef>
        <a:spcPct val="0"/>
      </a:spcBef>
      <a:spcAft>
        <a:spcPct val="0"/>
      </a:spcAft>
      <a:defRPr sz="1600" kern="1200">
        <a:solidFill>
          <a:schemeClr val="tx1"/>
        </a:solidFill>
        <a:latin typeface="Arial" panose="020B0604020202020204" pitchFamily="34" charset="0"/>
        <a:ea typeface="+mn-ea"/>
        <a:cs typeface="+mn-cs"/>
      </a:defRPr>
    </a:lvl3pPr>
    <a:lvl4pPr marL="1371600" algn="ctr" rtl="0" fontAlgn="base">
      <a:spcBef>
        <a:spcPct val="0"/>
      </a:spcBef>
      <a:spcAft>
        <a:spcPct val="0"/>
      </a:spcAft>
      <a:defRPr sz="1600" kern="1200">
        <a:solidFill>
          <a:schemeClr val="tx1"/>
        </a:solidFill>
        <a:latin typeface="Arial" panose="020B0604020202020204" pitchFamily="34" charset="0"/>
        <a:ea typeface="+mn-ea"/>
        <a:cs typeface="+mn-cs"/>
      </a:defRPr>
    </a:lvl4pPr>
    <a:lvl5pPr marL="1828800" algn="ctr" rtl="0" fontAlgn="base">
      <a:spcBef>
        <a:spcPct val="0"/>
      </a:spcBef>
      <a:spcAft>
        <a:spcPct val="0"/>
      </a:spcAft>
      <a:defRPr sz="1600" kern="1200">
        <a:solidFill>
          <a:schemeClr val="tx1"/>
        </a:solidFill>
        <a:latin typeface="Arial" panose="020B0604020202020204" pitchFamily="34" charset="0"/>
        <a:ea typeface="+mn-ea"/>
        <a:cs typeface="+mn-cs"/>
      </a:defRPr>
    </a:lvl5pPr>
    <a:lvl6pPr marL="2286000" algn="l" defTabSz="914400" rtl="0" eaLnBrk="1" latinLnBrk="0" hangingPunct="1">
      <a:defRPr sz="1600" kern="1200">
        <a:solidFill>
          <a:schemeClr val="tx1"/>
        </a:solidFill>
        <a:latin typeface="Arial" panose="020B0604020202020204" pitchFamily="34" charset="0"/>
        <a:ea typeface="+mn-ea"/>
        <a:cs typeface="+mn-cs"/>
      </a:defRPr>
    </a:lvl6pPr>
    <a:lvl7pPr marL="2743200" algn="l" defTabSz="914400" rtl="0" eaLnBrk="1" latinLnBrk="0" hangingPunct="1">
      <a:defRPr sz="1600" kern="1200">
        <a:solidFill>
          <a:schemeClr val="tx1"/>
        </a:solidFill>
        <a:latin typeface="Arial" panose="020B0604020202020204" pitchFamily="34" charset="0"/>
        <a:ea typeface="+mn-ea"/>
        <a:cs typeface="+mn-cs"/>
      </a:defRPr>
    </a:lvl7pPr>
    <a:lvl8pPr marL="3200400" algn="l" defTabSz="914400" rtl="0" eaLnBrk="1" latinLnBrk="0" hangingPunct="1">
      <a:defRPr sz="1600" kern="1200">
        <a:solidFill>
          <a:schemeClr val="tx1"/>
        </a:solidFill>
        <a:latin typeface="Arial" panose="020B0604020202020204" pitchFamily="34" charset="0"/>
        <a:ea typeface="+mn-ea"/>
        <a:cs typeface="+mn-cs"/>
      </a:defRPr>
    </a:lvl8pPr>
    <a:lvl9pPr marL="3657600" algn="l" defTabSz="914400" rtl="0" eaLnBrk="1" latinLnBrk="0" hangingPunct="1">
      <a:defRPr sz="16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5A2A"/>
    <a:srgbClr val="E73D01"/>
    <a:srgbClr val="808080"/>
    <a:srgbClr val="969696"/>
    <a:srgbClr val="777777"/>
    <a:srgbClr val="DD5603"/>
    <a:srgbClr val="DDDDDD"/>
    <a:srgbClr val="A2AC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p:cViewPr varScale="1">
        <p:scale>
          <a:sx n="116" d="100"/>
          <a:sy n="116" d="100"/>
        </p:scale>
        <p:origin x="144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pPr>
              <a:defRPr/>
            </a:pPr>
            <a:endParaRPr lang="lv-LV"/>
          </a:p>
        </p:txBody>
      </p:sp>
      <p:sp>
        <p:nvSpPr>
          <p:cNvPr id="14339" name="Rectangle 3"/>
          <p:cNvSpPr>
            <a:spLocks noGrp="1" noChangeArrowheads="1"/>
          </p:cNvSpPr>
          <p:nvPr>
            <p:ph type="dt" sz="quarter"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lv-LV"/>
          </a:p>
        </p:txBody>
      </p:sp>
      <p:sp>
        <p:nvSpPr>
          <p:cNvPr id="14340" name="Rectangle 4"/>
          <p:cNvSpPr>
            <a:spLocks noGrp="1" noChangeArrowheads="1"/>
          </p:cNvSpPr>
          <p:nvPr>
            <p:ph type="ftr" sz="quarter" idx="2"/>
          </p:nvPr>
        </p:nvSpPr>
        <p:spPr bwMode="auto">
          <a:xfrm>
            <a:off x="0"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pPr>
              <a:defRPr/>
            </a:pPr>
            <a:endParaRPr lang="lv-LV"/>
          </a:p>
        </p:txBody>
      </p:sp>
      <p:sp>
        <p:nvSpPr>
          <p:cNvPr id="14341" name="Rectangle 5"/>
          <p:cNvSpPr>
            <a:spLocks noGrp="1" noChangeArrowheads="1"/>
          </p:cNvSpPr>
          <p:nvPr>
            <p:ph type="sldNum" sz="quarter" idx="3"/>
          </p:nvPr>
        </p:nvSpPr>
        <p:spPr bwMode="auto">
          <a:xfrm>
            <a:off x="3849688"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786CD121-439E-4C72-9F32-AFAED63C751F}" type="slidenum">
              <a:rPr lang="lv-LV" altLang="lv-LV"/>
              <a:pPr/>
              <a:t>‹#›</a:t>
            </a:fld>
            <a:endParaRPr lang="lv-LV" altLang="lv-LV"/>
          </a:p>
        </p:txBody>
      </p:sp>
    </p:spTree>
    <p:extLst>
      <p:ext uri="{BB962C8B-B14F-4D97-AF65-F5344CB8AC3E}">
        <p14:creationId xmlns:p14="http://schemas.microsoft.com/office/powerpoint/2010/main" val="15990453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pPr>
              <a:defRPr/>
            </a:pPr>
            <a:endParaRPr lang="lv-LV"/>
          </a:p>
        </p:txBody>
      </p:sp>
      <p:sp>
        <p:nvSpPr>
          <p:cNvPr id="8195" name="Rectangle 3"/>
          <p:cNvSpPr>
            <a:spLocks noGrp="1" noChangeArrowheads="1"/>
          </p:cNvSpPr>
          <p:nvPr>
            <p:ph type="dt"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lv-LV"/>
          </a:p>
        </p:txBody>
      </p:sp>
      <p:sp>
        <p:nvSpPr>
          <p:cNvPr id="13316" name="Rectangle 4"/>
          <p:cNvSpPr>
            <a:spLocks noGrp="1" noRot="1" noChangeAspec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7" name="Rectangle 5"/>
          <p:cNvSpPr>
            <a:spLocks noGrp="1" noChangeArrowheads="1"/>
          </p:cNvSpPr>
          <p:nvPr>
            <p:ph type="body" sz="quarter" idx="3"/>
          </p:nvPr>
        </p:nvSpPr>
        <p:spPr bwMode="auto">
          <a:xfrm>
            <a:off x="679450" y="4716463"/>
            <a:ext cx="543877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lv-LV" noProof="0" smtClean="0"/>
              <a:t>Click to edit Master text styles</a:t>
            </a:r>
          </a:p>
          <a:p>
            <a:pPr lvl="1"/>
            <a:r>
              <a:rPr lang="lv-LV" noProof="0" smtClean="0"/>
              <a:t>Second level</a:t>
            </a:r>
          </a:p>
          <a:p>
            <a:pPr lvl="2"/>
            <a:r>
              <a:rPr lang="lv-LV" noProof="0" smtClean="0"/>
              <a:t>Third level</a:t>
            </a:r>
          </a:p>
          <a:p>
            <a:pPr lvl="3"/>
            <a:r>
              <a:rPr lang="lv-LV" noProof="0" smtClean="0"/>
              <a:t>Fourth level</a:t>
            </a:r>
          </a:p>
          <a:p>
            <a:pPr lvl="4"/>
            <a:r>
              <a:rPr lang="lv-LV" noProof="0" smtClean="0"/>
              <a:t>Fifth level</a:t>
            </a:r>
          </a:p>
        </p:txBody>
      </p:sp>
      <p:sp>
        <p:nvSpPr>
          <p:cNvPr id="8198" name="Rectangle 6"/>
          <p:cNvSpPr>
            <a:spLocks noGrp="1" noChangeArrowheads="1"/>
          </p:cNvSpPr>
          <p:nvPr>
            <p:ph type="ftr" sz="quarter" idx="4"/>
          </p:nvPr>
        </p:nvSpPr>
        <p:spPr bwMode="auto">
          <a:xfrm>
            <a:off x="0"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pPr>
              <a:defRPr/>
            </a:pPr>
            <a:endParaRPr lang="lv-LV"/>
          </a:p>
        </p:txBody>
      </p:sp>
      <p:sp>
        <p:nvSpPr>
          <p:cNvPr id="8199" name="Rectangle 7"/>
          <p:cNvSpPr>
            <a:spLocks noGrp="1" noChangeArrowheads="1"/>
          </p:cNvSpPr>
          <p:nvPr>
            <p:ph type="sldNum" sz="quarter" idx="5"/>
          </p:nvPr>
        </p:nvSpPr>
        <p:spPr bwMode="auto">
          <a:xfrm>
            <a:off x="3849688"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8D6E2DB3-F0D5-4E28-8763-39D8DBEF5841}" type="slidenum">
              <a:rPr lang="lv-LV" altLang="lv-LV"/>
              <a:pPr/>
              <a:t>‹#›</a:t>
            </a:fld>
            <a:endParaRPr lang="lv-LV" altLang="lv-LV"/>
          </a:p>
        </p:txBody>
      </p:sp>
    </p:spTree>
    <p:extLst>
      <p:ext uri="{BB962C8B-B14F-4D97-AF65-F5344CB8AC3E}">
        <p14:creationId xmlns:p14="http://schemas.microsoft.com/office/powerpoint/2010/main" val="19848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8D6E2DB3-F0D5-4E28-8763-39D8DBEF5841}" type="slidenum">
              <a:rPr lang="lv-LV" altLang="lv-LV" smtClean="0"/>
              <a:pPr/>
              <a:t>1</a:t>
            </a:fld>
            <a:endParaRPr lang="lv-LV" altLang="lv-LV"/>
          </a:p>
        </p:txBody>
      </p:sp>
    </p:spTree>
    <p:extLst>
      <p:ext uri="{BB962C8B-B14F-4D97-AF65-F5344CB8AC3E}">
        <p14:creationId xmlns:p14="http://schemas.microsoft.com/office/powerpoint/2010/main" val="24229887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0275" y="739775"/>
            <a:ext cx="4937125" cy="3703638"/>
          </a:xfrm>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52AE2140-F36E-42E6-8107-4242F107FFCB}" type="slidenum">
              <a:rPr lang="lv-LV" smtClean="0"/>
              <a:pPr/>
              <a:t>2</a:t>
            </a:fld>
            <a:endParaRPr lang="lv-LV"/>
          </a:p>
        </p:txBody>
      </p:sp>
    </p:spTree>
    <p:extLst>
      <p:ext uri="{BB962C8B-B14F-4D97-AF65-F5344CB8AC3E}">
        <p14:creationId xmlns:p14="http://schemas.microsoft.com/office/powerpoint/2010/main" val="40986147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8D6E2DB3-F0D5-4E28-8763-39D8DBEF5841}" type="slidenum">
              <a:rPr lang="lv-LV" altLang="lv-LV" smtClean="0"/>
              <a:pPr/>
              <a:t>5</a:t>
            </a:fld>
            <a:endParaRPr lang="lv-LV" altLang="lv-LV"/>
          </a:p>
        </p:txBody>
      </p:sp>
    </p:spTree>
    <p:extLst>
      <p:ext uri="{BB962C8B-B14F-4D97-AF65-F5344CB8AC3E}">
        <p14:creationId xmlns:p14="http://schemas.microsoft.com/office/powerpoint/2010/main" val="16903745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lv-LV"/>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lv-LV"/>
          </a:p>
        </p:txBody>
      </p:sp>
      <p:sp>
        <p:nvSpPr>
          <p:cNvPr id="4" name="Rectangle 4"/>
          <p:cNvSpPr>
            <a:spLocks noGrp="1" noChangeArrowheads="1"/>
          </p:cNvSpPr>
          <p:nvPr>
            <p:ph type="dt" sz="half" idx="10"/>
          </p:nvPr>
        </p:nvSpPr>
        <p:spPr>
          <a:ln/>
        </p:spPr>
        <p:txBody>
          <a:bodyPr/>
          <a:lstStyle>
            <a:lvl1pPr>
              <a:defRPr/>
            </a:lvl1pPr>
          </a:lstStyle>
          <a:p>
            <a:pPr>
              <a:defRPr/>
            </a:pPr>
            <a:endParaRPr lang="lv-LV"/>
          </a:p>
        </p:txBody>
      </p:sp>
      <p:sp>
        <p:nvSpPr>
          <p:cNvPr id="5" name="Rectangle 5"/>
          <p:cNvSpPr>
            <a:spLocks noGrp="1" noChangeArrowheads="1"/>
          </p:cNvSpPr>
          <p:nvPr>
            <p:ph type="ftr" sz="quarter" idx="11"/>
          </p:nvPr>
        </p:nvSpPr>
        <p:spPr>
          <a:ln/>
        </p:spPr>
        <p:txBody>
          <a:bodyPr/>
          <a:lstStyle>
            <a:lvl1pPr>
              <a:defRPr/>
            </a:lvl1pPr>
          </a:lstStyle>
          <a:p>
            <a:pPr>
              <a:defRPr/>
            </a:pPr>
            <a:endParaRPr lang="lv-LV"/>
          </a:p>
        </p:txBody>
      </p:sp>
      <p:sp>
        <p:nvSpPr>
          <p:cNvPr id="6" name="Rectangle 6"/>
          <p:cNvSpPr>
            <a:spLocks noGrp="1" noChangeArrowheads="1"/>
          </p:cNvSpPr>
          <p:nvPr>
            <p:ph type="sldNum" sz="quarter" idx="12"/>
          </p:nvPr>
        </p:nvSpPr>
        <p:spPr>
          <a:ln/>
        </p:spPr>
        <p:txBody>
          <a:bodyPr/>
          <a:lstStyle>
            <a:lvl1pPr>
              <a:defRPr/>
            </a:lvl1pPr>
          </a:lstStyle>
          <a:p>
            <a:fld id="{5C39A9D1-4D10-4DAF-A21F-684A83977CC9}" type="slidenum">
              <a:rPr lang="lv-LV" altLang="lv-LV"/>
              <a:pPr/>
              <a:t>‹#›</a:t>
            </a:fld>
            <a:endParaRPr lang="lv-LV" altLang="lv-LV"/>
          </a:p>
        </p:txBody>
      </p:sp>
    </p:spTree>
    <p:extLst>
      <p:ext uri="{BB962C8B-B14F-4D97-AF65-F5344CB8AC3E}">
        <p14:creationId xmlns:p14="http://schemas.microsoft.com/office/powerpoint/2010/main" val="4231761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Rectangle 4"/>
          <p:cNvSpPr>
            <a:spLocks noGrp="1" noChangeArrowheads="1"/>
          </p:cNvSpPr>
          <p:nvPr>
            <p:ph type="dt" sz="half" idx="10"/>
          </p:nvPr>
        </p:nvSpPr>
        <p:spPr>
          <a:ln/>
        </p:spPr>
        <p:txBody>
          <a:bodyPr/>
          <a:lstStyle>
            <a:lvl1pPr>
              <a:defRPr/>
            </a:lvl1pPr>
          </a:lstStyle>
          <a:p>
            <a:pPr>
              <a:defRPr/>
            </a:pPr>
            <a:endParaRPr lang="lv-LV"/>
          </a:p>
        </p:txBody>
      </p:sp>
      <p:sp>
        <p:nvSpPr>
          <p:cNvPr id="5" name="Rectangle 5"/>
          <p:cNvSpPr>
            <a:spLocks noGrp="1" noChangeArrowheads="1"/>
          </p:cNvSpPr>
          <p:nvPr>
            <p:ph type="ftr" sz="quarter" idx="11"/>
          </p:nvPr>
        </p:nvSpPr>
        <p:spPr>
          <a:ln/>
        </p:spPr>
        <p:txBody>
          <a:bodyPr/>
          <a:lstStyle>
            <a:lvl1pPr>
              <a:defRPr/>
            </a:lvl1pPr>
          </a:lstStyle>
          <a:p>
            <a:pPr>
              <a:defRPr/>
            </a:pPr>
            <a:endParaRPr lang="lv-LV"/>
          </a:p>
        </p:txBody>
      </p:sp>
      <p:sp>
        <p:nvSpPr>
          <p:cNvPr id="6" name="Rectangle 6"/>
          <p:cNvSpPr>
            <a:spLocks noGrp="1" noChangeArrowheads="1"/>
          </p:cNvSpPr>
          <p:nvPr>
            <p:ph type="sldNum" sz="quarter" idx="12"/>
          </p:nvPr>
        </p:nvSpPr>
        <p:spPr>
          <a:ln/>
        </p:spPr>
        <p:txBody>
          <a:bodyPr/>
          <a:lstStyle>
            <a:lvl1pPr>
              <a:defRPr/>
            </a:lvl1pPr>
          </a:lstStyle>
          <a:p>
            <a:fld id="{4CCCA90D-17DB-48AB-802D-7D79736C9E60}" type="slidenum">
              <a:rPr lang="lv-LV" altLang="lv-LV"/>
              <a:pPr/>
              <a:t>‹#›</a:t>
            </a:fld>
            <a:endParaRPr lang="lv-LV" altLang="lv-LV"/>
          </a:p>
        </p:txBody>
      </p:sp>
    </p:spTree>
    <p:extLst>
      <p:ext uri="{BB962C8B-B14F-4D97-AF65-F5344CB8AC3E}">
        <p14:creationId xmlns:p14="http://schemas.microsoft.com/office/powerpoint/2010/main" val="409144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lv-LV"/>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Rectangle 4"/>
          <p:cNvSpPr>
            <a:spLocks noGrp="1" noChangeArrowheads="1"/>
          </p:cNvSpPr>
          <p:nvPr>
            <p:ph type="dt" sz="half" idx="10"/>
          </p:nvPr>
        </p:nvSpPr>
        <p:spPr>
          <a:ln/>
        </p:spPr>
        <p:txBody>
          <a:bodyPr/>
          <a:lstStyle>
            <a:lvl1pPr>
              <a:defRPr/>
            </a:lvl1pPr>
          </a:lstStyle>
          <a:p>
            <a:pPr>
              <a:defRPr/>
            </a:pPr>
            <a:endParaRPr lang="lv-LV"/>
          </a:p>
        </p:txBody>
      </p:sp>
      <p:sp>
        <p:nvSpPr>
          <p:cNvPr id="5" name="Rectangle 5"/>
          <p:cNvSpPr>
            <a:spLocks noGrp="1" noChangeArrowheads="1"/>
          </p:cNvSpPr>
          <p:nvPr>
            <p:ph type="ftr" sz="quarter" idx="11"/>
          </p:nvPr>
        </p:nvSpPr>
        <p:spPr>
          <a:ln/>
        </p:spPr>
        <p:txBody>
          <a:bodyPr/>
          <a:lstStyle>
            <a:lvl1pPr>
              <a:defRPr/>
            </a:lvl1pPr>
          </a:lstStyle>
          <a:p>
            <a:pPr>
              <a:defRPr/>
            </a:pPr>
            <a:endParaRPr lang="lv-LV"/>
          </a:p>
        </p:txBody>
      </p:sp>
      <p:sp>
        <p:nvSpPr>
          <p:cNvPr id="6" name="Rectangle 6"/>
          <p:cNvSpPr>
            <a:spLocks noGrp="1" noChangeArrowheads="1"/>
          </p:cNvSpPr>
          <p:nvPr>
            <p:ph type="sldNum" sz="quarter" idx="12"/>
          </p:nvPr>
        </p:nvSpPr>
        <p:spPr>
          <a:ln/>
        </p:spPr>
        <p:txBody>
          <a:bodyPr/>
          <a:lstStyle>
            <a:lvl1pPr>
              <a:defRPr/>
            </a:lvl1pPr>
          </a:lstStyle>
          <a:p>
            <a:fld id="{F74ED838-41A0-4DBE-8C97-DC9E2EF2A74C}" type="slidenum">
              <a:rPr lang="lv-LV" altLang="lv-LV"/>
              <a:pPr/>
              <a:t>‹#›</a:t>
            </a:fld>
            <a:endParaRPr lang="lv-LV" altLang="lv-LV"/>
          </a:p>
        </p:txBody>
      </p:sp>
    </p:spTree>
    <p:extLst>
      <p:ext uri="{BB962C8B-B14F-4D97-AF65-F5344CB8AC3E}">
        <p14:creationId xmlns:p14="http://schemas.microsoft.com/office/powerpoint/2010/main" val="27367421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lv-LV"/>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Rectangle 4"/>
          <p:cNvSpPr>
            <a:spLocks noGrp="1" noChangeArrowheads="1"/>
          </p:cNvSpPr>
          <p:nvPr>
            <p:ph type="dt" sz="half" idx="10"/>
          </p:nvPr>
        </p:nvSpPr>
        <p:spPr>
          <a:ln/>
        </p:spPr>
        <p:txBody>
          <a:bodyPr/>
          <a:lstStyle>
            <a:lvl1pPr>
              <a:defRPr/>
            </a:lvl1pPr>
          </a:lstStyle>
          <a:p>
            <a:pPr>
              <a:defRPr/>
            </a:pPr>
            <a:endParaRPr lang="lv-LV"/>
          </a:p>
        </p:txBody>
      </p:sp>
      <p:sp>
        <p:nvSpPr>
          <p:cNvPr id="6" name="Rectangle 5"/>
          <p:cNvSpPr>
            <a:spLocks noGrp="1" noChangeArrowheads="1"/>
          </p:cNvSpPr>
          <p:nvPr>
            <p:ph type="ftr" sz="quarter" idx="11"/>
          </p:nvPr>
        </p:nvSpPr>
        <p:spPr>
          <a:ln/>
        </p:spPr>
        <p:txBody>
          <a:bodyPr/>
          <a:lstStyle>
            <a:lvl1pPr>
              <a:defRPr/>
            </a:lvl1pPr>
          </a:lstStyle>
          <a:p>
            <a:pPr>
              <a:defRPr/>
            </a:pPr>
            <a:endParaRPr lang="lv-LV"/>
          </a:p>
        </p:txBody>
      </p:sp>
      <p:sp>
        <p:nvSpPr>
          <p:cNvPr id="7" name="Rectangle 6"/>
          <p:cNvSpPr>
            <a:spLocks noGrp="1" noChangeArrowheads="1"/>
          </p:cNvSpPr>
          <p:nvPr>
            <p:ph type="sldNum" sz="quarter" idx="12"/>
          </p:nvPr>
        </p:nvSpPr>
        <p:spPr>
          <a:ln/>
        </p:spPr>
        <p:txBody>
          <a:bodyPr/>
          <a:lstStyle>
            <a:lvl1pPr>
              <a:defRPr/>
            </a:lvl1pPr>
          </a:lstStyle>
          <a:p>
            <a:fld id="{13C6FEAA-6740-44D0-B9FB-0599ADF57A42}" type="slidenum">
              <a:rPr lang="lv-LV" altLang="lv-LV"/>
              <a:pPr/>
              <a:t>‹#›</a:t>
            </a:fld>
            <a:endParaRPr lang="lv-LV" altLang="lv-LV"/>
          </a:p>
        </p:txBody>
      </p:sp>
    </p:spTree>
    <p:extLst>
      <p:ext uri="{BB962C8B-B14F-4D97-AF65-F5344CB8AC3E}">
        <p14:creationId xmlns:p14="http://schemas.microsoft.com/office/powerpoint/2010/main" val="2995937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Rectangle 4"/>
          <p:cNvSpPr>
            <a:spLocks noGrp="1" noChangeArrowheads="1"/>
          </p:cNvSpPr>
          <p:nvPr>
            <p:ph type="dt" sz="half" idx="10"/>
          </p:nvPr>
        </p:nvSpPr>
        <p:spPr>
          <a:ln/>
        </p:spPr>
        <p:txBody>
          <a:bodyPr/>
          <a:lstStyle>
            <a:lvl1pPr>
              <a:defRPr/>
            </a:lvl1pPr>
          </a:lstStyle>
          <a:p>
            <a:pPr>
              <a:defRPr/>
            </a:pPr>
            <a:endParaRPr lang="lv-LV"/>
          </a:p>
        </p:txBody>
      </p:sp>
      <p:sp>
        <p:nvSpPr>
          <p:cNvPr id="5" name="Rectangle 5"/>
          <p:cNvSpPr>
            <a:spLocks noGrp="1" noChangeArrowheads="1"/>
          </p:cNvSpPr>
          <p:nvPr>
            <p:ph type="ftr" sz="quarter" idx="11"/>
          </p:nvPr>
        </p:nvSpPr>
        <p:spPr>
          <a:ln/>
        </p:spPr>
        <p:txBody>
          <a:bodyPr/>
          <a:lstStyle>
            <a:lvl1pPr>
              <a:defRPr/>
            </a:lvl1pPr>
          </a:lstStyle>
          <a:p>
            <a:pPr>
              <a:defRPr/>
            </a:pPr>
            <a:endParaRPr lang="lv-LV"/>
          </a:p>
        </p:txBody>
      </p:sp>
      <p:sp>
        <p:nvSpPr>
          <p:cNvPr id="6" name="Rectangle 6"/>
          <p:cNvSpPr>
            <a:spLocks noGrp="1" noChangeArrowheads="1"/>
          </p:cNvSpPr>
          <p:nvPr>
            <p:ph type="sldNum" sz="quarter" idx="12"/>
          </p:nvPr>
        </p:nvSpPr>
        <p:spPr>
          <a:ln/>
        </p:spPr>
        <p:txBody>
          <a:bodyPr/>
          <a:lstStyle>
            <a:lvl1pPr>
              <a:defRPr/>
            </a:lvl1pPr>
          </a:lstStyle>
          <a:p>
            <a:fld id="{2121C083-3766-411E-AD9E-6C4F5CC14E89}" type="slidenum">
              <a:rPr lang="lv-LV" altLang="lv-LV"/>
              <a:pPr/>
              <a:t>‹#›</a:t>
            </a:fld>
            <a:endParaRPr lang="lv-LV" altLang="lv-LV"/>
          </a:p>
        </p:txBody>
      </p:sp>
    </p:spTree>
    <p:extLst>
      <p:ext uri="{BB962C8B-B14F-4D97-AF65-F5344CB8AC3E}">
        <p14:creationId xmlns:p14="http://schemas.microsoft.com/office/powerpoint/2010/main" val="3505976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lv-LV"/>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lv-LV"/>
          </a:p>
        </p:txBody>
      </p:sp>
      <p:sp>
        <p:nvSpPr>
          <p:cNvPr id="5" name="Rectangle 5"/>
          <p:cNvSpPr>
            <a:spLocks noGrp="1" noChangeArrowheads="1"/>
          </p:cNvSpPr>
          <p:nvPr>
            <p:ph type="ftr" sz="quarter" idx="11"/>
          </p:nvPr>
        </p:nvSpPr>
        <p:spPr>
          <a:ln/>
        </p:spPr>
        <p:txBody>
          <a:bodyPr/>
          <a:lstStyle>
            <a:lvl1pPr>
              <a:defRPr/>
            </a:lvl1pPr>
          </a:lstStyle>
          <a:p>
            <a:pPr>
              <a:defRPr/>
            </a:pPr>
            <a:endParaRPr lang="lv-LV"/>
          </a:p>
        </p:txBody>
      </p:sp>
      <p:sp>
        <p:nvSpPr>
          <p:cNvPr id="6" name="Rectangle 6"/>
          <p:cNvSpPr>
            <a:spLocks noGrp="1" noChangeArrowheads="1"/>
          </p:cNvSpPr>
          <p:nvPr>
            <p:ph type="sldNum" sz="quarter" idx="12"/>
          </p:nvPr>
        </p:nvSpPr>
        <p:spPr>
          <a:ln/>
        </p:spPr>
        <p:txBody>
          <a:bodyPr/>
          <a:lstStyle>
            <a:lvl1pPr>
              <a:defRPr/>
            </a:lvl1pPr>
          </a:lstStyle>
          <a:p>
            <a:fld id="{F800FB98-961B-4852-9203-723CBCEA5646}" type="slidenum">
              <a:rPr lang="lv-LV" altLang="lv-LV"/>
              <a:pPr/>
              <a:t>‹#›</a:t>
            </a:fld>
            <a:endParaRPr lang="lv-LV" altLang="lv-LV"/>
          </a:p>
        </p:txBody>
      </p:sp>
    </p:spTree>
    <p:extLst>
      <p:ext uri="{BB962C8B-B14F-4D97-AF65-F5344CB8AC3E}">
        <p14:creationId xmlns:p14="http://schemas.microsoft.com/office/powerpoint/2010/main" val="3508501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Rectangle 4"/>
          <p:cNvSpPr>
            <a:spLocks noGrp="1" noChangeArrowheads="1"/>
          </p:cNvSpPr>
          <p:nvPr>
            <p:ph type="dt" sz="half" idx="10"/>
          </p:nvPr>
        </p:nvSpPr>
        <p:spPr>
          <a:ln/>
        </p:spPr>
        <p:txBody>
          <a:bodyPr/>
          <a:lstStyle>
            <a:lvl1pPr>
              <a:defRPr/>
            </a:lvl1pPr>
          </a:lstStyle>
          <a:p>
            <a:pPr>
              <a:defRPr/>
            </a:pPr>
            <a:endParaRPr lang="lv-LV"/>
          </a:p>
        </p:txBody>
      </p:sp>
      <p:sp>
        <p:nvSpPr>
          <p:cNvPr id="6" name="Rectangle 5"/>
          <p:cNvSpPr>
            <a:spLocks noGrp="1" noChangeArrowheads="1"/>
          </p:cNvSpPr>
          <p:nvPr>
            <p:ph type="ftr" sz="quarter" idx="11"/>
          </p:nvPr>
        </p:nvSpPr>
        <p:spPr>
          <a:ln/>
        </p:spPr>
        <p:txBody>
          <a:bodyPr/>
          <a:lstStyle>
            <a:lvl1pPr>
              <a:defRPr/>
            </a:lvl1pPr>
          </a:lstStyle>
          <a:p>
            <a:pPr>
              <a:defRPr/>
            </a:pPr>
            <a:endParaRPr lang="lv-LV"/>
          </a:p>
        </p:txBody>
      </p:sp>
      <p:sp>
        <p:nvSpPr>
          <p:cNvPr id="7" name="Rectangle 6"/>
          <p:cNvSpPr>
            <a:spLocks noGrp="1" noChangeArrowheads="1"/>
          </p:cNvSpPr>
          <p:nvPr>
            <p:ph type="sldNum" sz="quarter" idx="12"/>
          </p:nvPr>
        </p:nvSpPr>
        <p:spPr>
          <a:ln/>
        </p:spPr>
        <p:txBody>
          <a:bodyPr/>
          <a:lstStyle>
            <a:lvl1pPr>
              <a:defRPr/>
            </a:lvl1pPr>
          </a:lstStyle>
          <a:p>
            <a:fld id="{CC929D9C-ABFF-4CAF-85AF-19C9B26B8F0F}" type="slidenum">
              <a:rPr lang="lv-LV" altLang="lv-LV"/>
              <a:pPr/>
              <a:t>‹#›</a:t>
            </a:fld>
            <a:endParaRPr lang="lv-LV" altLang="lv-LV"/>
          </a:p>
        </p:txBody>
      </p:sp>
    </p:spTree>
    <p:extLst>
      <p:ext uri="{BB962C8B-B14F-4D97-AF65-F5344CB8AC3E}">
        <p14:creationId xmlns:p14="http://schemas.microsoft.com/office/powerpoint/2010/main" val="3958932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lv-LV"/>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7" name="Rectangle 4"/>
          <p:cNvSpPr>
            <a:spLocks noGrp="1" noChangeArrowheads="1"/>
          </p:cNvSpPr>
          <p:nvPr>
            <p:ph type="dt" sz="half" idx="10"/>
          </p:nvPr>
        </p:nvSpPr>
        <p:spPr>
          <a:ln/>
        </p:spPr>
        <p:txBody>
          <a:bodyPr/>
          <a:lstStyle>
            <a:lvl1pPr>
              <a:defRPr/>
            </a:lvl1pPr>
          </a:lstStyle>
          <a:p>
            <a:pPr>
              <a:defRPr/>
            </a:pPr>
            <a:endParaRPr lang="lv-LV"/>
          </a:p>
        </p:txBody>
      </p:sp>
      <p:sp>
        <p:nvSpPr>
          <p:cNvPr id="8" name="Rectangle 5"/>
          <p:cNvSpPr>
            <a:spLocks noGrp="1" noChangeArrowheads="1"/>
          </p:cNvSpPr>
          <p:nvPr>
            <p:ph type="ftr" sz="quarter" idx="11"/>
          </p:nvPr>
        </p:nvSpPr>
        <p:spPr>
          <a:ln/>
        </p:spPr>
        <p:txBody>
          <a:bodyPr/>
          <a:lstStyle>
            <a:lvl1pPr>
              <a:defRPr/>
            </a:lvl1pPr>
          </a:lstStyle>
          <a:p>
            <a:pPr>
              <a:defRPr/>
            </a:pPr>
            <a:endParaRPr lang="lv-LV"/>
          </a:p>
        </p:txBody>
      </p:sp>
      <p:sp>
        <p:nvSpPr>
          <p:cNvPr id="9" name="Rectangle 6"/>
          <p:cNvSpPr>
            <a:spLocks noGrp="1" noChangeArrowheads="1"/>
          </p:cNvSpPr>
          <p:nvPr>
            <p:ph type="sldNum" sz="quarter" idx="12"/>
          </p:nvPr>
        </p:nvSpPr>
        <p:spPr>
          <a:ln/>
        </p:spPr>
        <p:txBody>
          <a:bodyPr/>
          <a:lstStyle>
            <a:lvl1pPr>
              <a:defRPr/>
            </a:lvl1pPr>
          </a:lstStyle>
          <a:p>
            <a:fld id="{75A1EA01-C7AD-4942-9473-E261B9D006FD}" type="slidenum">
              <a:rPr lang="lv-LV" altLang="lv-LV"/>
              <a:pPr/>
              <a:t>‹#›</a:t>
            </a:fld>
            <a:endParaRPr lang="lv-LV" altLang="lv-LV"/>
          </a:p>
        </p:txBody>
      </p:sp>
    </p:spTree>
    <p:extLst>
      <p:ext uri="{BB962C8B-B14F-4D97-AF65-F5344CB8AC3E}">
        <p14:creationId xmlns:p14="http://schemas.microsoft.com/office/powerpoint/2010/main" val="4147329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Rectangle 4"/>
          <p:cNvSpPr>
            <a:spLocks noGrp="1" noChangeArrowheads="1"/>
          </p:cNvSpPr>
          <p:nvPr>
            <p:ph type="dt" sz="half" idx="10"/>
          </p:nvPr>
        </p:nvSpPr>
        <p:spPr>
          <a:ln/>
        </p:spPr>
        <p:txBody>
          <a:bodyPr/>
          <a:lstStyle>
            <a:lvl1pPr>
              <a:defRPr/>
            </a:lvl1pPr>
          </a:lstStyle>
          <a:p>
            <a:pPr>
              <a:defRPr/>
            </a:pPr>
            <a:endParaRPr lang="lv-LV"/>
          </a:p>
        </p:txBody>
      </p:sp>
      <p:sp>
        <p:nvSpPr>
          <p:cNvPr id="4" name="Rectangle 5"/>
          <p:cNvSpPr>
            <a:spLocks noGrp="1" noChangeArrowheads="1"/>
          </p:cNvSpPr>
          <p:nvPr>
            <p:ph type="ftr" sz="quarter" idx="11"/>
          </p:nvPr>
        </p:nvSpPr>
        <p:spPr>
          <a:ln/>
        </p:spPr>
        <p:txBody>
          <a:bodyPr/>
          <a:lstStyle>
            <a:lvl1pPr>
              <a:defRPr/>
            </a:lvl1pPr>
          </a:lstStyle>
          <a:p>
            <a:pPr>
              <a:defRPr/>
            </a:pPr>
            <a:endParaRPr lang="lv-LV"/>
          </a:p>
        </p:txBody>
      </p:sp>
      <p:sp>
        <p:nvSpPr>
          <p:cNvPr id="5" name="Rectangle 6"/>
          <p:cNvSpPr>
            <a:spLocks noGrp="1" noChangeArrowheads="1"/>
          </p:cNvSpPr>
          <p:nvPr>
            <p:ph type="sldNum" sz="quarter" idx="12"/>
          </p:nvPr>
        </p:nvSpPr>
        <p:spPr>
          <a:ln/>
        </p:spPr>
        <p:txBody>
          <a:bodyPr/>
          <a:lstStyle>
            <a:lvl1pPr>
              <a:defRPr/>
            </a:lvl1pPr>
          </a:lstStyle>
          <a:p>
            <a:fld id="{5D19CFA5-B8BD-4607-AECE-DE1CC4791C88}" type="slidenum">
              <a:rPr lang="lv-LV" altLang="lv-LV"/>
              <a:pPr/>
              <a:t>‹#›</a:t>
            </a:fld>
            <a:endParaRPr lang="lv-LV" altLang="lv-LV"/>
          </a:p>
        </p:txBody>
      </p:sp>
    </p:spTree>
    <p:extLst>
      <p:ext uri="{BB962C8B-B14F-4D97-AF65-F5344CB8AC3E}">
        <p14:creationId xmlns:p14="http://schemas.microsoft.com/office/powerpoint/2010/main" val="2603699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lv-LV"/>
          </a:p>
        </p:txBody>
      </p:sp>
      <p:sp>
        <p:nvSpPr>
          <p:cNvPr id="3" name="Rectangle 5"/>
          <p:cNvSpPr>
            <a:spLocks noGrp="1" noChangeArrowheads="1"/>
          </p:cNvSpPr>
          <p:nvPr>
            <p:ph type="ftr" sz="quarter" idx="11"/>
          </p:nvPr>
        </p:nvSpPr>
        <p:spPr>
          <a:ln/>
        </p:spPr>
        <p:txBody>
          <a:bodyPr/>
          <a:lstStyle>
            <a:lvl1pPr>
              <a:defRPr/>
            </a:lvl1pPr>
          </a:lstStyle>
          <a:p>
            <a:pPr>
              <a:defRPr/>
            </a:pPr>
            <a:endParaRPr lang="lv-LV"/>
          </a:p>
        </p:txBody>
      </p:sp>
      <p:sp>
        <p:nvSpPr>
          <p:cNvPr id="4" name="Rectangle 6"/>
          <p:cNvSpPr>
            <a:spLocks noGrp="1" noChangeArrowheads="1"/>
          </p:cNvSpPr>
          <p:nvPr>
            <p:ph type="sldNum" sz="quarter" idx="12"/>
          </p:nvPr>
        </p:nvSpPr>
        <p:spPr>
          <a:ln/>
        </p:spPr>
        <p:txBody>
          <a:bodyPr/>
          <a:lstStyle>
            <a:lvl1pPr>
              <a:defRPr/>
            </a:lvl1pPr>
          </a:lstStyle>
          <a:p>
            <a:fld id="{4A0835C5-B285-4E47-818C-8C397862D760}" type="slidenum">
              <a:rPr lang="lv-LV" altLang="lv-LV"/>
              <a:pPr/>
              <a:t>‹#›</a:t>
            </a:fld>
            <a:endParaRPr lang="lv-LV" altLang="lv-LV"/>
          </a:p>
        </p:txBody>
      </p:sp>
    </p:spTree>
    <p:extLst>
      <p:ext uri="{BB962C8B-B14F-4D97-AF65-F5344CB8AC3E}">
        <p14:creationId xmlns:p14="http://schemas.microsoft.com/office/powerpoint/2010/main" val="1618248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lv-LV"/>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lv-LV"/>
          </a:p>
        </p:txBody>
      </p:sp>
      <p:sp>
        <p:nvSpPr>
          <p:cNvPr id="6" name="Rectangle 5"/>
          <p:cNvSpPr>
            <a:spLocks noGrp="1" noChangeArrowheads="1"/>
          </p:cNvSpPr>
          <p:nvPr>
            <p:ph type="ftr" sz="quarter" idx="11"/>
          </p:nvPr>
        </p:nvSpPr>
        <p:spPr>
          <a:ln/>
        </p:spPr>
        <p:txBody>
          <a:bodyPr/>
          <a:lstStyle>
            <a:lvl1pPr>
              <a:defRPr/>
            </a:lvl1pPr>
          </a:lstStyle>
          <a:p>
            <a:pPr>
              <a:defRPr/>
            </a:pPr>
            <a:endParaRPr lang="lv-LV"/>
          </a:p>
        </p:txBody>
      </p:sp>
      <p:sp>
        <p:nvSpPr>
          <p:cNvPr id="7" name="Rectangle 6"/>
          <p:cNvSpPr>
            <a:spLocks noGrp="1" noChangeArrowheads="1"/>
          </p:cNvSpPr>
          <p:nvPr>
            <p:ph type="sldNum" sz="quarter" idx="12"/>
          </p:nvPr>
        </p:nvSpPr>
        <p:spPr>
          <a:ln/>
        </p:spPr>
        <p:txBody>
          <a:bodyPr/>
          <a:lstStyle>
            <a:lvl1pPr>
              <a:defRPr/>
            </a:lvl1pPr>
          </a:lstStyle>
          <a:p>
            <a:fld id="{FAC530C2-C183-4A02-B360-826C9E9E638A}" type="slidenum">
              <a:rPr lang="lv-LV" altLang="lv-LV"/>
              <a:pPr/>
              <a:t>‹#›</a:t>
            </a:fld>
            <a:endParaRPr lang="lv-LV" altLang="lv-LV"/>
          </a:p>
        </p:txBody>
      </p:sp>
    </p:spTree>
    <p:extLst>
      <p:ext uri="{BB962C8B-B14F-4D97-AF65-F5344CB8AC3E}">
        <p14:creationId xmlns:p14="http://schemas.microsoft.com/office/powerpoint/2010/main" val="7173322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lv-LV"/>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lv-LV"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lv-LV"/>
          </a:p>
        </p:txBody>
      </p:sp>
      <p:sp>
        <p:nvSpPr>
          <p:cNvPr id="6" name="Rectangle 5"/>
          <p:cNvSpPr>
            <a:spLocks noGrp="1" noChangeArrowheads="1"/>
          </p:cNvSpPr>
          <p:nvPr>
            <p:ph type="ftr" sz="quarter" idx="11"/>
          </p:nvPr>
        </p:nvSpPr>
        <p:spPr>
          <a:ln/>
        </p:spPr>
        <p:txBody>
          <a:bodyPr/>
          <a:lstStyle>
            <a:lvl1pPr>
              <a:defRPr/>
            </a:lvl1pPr>
          </a:lstStyle>
          <a:p>
            <a:pPr>
              <a:defRPr/>
            </a:pPr>
            <a:endParaRPr lang="lv-LV"/>
          </a:p>
        </p:txBody>
      </p:sp>
      <p:sp>
        <p:nvSpPr>
          <p:cNvPr id="7" name="Rectangle 6"/>
          <p:cNvSpPr>
            <a:spLocks noGrp="1" noChangeArrowheads="1"/>
          </p:cNvSpPr>
          <p:nvPr>
            <p:ph type="sldNum" sz="quarter" idx="12"/>
          </p:nvPr>
        </p:nvSpPr>
        <p:spPr>
          <a:ln/>
        </p:spPr>
        <p:txBody>
          <a:bodyPr/>
          <a:lstStyle>
            <a:lvl1pPr>
              <a:defRPr/>
            </a:lvl1pPr>
          </a:lstStyle>
          <a:p>
            <a:fld id="{7441B35D-F449-4D03-8C2D-6E545B1B2A18}" type="slidenum">
              <a:rPr lang="lv-LV" altLang="lv-LV"/>
              <a:pPr/>
              <a:t>‹#›</a:t>
            </a:fld>
            <a:endParaRPr lang="lv-LV" altLang="lv-LV"/>
          </a:p>
        </p:txBody>
      </p:sp>
    </p:spTree>
    <p:extLst>
      <p:ext uri="{BB962C8B-B14F-4D97-AF65-F5344CB8AC3E}">
        <p14:creationId xmlns:p14="http://schemas.microsoft.com/office/powerpoint/2010/main" val="568464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lv-LV" altLang="lv-LV"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lv-LV" altLang="lv-LV" smtClean="0"/>
              <a:t>Click to edit Master text styles</a:t>
            </a:r>
          </a:p>
          <a:p>
            <a:pPr lvl="1"/>
            <a:r>
              <a:rPr lang="lv-LV" altLang="lv-LV" smtClean="0"/>
              <a:t>Second level</a:t>
            </a:r>
          </a:p>
          <a:p>
            <a:pPr lvl="2"/>
            <a:r>
              <a:rPr lang="lv-LV" altLang="lv-LV" smtClean="0"/>
              <a:t>Third level</a:t>
            </a:r>
          </a:p>
          <a:p>
            <a:pPr lvl="3"/>
            <a:r>
              <a:rPr lang="lv-LV" altLang="lv-LV" smtClean="0"/>
              <a:t>Fourth level</a:t>
            </a:r>
          </a:p>
          <a:p>
            <a:pPr lvl="4"/>
            <a:r>
              <a:rPr lang="lv-LV" altLang="lv-LV"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latin typeface="Arial" charset="0"/>
              </a:defRPr>
            </a:lvl1pPr>
          </a:lstStyle>
          <a:p>
            <a:pPr>
              <a:defRPr/>
            </a:pPr>
            <a:endParaRPr lang="lv-LV"/>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lv-LV"/>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A66B8EA-C29B-484F-8561-603DB733FD68}" type="slidenum">
              <a:rPr lang="lv-LV" altLang="lv-LV"/>
              <a:pPr/>
              <a:t>‹#›</a:t>
            </a:fld>
            <a:endParaRPr lang="lv-LV" altLang="lv-LV"/>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0" name="Rectangle 4"/>
          <p:cNvSpPr>
            <a:spLocks noGrp="1" noChangeArrowheads="1"/>
          </p:cNvSpPr>
          <p:nvPr>
            <p:ph type="ctrTitle"/>
          </p:nvPr>
        </p:nvSpPr>
        <p:spPr/>
        <p:txBody>
          <a:bodyPr/>
          <a:lstStyle/>
          <a:p>
            <a:pPr eaLnBrk="1" hangingPunct="1"/>
            <a:r>
              <a:rPr lang="lv-LV" altLang="lv-LV" b="1" smtClean="0">
                <a:solidFill>
                  <a:srgbClr val="F15A2A"/>
                </a:solidFill>
                <a:latin typeface="Calibri" panose="020F0502020204030204" pitchFamily="34" charset="0"/>
              </a:rPr>
              <a:t>Valsts SIA </a:t>
            </a:r>
            <a:br>
              <a:rPr lang="lv-LV" altLang="lv-LV" b="1" smtClean="0">
                <a:solidFill>
                  <a:srgbClr val="F15A2A"/>
                </a:solidFill>
                <a:latin typeface="Calibri" panose="020F0502020204030204" pitchFamily="34" charset="0"/>
              </a:rPr>
            </a:br>
            <a:r>
              <a:rPr lang="lv-LV" altLang="lv-LV" b="1" smtClean="0">
                <a:solidFill>
                  <a:srgbClr val="F15A2A"/>
                </a:solidFill>
                <a:latin typeface="Calibri" panose="020F0502020204030204" pitchFamily="34" charset="0"/>
              </a:rPr>
              <a:t>“Autotransporta direkcija</a:t>
            </a:r>
            <a:r>
              <a:rPr lang="lv-LV" altLang="lv-LV" smtClean="0">
                <a:solidFill>
                  <a:srgbClr val="F15A2A"/>
                </a:solidFill>
                <a:latin typeface="Verdana" panose="020B0604030504040204" pitchFamily="34" charset="0"/>
              </a:rPr>
              <a:t>”</a:t>
            </a:r>
          </a:p>
        </p:txBody>
      </p:sp>
      <p:sp>
        <p:nvSpPr>
          <p:cNvPr id="2051" name="Rectangle 5"/>
          <p:cNvSpPr>
            <a:spLocks noGrp="1" noChangeArrowheads="1"/>
          </p:cNvSpPr>
          <p:nvPr>
            <p:ph type="subTitle" idx="1"/>
          </p:nvPr>
        </p:nvSpPr>
        <p:spPr/>
        <p:txBody>
          <a:bodyPr/>
          <a:lstStyle/>
          <a:p>
            <a:pPr eaLnBrk="1" hangingPunct="1"/>
            <a:r>
              <a:rPr lang="lv-LV" altLang="lv-LV" sz="3800" b="1" dirty="0" smtClean="0">
                <a:solidFill>
                  <a:srgbClr val="A2ACB4"/>
                </a:solidFill>
                <a:latin typeface="Calibri" panose="020F0502020204030204" pitchFamily="34" charset="0"/>
              </a:rPr>
              <a:t>«Ieinteresēto piegādātāju sanāksme»</a:t>
            </a:r>
          </a:p>
          <a:p>
            <a:pPr algn="r" eaLnBrk="1" hangingPunct="1">
              <a:spcBef>
                <a:spcPct val="0"/>
              </a:spcBef>
            </a:pPr>
            <a:r>
              <a:rPr lang="lv-LV" altLang="lv-LV" sz="2000" b="1" dirty="0" smtClean="0">
                <a:solidFill>
                  <a:srgbClr val="A2ACB4"/>
                </a:solidFill>
                <a:latin typeface="Calibri" panose="020F0502020204030204" pitchFamily="34" charset="0"/>
              </a:rPr>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3200" b="1" dirty="0">
                <a:latin typeface="Arial" panose="020B0604020202020204" pitchFamily="34" charset="0"/>
                <a:cs typeface="Arial" panose="020B0604020202020204" pitchFamily="34" charset="0"/>
              </a:rPr>
              <a:t>Tehniskās prasības autobusiem </a:t>
            </a:r>
            <a:br>
              <a:rPr lang="lv-LV" sz="3200" b="1" dirty="0">
                <a:latin typeface="Arial" panose="020B0604020202020204" pitchFamily="34" charset="0"/>
                <a:cs typeface="Arial" panose="020B0604020202020204" pitchFamily="34" charset="0"/>
              </a:rPr>
            </a:br>
            <a:r>
              <a:rPr lang="lv-LV" sz="3200" b="1" dirty="0" smtClean="0">
                <a:latin typeface="Arial" panose="020B0604020202020204" pitchFamily="34" charset="0"/>
                <a:cs typeface="Arial" panose="020B0604020202020204" pitchFamily="34" charset="0"/>
              </a:rPr>
              <a:t>(3)</a:t>
            </a:r>
            <a:endParaRPr lang="lv-LV"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lvl="1" algn="just"/>
            <a:r>
              <a:rPr lang="lv-LV" sz="2000" b="1" dirty="0">
                <a:latin typeface="Arial" panose="020B0604020202020204" pitchFamily="34" charset="0"/>
                <a:cs typeface="Arial" panose="020B0604020202020204" pitchFamily="34" charset="0"/>
              </a:rPr>
              <a:t>Vismaz 10% </a:t>
            </a:r>
            <a:r>
              <a:rPr lang="lv-LV" sz="2000" dirty="0">
                <a:latin typeface="Arial" panose="020B0604020202020204" pitchFamily="34" charset="0"/>
                <a:cs typeface="Arial" panose="020B0604020202020204" pitchFamily="34" charset="0"/>
              </a:rPr>
              <a:t>no pretendenta Pakalpojuma sniegšanā iesaistītajiem autobusiem </a:t>
            </a:r>
            <a:r>
              <a:rPr lang="lv-LV" sz="2000" b="1" dirty="0">
                <a:latin typeface="Arial" panose="020B0604020202020204" pitchFamily="34" charset="0"/>
                <a:cs typeface="Arial" panose="020B0604020202020204" pitchFamily="34" charset="0"/>
              </a:rPr>
              <a:t>jābūt pielāgotiem</a:t>
            </a:r>
            <a:r>
              <a:rPr lang="lv-LV" sz="2000" dirty="0">
                <a:latin typeface="Arial" panose="020B0604020202020204" pitchFamily="34" charset="0"/>
                <a:cs typeface="Arial" panose="020B0604020202020204" pitchFamily="34" charset="0"/>
              </a:rPr>
              <a:t> personām ar funkcionāliem traucējumiem, grūtnieču un personu ar maziem bērniem (tai skaitā ar bērnu ratiņiem) </a:t>
            </a:r>
            <a:r>
              <a:rPr lang="lv-LV" sz="2000" dirty="0" smtClean="0">
                <a:latin typeface="Arial" panose="020B0604020202020204" pitchFamily="34" charset="0"/>
                <a:cs typeface="Arial" panose="020B0604020202020204" pitchFamily="34" charset="0"/>
              </a:rPr>
              <a:t>pārvadāšanai;</a:t>
            </a:r>
          </a:p>
          <a:p>
            <a:pPr lvl="1" algn="just"/>
            <a:r>
              <a:rPr lang="lv-LV" sz="2000" dirty="0">
                <a:latin typeface="Arial" panose="020B0604020202020204" pitchFamily="34" charset="0"/>
                <a:cs typeface="Arial" panose="020B0604020202020204" pitchFamily="34" charset="0"/>
              </a:rPr>
              <a:t>Pretendenta Pakalpojuma sniegšanā iesaistītajiem autobusiem jābūt no pasažieru salona norobežotai transportlīdzekļa vadītāja kabīnei</a:t>
            </a:r>
            <a:r>
              <a:rPr lang="lv-LV" sz="2000" dirty="0" smtClean="0">
                <a:latin typeface="Arial" panose="020B0604020202020204" pitchFamily="34" charset="0"/>
                <a:cs typeface="Arial" panose="020B0604020202020204" pitchFamily="34" charset="0"/>
              </a:rPr>
              <a:t>;</a:t>
            </a:r>
          </a:p>
          <a:p>
            <a:pPr lvl="1" algn="just"/>
            <a:r>
              <a:rPr lang="lv-LV" sz="2000" dirty="0"/>
              <a:t>Pretendenta Pakalpojuma sniegšanā iesaistītajos autobusos jāizmanto elektroniskas kontroles ierīces, </a:t>
            </a:r>
            <a:r>
              <a:rPr lang="lv-LV" sz="2000" b="1" dirty="0"/>
              <a:t>ja normatīvajos aktos vai atsevišķā līgumā ar Pasūtītāju ir paredzēts</a:t>
            </a:r>
            <a:r>
              <a:rPr lang="lv-LV" sz="2000" dirty="0"/>
              <a:t>, ka pārvadātājam transportlīdzekļos </a:t>
            </a:r>
            <a:r>
              <a:rPr lang="lv-LV" sz="2000" b="1" dirty="0"/>
              <a:t>jāizmanto</a:t>
            </a:r>
            <a:r>
              <a:rPr lang="lv-LV" sz="2000" dirty="0"/>
              <a:t> elektroniskas kontroles ierīces līguma izpildes kontroles </a:t>
            </a:r>
            <a:r>
              <a:rPr lang="lv-LV" sz="2000" dirty="0" smtClean="0"/>
              <a:t>nodrošināšanai.</a:t>
            </a:r>
            <a:endParaRPr lang="lv-LV" sz="2000" dirty="0">
              <a:latin typeface="Arial" panose="020B0604020202020204" pitchFamily="34" charset="0"/>
              <a:cs typeface="Arial" panose="020B0604020202020204" pitchFamily="34" charset="0"/>
            </a:endParaRPr>
          </a:p>
          <a:p>
            <a:pPr lvl="1" algn="just"/>
            <a:endParaRPr lang="lv-LV" dirty="0"/>
          </a:p>
        </p:txBody>
      </p:sp>
      <p:sp>
        <p:nvSpPr>
          <p:cNvPr id="4" name="Slide Number Placeholder 3"/>
          <p:cNvSpPr>
            <a:spLocks noGrp="1"/>
          </p:cNvSpPr>
          <p:nvPr>
            <p:ph type="sldNum" sz="quarter" idx="12"/>
          </p:nvPr>
        </p:nvSpPr>
        <p:spPr/>
        <p:txBody>
          <a:bodyPr/>
          <a:lstStyle/>
          <a:p>
            <a:fld id="{2121C083-3766-411E-AD9E-6C4F5CC14E89}" type="slidenum">
              <a:rPr lang="lv-LV" altLang="lv-LV" smtClean="0"/>
              <a:pPr/>
              <a:t>10</a:t>
            </a:fld>
            <a:endParaRPr lang="lv-LV" altLang="lv-LV"/>
          </a:p>
        </p:txBody>
      </p:sp>
    </p:spTree>
    <p:extLst>
      <p:ext uri="{BB962C8B-B14F-4D97-AF65-F5344CB8AC3E}">
        <p14:creationId xmlns:p14="http://schemas.microsoft.com/office/powerpoint/2010/main" val="15818970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3200" b="1" dirty="0">
                <a:latin typeface="Arial" panose="020B0604020202020204" pitchFamily="34" charset="0"/>
                <a:cs typeface="Arial" panose="020B0604020202020204" pitchFamily="34" charset="0"/>
              </a:rPr>
              <a:t>Tehniskās prasības autobusiem </a:t>
            </a:r>
            <a:br>
              <a:rPr lang="lv-LV" sz="3200" b="1" dirty="0">
                <a:latin typeface="Arial" panose="020B0604020202020204" pitchFamily="34" charset="0"/>
                <a:cs typeface="Arial" panose="020B0604020202020204" pitchFamily="34" charset="0"/>
              </a:rPr>
            </a:br>
            <a:r>
              <a:rPr lang="lv-LV" sz="3200" b="1" dirty="0" smtClean="0">
                <a:latin typeface="Arial" panose="020B0604020202020204" pitchFamily="34" charset="0"/>
                <a:cs typeface="Arial" panose="020B0604020202020204" pitchFamily="34" charset="0"/>
              </a:rPr>
              <a:t>(4)</a:t>
            </a:r>
            <a:endParaRPr lang="lv-LV"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lv-LV" sz="2000" dirty="0" smtClean="0">
              <a:latin typeface="Arial" panose="020B0604020202020204" pitchFamily="34" charset="0"/>
              <a:cs typeface="Arial" panose="020B0604020202020204" pitchFamily="34" charset="0"/>
            </a:endParaRPr>
          </a:p>
          <a:p>
            <a:r>
              <a:rPr lang="lv-LV" sz="2000" dirty="0" smtClean="0">
                <a:latin typeface="Arial" panose="020B0604020202020204" pitchFamily="34" charset="0"/>
                <a:cs typeface="Arial" panose="020B0604020202020204" pitchFamily="34" charset="0"/>
              </a:rPr>
              <a:t>Pretendenta </a:t>
            </a:r>
            <a:r>
              <a:rPr lang="lv-LV" sz="2000" dirty="0">
                <a:latin typeface="Arial" panose="020B0604020202020204" pitchFamily="34" charset="0"/>
                <a:cs typeface="Arial" panose="020B0604020202020204" pitchFamily="34" charset="0"/>
              </a:rPr>
              <a:t>Pakalpojuma sniegšanā iesaistītajiem autobusiem jābūt aprīkotiem ar tādām ventilācijas un apkures iekārtām, kas neatkarīgi no laika apstākļiem, nodrošina tīru gaisu un pastāvīgu temperatūru autobusa salonā robežās no + 16</a:t>
            </a:r>
            <a:r>
              <a:rPr lang="lv-LV" sz="2000" baseline="30000" dirty="0">
                <a:latin typeface="Arial" panose="020B0604020202020204" pitchFamily="34" charset="0"/>
                <a:cs typeface="Arial" panose="020B0604020202020204" pitchFamily="34" charset="0"/>
              </a:rPr>
              <a:t>0</a:t>
            </a:r>
            <a:r>
              <a:rPr lang="lv-LV" sz="2000" dirty="0">
                <a:latin typeface="Arial" panose="020B0604020202020204" pitchFamily="34" charset="0"/>
                <a:cs typeface="Arial" panose="020B0604020202020204" pitchFamily="34" charset="0"/>
              </a:rPr>
              <a:t>C līdz + 24</a:t>
            </a:r>
            <a:r>
              <a:rPr lang="lv-LV" sz="2000" baseline="30000" dirty="0">
                <a:latin typeface="Arial" panose="020B0604020202020204" pitchFamily="34" charset="0"/>
                <a:cs typeface="Arial" panose="020B0604020202020204" pitchFamily="34" charset="0"/>
              </a:rPr>
              <a:t>0</a:t>
            </a:r>
            <a:r>
              <a:rPr lang="lv-LV" sz="2000" dirty="0">
                <a:latin typeface="Arial" panose="020B0604020202020204" pitchFamily="34" charset="0"/>
                <a:cs typeface="Arial" panose="020B0604020202020204" pitchFamily="34" charset="0"/>
              </a:rPr>
              <a:t>C (atbilstoši sezonai</a:t>
            </a:r>
            <a:r>
              <a:rPr lang="lv-LV" sz="2000" dirty="0" smtClean="0">
                <a:latin typeface="Arial" panose="020B0604020202020204" pitchFamily="34" charset="0"/>
                <a:cs typeface="Arial" panose="020B0604020202020204" pitchFamily="34" charset="0"/>
              </a:rPr>
              <a:t>);</a:t>
            </a:r>
          </a:p>
          <a:p>
            <a:pPr marL="0" indent="0">
              <a:buNone/>
            </a:pPr>
            <a:endParaRPr lang="lv-LV" sz="2000" dirty="0" smtClean="0">
              <a:latin typeface="Arial" panose="020B0604020202020204" pitchFamily="34" charset="0"/>
              <a:cs typeface="Arial" panose="020B0604020202020204" pitchFamily="34" charset="0"/>
            </a:endParaRPr>
          </a:p>
          <a:p>
            <a:r>
              <a:rPr lang="lv-LV" sz="2000" dirty="0"/>
              <a:t>Pretendenta Pakalpojuma sniegšanā iesaistītajiem autobusiem salonā jānodrošina, lai pasažierim informācija par attiecīgām sabiedriskā transportlīdzekļa pieturvietām maršrutā būtu pieejama audiāli vai vizuāli.</a:t>
            </a:r>
          </a:p>
          <a:p>
            <a:endParaRPr lang="lv-LV" sz="2000" dirty="0" smtClean="0">
              <a:latin typeface="Arial" panose="020B0604020202020204" pitchFamily="34" charset="0"/>
              <a:cs typeface="Arial" panose="020B0604020202020204" pitchFamily="34" charset="0"/>
            </a:endParaRPr>
          </a:p>
          <a:p>
            <a:endParaRPr lang="lv-LV" dirty="0"/>
          </a:p>
        </p:txBody>
      </p:sp>
      <p:sp>
        <p:nvSpPr>
          <p:cNvPr id="4" name="Slide Number Placeholder 3"/>
          <p:cNvSpPr>
            <a:spLocks noGrp="1"/>
          </p:cNvSpPr>
          <p:nvPr>
            <p:ph type="sldNum" sz="quarter" idx="12"/>
          </p:nvPr>
        </p:nvSpPr>
        <p:spPr/>
        <p:txBody>
          <a:bodyPr/>
          <a:lstStyle/>
          <a:p>
            <a:fld id="{2121C083-3766-411E-AD9E-6C4F5CC14E89}" type="slidenum">
              <a:rPr lang="lv-LV" altLang="lv-LV" smtClean="0"/>
              <a:pPr/>
              <a:t>11</a:t>
            </a:fld>
            <a:endParaRPr lang="lv-LV" altLang="lv-LV"/>
          </a:p>
        </p:txBody>
      </p:sp>
    </p:spTree>
    <p:extLst>
      <p:ext uri="{BB962C8B-B14F-4D97-AF65-F5344CB8AC3E}">
        <p14:creationId xmlns:p14="http://schemas.microsoft.com/office/powerpoint/2010/main" val="42176043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3200" b="1" dirty="0" smtClean="0">
                <a:latin typeface="Arial" panose="020B0604020202020204" pitchFamily="34" charset="0"/>
                <a:cs typeface="Arial" panose="020B0604020202020204" pitchFamily="34" charset="0"/>
              </a:rPr>
              <a:t>Vērtēšanas kritēriji</a:t>
            </a:r>
            <a:endParaRPr lang="lv-LV"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lv-LV" sz="2400" b="1" dirty="0">
                <a:latin typeface="Arial" panose="020B0604020202020204" pitchFamily="34" charset="0"/>
                <a:cs typeface="Arial" panose="020B0604020202020204" pitchFamily="34" charset="0"/>
              </a:rPr>
              <a:t>S</a:t>
            </a:r>
            <a:r>
              <a:rPr lang="lv-LV" sz="2400" b="1" dirty="0" smtClean="0">
                <a:latin typeface="Arial" panose="020B0604020202020204" pitchFamily="34" charset="0"/>
                <a:cs typeface="Arial" panose="020B0604020202020204" pitchFamily="34" charset="0"/>
              </a:rPr>
              <a:t>aimnieciski </a:t>
            </a:r>
            <a:r>
              <a:rPr lang="lv-LV" sz="2400" b="1" dirty="0">
                <a:latin typeface="Arial" panose="020B0604020202020204" pitchFamily="34" charset="0"/>
                <a:cs typeface="Arial" panose="020B0604020202020204" pitchFamily="34" charset="0"/>
              </a:rPr>
              <a:t>izdevīgākais </a:t>
            </a:r>
            <a:r>
              <a:rPr lang="lv-LV" sz="2400" b="1" dirty="0" smtClean="0">
                <a:latin typeface="Arial" panose="020B0604020202020204" pitchFamily="34" charset="0"/>
                <a:cs typeface="Arial" panose="020B0604020202020204" pitchFamily="34" charset="0"/>
              </a:rPr>
              <a:t>piedāvājums.</a:t>
            </a:r>
          </a:p>
          <a:p>
            <a:pPr marL="0" indent="0">
              <a:buNone/>
            </a:pPr>
            <a:endParaRPr lang="lv-LV" sz="2400" b="1" dirty="0" smtClean="0">
              <a:latin typeface="Arial" panose="020B0604020202020204" pitchFamily="34" charset="0"/>
              <a:cs typeface="Arial" panose="020B0604020202020204" pitchFamily="34" charset="0"/>
            </a:endParaRPr>
          </a:p>
          <a:p>
            <a:r>
              <a:rPr lang="lv-LV" sz="2400" dirty="0" smtClean="0">
                <a:latin typeface="Arial" panose="020B0604020202020204" pitchFamily="34" charset="0"/>
                <a:cs typeface="Arial" panose="020B0604020202020204" pitchFamily="34" charset="0"/>
              </a:rPr>
              <a:t>Galīgā </a:t>
            </a:r>
            <a:r>
              <a:rPr lang="lv-LV" sz="2400" dirty="0">
                <a:latin typeface="Arial" panose="020B0604020202020204" pitchFamily="34" charset="0"/>
                <a:cs typeface="Arial" panose="020B0604020202020204" pitchFamily="34" charset="0"/>
              </a:rPr>
              <a:t>piedāvājuma novērtēšanā </a:t>
            </a:r>
            <a:r>
              <a:rPr lang="lv-LV" sz="2400" dirty="0" smtClean="0">
                <a:latin typeface="Arial" panose="020B0604020202020204" pitchFamily="34" charset="0"/>
                <a:cs typeface="Arial" panose="020B0604020202020204" pitchFamily="34" charset="0"/>
              </a:rPr>
              <a:t>īpatsvars </a:t>
            </a:r>
            <a:r>
              <a:rPr lang="lv-LV" sz="2400" dirty="0">
                <a:latin typeface="Arial" panose="020B0604020202020204" pitchFamily="34" charset="0"/>
                <a:cs typeface="Arial" panose="020B0604020202020204" pitchFamily="34" charset="0"/>
              </a:rPr>
              <a:t>sastāv no:</a:t>
            </a:r>
          </a:p>
          <a:p>
            <a:pPr lvl="2"/>
            <a:r>
              <a:rPr lang="lv-LV" dirty="0">
                <a:latin typeface="Arial" panose="020B0604020202020204" pitchFamily="34" charset="0"/>
                <a:cs typeface="Arial" panose="020B0604020202020204" pitchFamily="34" charset="0"/>
              </a:rPr>
              <a:t>Tehniskā piedāvājuma vērtējuma </a:t>
            </a:r>
            <a:r>
              <a:rPr lang="lv-LV" dirty="0" smtClean="0">
                <a:latin typeface="Arial" panose="020B0604020202020204" pitchFamily="34" charset="0"/>
                <a:cs typeface="Arial" panose="020B0604020202020204" pitchFamily="34" charset="0"/>
              </a:rPr>
              <a:t>- </a:t>
            </a:r>
            <a:r>
              <a:rPr lang="lv-LV" b="1" dirty="0">
                <a:latin typeface="Arial" panose="020B0604020202020204" pitchFamily="34" charset="0"/>
                <a:cs typeface="Arial" panose="020B0604020202020204" pitchFamily="34" charset="0"/>
              </a:rPr>
              <a:t>23%, </a:t>
            </a:r>
            <a:r>
              <a:rPr lang="lv-LV" dirty="0">
                <a:latin typeface="Arial" panose="020B0604020202020204" pitchFamily="34" charset="0"/>
                <a:cs typeface="Arial" panose="020B0604020202020204" pitchFamily="34" charset="0"/>
              </a:rPr>
              <a:t>kas atbilst tehniskā piedāvājumā iegūstamajiem </a:t>
            </a:r>
            <a:r>
              <a:rPr lang="lv-LV" b="1" dirty="0">
                <a:latin typeface="Arial" panose="020B0604020202020204" pitchFamily="34" charset="0"/>
                <a:cs typeface="Arial" panose="020B0604020202020204" pitchFamily="34" charset="0"/>
              </a:rPr>
              <a:t>23 </a:t>
            </a:r>
            <a:r>
              <a:rPr lang="lv-LV" b="1" dirty="0" smtClean="0">
                <a:latin typeface="Arial" panose="020B0604020202020204" pitchFamily="34" charset="0"/>
                <a:cs typeface="Arial" panose="020B0604020202020204" pitchFamily="34" charset="0"/>
              </a:rPr>
              <a:t>punktiem</a:t>
            </a:r>
            <a:r>
              <a:rPr lang="lv-LV" dirty="0" smtClean="0">
                <a:latin typeface="Arial" panose="020B0604020202020204" pitchFamily="34" charset="0"/>
                <a:cs typeface="Arial" panose="020B0604020202020204" pitchFamily="34" charset="0"/>
              </a:rPr>
              <a:t>;</a:t>
            </a:r>
          </a:p>
          <a:p>
            <a:pPr lvl="2"/>
            <a:r>
              <a:rPr lang="lv-LV" sz="2400" dirty="0" smtClean="0">
                <a:latin typeface="Arial" panose="020B0604020202020204" pitchFamily="34" charset="0"/>
                <a:cs typeface="Arial" panose="020B0604020202020204" pitchFamily="34" charset="0"/>
              </a:rPr>
              <a:t>Finanšu </a:t>
            </a:r>
            <a:r>
              <a:rPr lang="lv-LV" sz="2400" dirty="0">
                <a:latin typeface="Arial" panose="020B0604020202020204" pitchFamily="34" charset="0"/>
                <a:cs typeface="Arial" panose="020B0604020202020204" pitchFamily="34" charset="0"/>
              </a:rPr>
              <a:t>piedāvājuma vērtējuma </a:t>
            </a:r>
            <a:r>
              <a:rPr lang="lv-LV" sz="2400" dirty="0" smtClean="0">
                <a:latin typeface="Arial" panose="020B0604020202020204" pitchFamily="34" charset="0"/>
                <a:cs typeface="Arial" panose="020B0604020202020204" pitchFamily="34" charset="0"/>
              </a:rPr>
              <a:t> – </a:t>
            </a:r>
            <a:r>
              <a:rPr lang="lv-LV" sz="2400" b="1" dirty="0">
                <a:latin typeface="Arial" panose="020B0604020202020204" pitchFamily="34" charset="0"/>
                <a:cs typeface="Arial" panose="020B0604020202020204" pitchFamily="34" charset="0"/>
              </a:rPr>
              <a:t>77%, </a:t>
            </a:r>
            <a:r>
              <a:rPr lang="lv-LV" sz="2400" dirty="0">
                <a:latin typeface="Arial" panose="020B0604020202020204" pitchFamily="34" charset="0"/>
                <a:cs typeface="Arial" panose="020B0604020202020204" pitchFamily="34" charset="0"/>
              </a:rPr>
              <a:t>kas atbilst finanšu piedāvājumā iegūstamajiem </a:t>
            </a:r>
            <a:r>
              <a:rPr lang="lv-LV" sz="2400" b="1" dirty="0">
                <a:latin typeface="Arial" panose="020B0604020202020204" pitchFamily="34" charset="0"/>
                <a:cs typeface="Arial" panose="020B0604020202020204" pitchFamily="34" charset="0"/>
              </a:rPr>
              <a:t>77 </a:t>
            </a:r>
            <a:r>
              <a:rPr lang="lv-LV" sz="2400" b="1" dirty="0" smtClean="0">
                <a:latin typeface="Arial" panose="020B0604020202020204" pitchFamily="34" charset="0"/>
                <a:cs typeface="Arial" panose="020B0604020202020204" pitchFamily="34" charset="0"/>
              </a:rPr>
              <a:t>punktiem</a:t>
            </a:r>
            <a:r>
              <a:rPr lang="lv-LV" sz="2400" dirty="0" smtClean="0">
                <a:latin typeface="Arial" panose="020B0604020202020204" pitchFamily="34" charset="0"/>
                <a:cs typeface="Arial" panose="020B0604020202020204" pitchFamily="34" charset="0"/>
              </a:rPr>
              <a:t>.</a:t>
            </a:r>
            <a:endParaRPr lang="lv-LV" sz="2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2121C083-3766-411E-AD9E-6C4F5CC14E89}" type="slidenum">
              <a:rPr lang="lv-LV" altLang="lv-LV" smtClean="0"/>
              <a:pPr/>
              <a:t>12</a:t>
            </a:fld>
            <a:endParaRPr lang="lv-LV" altLang="lv-LV"/>
          </a:p>
        </p:txBody>
      </p:sp>
    </p:spTree>
    <p:extLst>
      <p:ext uri="{BB962C8B-B14F-4D97-AF65-F5344CB8AC3E}">
        <p14:creationId xmlns:p14="http://schemas.microsoft.com/office/powerpoint/2010/main" val="18462023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3200" b="1" dirty="0" smtClean="0">
                <a:latin typeface="Arial" panose="020B0604020202020204" pitchFamily="34" charset="0"/>
                <a:cs typeface="Arial" panose="020B0604020202020204" pitchFamily="34" charset="0"/>
              </a:rPr>
              <a:t>Tehniskā piedāvājuma vērtēšana</a:t>
            </a:r>
            <a:br>
              <a:rPr lang="lv-LV" sz="3200" b="1" dirty="0" smtClean="0">
                <a:latin typeface="Arial" panose="020B0604020202020204" pitchFamily="34" charset="0"/>
                <a:cs typeface="Arial" panose="020B0604020202020204" pitchFamily="34" charset="0"/>
              </a:rPr>
            </a:br>
            <a:r>
              <a:rPr lang="lv-LV" sz="3200" b="1" dirty="0" smtClean="0">
                <a:latin typeface="Arial" panose="020B0604020202020204" pitchFamily="34" charset="0"/>
                <a:cs typeface="Arial" panose="020B0604020202020204" pitchFamily="34" charset="0"/>
              </a:rPr>
              <a:t>(kritērijs A)</a:t>
            </a:r>
            <a:endParaRPr lang="lv-LV" sz="3200" b="1" dirty="0">
              <a:latin typeface="Arial" panose="020B0604020202020204" pitchFamily="34" charset="0"/>
              <a:cs typeface="Arial" panose="020B0604020202020204" pitchFamily="34" charset="0"/>
            </a:endParaRPr>
          </a:p>
        </p:txBody>
      </p:sp>
      <p:graphicFrame>
        <p:nvGraphicFramePr>
          <p:cNvPr id="8" name="Content Placeholder 7"/>
          <p:cNvGraphicFramePr>
            <a:graphicFrameLocks noGrp="1"/>
          </p:cNvGraphicFramePr>
          <p:nvPr>
            <p:ph idx="1"/>
            <p:extLst/>
          </p:nvPr>
        </p:nvGraphicFramePr>
        <p:xfrm>
          <a:off x="611560" y="1628800"/>
          <a:ext cx="7920879" cy="3861764"/>
        </p:xfrm>
        <a:graphic>
          <a:graphicData uri="http://schemas.openxmlformats.org/drawingml/2006/table">
            <a:tbl>
              <a:tblPr firstRow="1" firstCol="1" bandRow="1" bandCol="1">
                <a:tableStyleId>{5C22544A-7EE6-4342-B048-85BDC9FD1C3A}</a:tableStyleId>
              </a:tblPr>
              <a:tblGrid>
                <a:gridCol w="867223"/>
                <a:gridCol w="5881113"/>
                <a:gridCol w="1172543"/>
              </a:tblGrid>
              <a:tr h="430781">
                <a:tc>
                  <a:txBody>
                    <a:bodyPr/>
                    <a:lstStyle/>
                    <a:p>
                      <a:pPr indent="-35560">
                        <a:lnSpc>
                          <a:spcPct val="107000"/>
                        </a:lnSpc>
                        <a:spcAft>
                          <a:spcPts val="0"/>
                        </a:spcAft>
                      </a:pPr>
                      <a:r>
                        <a:rPr lang="lv-LV" sz="1200" dirty="0">
                          <a:effectLst/>
                          <a:highlight>
                            <a:srgbClr val="00FF00"/>
                          </a:highlight>
                        </a:rPr>
                        <a:t> </a:t>
                      </a:r>
                      <a:endParaRPr lang="lv-LV" sz="1200" dirty="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nSpc>
                          <a:spcPct val="107000"/>
                        </a:lnSpc>
                        <a:spcAft>
                          <a:spcPts val="0"/>
                        </a:spcAft>
                      </a:pPr>
                      <a:r>
                        <a:rPr lang="lv-LV" sz="1200" dirty="0">
                          <a:solidFill>
                            <a:schemeClr val="tx1"/>
                          </a:solidFill>
                          <a:effectLst/>
                        </a:rPr>
                        <a:t>Pretendenta sabiedriskā transporta pakalpojumu sniegšanā iesaistītie autobusi (turpmāk – autobusi)</a:t>
                      </a:r>
                      <a:endParaRPr lang="lv-LV"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07000"/>
                        </a:lnSpc>
                        <a:spcAft>
                          <a:spcPts val="0"/>
                        </a:spcAft>
                      </a:pPr>
                      <a:r>
                        <a:rPr lang="lv-LV" sz="1200" dirty="0">
                          <a:solidFill>
                            <a:schemeClr val="tx1"/>
                          </a:solidFill>
                          <a:effectLst/>
                        </a:rPr>
                        <a:t>13</a:t>
                      </a:r>
                      <a:endParaRPr lang="lv-LV"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r>
              <a:tr h="653806">
                <a:tc>
                  <a:txBody>
                    <a:bodyPr/>
                    <a:lstStyle/>
                    <a:p>
                      <a:pPr indent="-35560">
                        <a:lnSpc>
                          <a:spcPct val="107000"/>
                        </a:lnSpc>
                        <a:spcAft>
                          <a:spcPts val="0"/>
                        </a:spcAft>
                      </a:pPr>
                      <a:r>
                        <a:rPr lang="lv-LV" sz="1200" b="0" dirty="0">
                          <a:solidFill>
                            <a:schemeClr val="tx1"/>
                          </a:solidFill>
                          <a:effectLst/>
                        </a:rPr>
                        <a:t>1.</a:t>
                      </a:r>
                      <a:endParaRPr lang="lv-LV"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just">
                        <a:lnSpc>
                          <a:spcPct val="107000"/>
                        </a:lnSpc>
                        <a:spcAft>
                          <a:spcPts val="0"/>
                        </a:spcAft>
                      </a:pPr>
                      <a:r>
                        <a:rPr lang="lv-LV" sz="1200">
                          <a:effectLst/>
                        </a:rPr>
                        <a:t>Visu autobusu vidējais vecums uz piedāvājuma iesniegšanas brīdi (autobusu vecums tiek noteikts, atņemot autobusa izlaiduma gadu no konkursa izsludināšana gada):</a:t>
                      </a:r>
                      <a:endParaRPr lang="lv-LV"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07000"/>
                        </a:lnSpc>
                        <a:spcAft>
                          <a:spcPts val="0"/>
                        </a:spcAft>
                      </a:pPr>
                      <a:r>
                        <a:rPr lang="lv-LV" sz="1200">
                          <a:effectLst/>
                        </a:rPr>
                        <a:t> </a:t>
                      </a:r>
                      <a:endParaRPr lang="lv-LV" sz="1200">
                        <a:effectLst/>
                        <a:latin typeface="Times New Roman" panose="02020603050405020304" pitchFamily="18" charset="0"/>
                        <a:ea typeface="Times New Roman" panose="02020603050405020304" pitchFamily="18" charset="0"/>
                      </a:endParaRPr>
                    </a:p>
                  </a:txBody>
                  <a:tcPr marL="68580" marR="68580" marT="0" marB="0"/>
                </a:tc>
              </a:tr>
              <a:tr h="430781">
                <a:tc>
                  <a:txBody>
                    <a:bodyPr/>
                    <a:lstStyle/>
                    <a:p>
                      <a:pPr indent="-35560">
                        <a:lnSpc>
                          <a:spcPct val="107000"/>
                        </a:lnSpc>
                        <a:spcAft>
                          <a:spcPts val="0"/>
                        </a:spcAft>
                      </a:pPr>
                      <a:r>
                        <a:rPr lang="lv-LV" sz="1200" b="0" dirty="0">
                          <a:solidFill>
                            <a:schemeClr val="tx1"/>
                          </a:solidFill>
                          <a:effectLst/>
                        </a:rPr>
                        <a:t>1.1.</a:t>
                      </a:r>
                      <a:endParaRPr lang="lv-LV"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just">
                        <a:lnSpc>
                          <a:spcPct val="107000"/>
                        </a:lnSpc>
                        <a:spcAft>
                          <a:spcPts val="0"/>
                        </a:spcAft>
                      </a:pPr>
                      <a:r>
                        <a:rPr lang="lv-LV" sz="1200">
                          <a:effectLst/>
                        </a:rPr>
                        <a:t>Visu autobusu vidējais vecums iekļaujas intervālā no 0 gadiem līdz 5 gadiem</a:t>
                      </a:r>
                      <a:endParaRPr lang="lv-LV"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07000"/>
                        </a:lnSpc>
                        <a:spcAft>
                          <a:spcPts val="0"/>
                        </a:spcAft>
                      </a:pPr>
                      <a:r>
                        <a:rPr lang="lv-LV" sz="1200">
                          <a:effectLst/>
                        </a:rPr>
                        <a:t>3</a:t>
                      </a:r>
                      <a:endParaRPr lang="lv-LV" sz="1200">
                        <a:effectLst/>
                        <a:latin typeface="Times New Roman" panose="02020603050405020304" pitchFamily="18" charset="0"/>
                        <a:ea typeface="Times New Roman" panose="02020603050405020304" pitchFamily="18" charset="0"/>
                      </a:endParaRPr>
                    </a:p>
                  </a:txBody>
                  <a:tcPr marL="68580" marR="68580" marT="0" marB="0"/>
                </a:tc>
              </a:tr>
              <a:tr h="430781">
                <a:tc>
                  <a:txBody>
                    <a:bodyPr/>
                    <a:lstStyle/>
                    <a:p>
                      <a:pPr indent="-35560">
                        <a:lnSpc>
                          <a:spcPct val="107000"/>
                        </a:lnSpc>
                        <a:spcAft>
                          <a:spcPts val="0"/>
                        </a:spcAft>
                      </a:pPr>
                      <a:r>
                        <a:rPr lang="lv-LV" sz="1200" b="0" dirty="0">
                          <a:solidFill>
                            <a:schemeClr val="tx1"/>
                          </a:solidFill>
                          <a:effectLst/>
                        </a:rPr>
                        <a:t>1.2.</a:t>
                      </a:r>
                      <a:endParaRPr lang="lv-LV"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just">
                        <a:lnSpc>
                          <a:spcPct val="107000"/>
                        </a:lnSpc>
                        <a:spcAft>
                          <a:spcPts val="0"/>
                        </a:spcAft>
                      </a:pPr>
                      <a:r>
                        <a:rPr lang="lv-LV" sz="1200">
                          <a:effectLst/>
                        </a:rPr>
                        <a:t>Visu autobusu vidējais vecums iekļaujas intervālā no 6 gadiem līdz 10 gadiem</a:t>
                      </a:r>
                      <a:endParaRPr lang="lv-LV"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07000"/>
                        </a:lnSpc>
                        <a:spcAft>
                          <a:spcPts val="0"/>
                        </a:spcAft>
                      </a:pPr>
                      <a:r>
                        <a:rPr lang="lv-LV" sz="1200">
                          <a:effectLst/>
                        </a:rPr>
                        <a:t>2</a:t>
                      </a:r>
                      <a:endParaRPr lang="lv-LV" sz="1200">
                        <a:effectLst/>
                        <a:latin typeface="Times New Roman" panose="02020603050405020304" pitchFamily="18" charset="0"/>
                        <a:ea typeface="Times New Roman" panose="02020603050405020304" pitchFamily="18" charset="0"/>
                      </a:endParaRPr>
                    </a:p>
                  </a:txBody>
                  <a:tcPr marL="68580" marR="68580" marT="0" marB="0"/>
                </a:tc>
              </a:tr>
              <a:tr h="430781">
                <a:tc>
                  <a:txBody>
                    <a:bodyPr/>
                    <a:lstStyle/>
                    <a:p>
                      <a:pPr indent="-35560">
                        <a:lnSpc>
                          <a:spcPct val="107000"/>
                        </a:lnSpc>
                        <a:spcAft>
                          <a:spcPts val="0"/>
                        </a:spcAft>
                      </a:pPr>
                      <a:r>
                        <a:rPr lang="lv-LV" sz="1200" b="0" dirty="0">
                          <a:solidFill>
                            <a:schemeClr val="tx1"/>
                          </a:solidFill>
                          <a:effectLst/>
                        </a:rPr>
                        <a:t>1.3.</a:t>
                      </a:r>
                      <a:endParaRPr lang="lv-LV"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just">
                        <a:lnSpc>
                          <a:spcPct val="107000"/>
                        </a:lnSpc>
                        <a:spcAft>
                          <a:spcPts val="0"/>
                        </a:spcAft>
                      </a:pPr>
                      <a:r>
                        <a:rPr lang="lv-LV" sz="1200">
                          <a:effectLst/>
                        </a:rPr>
                        <a:t>Visu autobusu vidējais vecums iekļaujas intervālā no 11 gadiem līdz 14 gadiem</a:t>
                      </a:r>
                      <a:endParaRPr lang="lv-LV"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07000"/>
                        </a:lnSpc>
                        <a:spcAft>
                          <a:spcPts val="0"/>
                        </a:spcAft>
                      </a:pPr>
                      <a:r>
                        <a:rPr lang="lv-LV" sz="1200">
                          <a:effectLst/>
                        </a:rPr>
                        <a:t>1</a:t>
                      </a:r>
                      <a:endParaRPr lang="lv-LV" sz="1200">
                        <a:effectLst/>
                        <a:latin typeface="Times New Roman" panose="02020603050405020304" pitchFamily="18" charset="0"/>
                        <a:ea typeface="Times New Roman" panose="02020603050405020304" pitchFamily="18" charset="0"/>
                      </a:endParaRPr>
                    </a:p>
                  </a:txBody>
                  <a:tcPr marL="68580" marR="68580" marT="0" marB="0"/>
                </a:tc>
              </a:tr>
              <a:tr h="207757">
                <a:tc>
                  <a:txBody>
                    <a:bodyPr/>
                    <a:lstStyle/>
                    <a:p>
                      <a:pPr indent="-35560">
                        <a:lnSpc>
                          <a:spcPct val="107000"/>
                        </a:lnSpc>
                        <a:spcAft>
                          <a:spcPts val="0"/>
                        </a:spcAft>
                      </a:pPr>
                      <a:r>
                        <a:rPr lang="lv-LV" sz="1200" b="0" dirty="0">
                          <a:solidFill>
                            <a:schemeClr val="tx1"/>
                          </a:solidFill>
                          <a:effectLst/>
                          <a:highlight>
                            <a:srgbClr val="00FF00"/>
                          </a:highlight>
                        </a:rPr>
                        <a:t> </a:t>
                      </a:r>
                      <a:endParaRPr lang="lv-LV"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just">
                        <a:lnSpc>
                          <a:spcPct val="107000"/>
                        </a:lnSpc>
                        <a:spcAft>
                          <a:spcPts val="0"/>
                        </a:spcAft>
                      </a:pPr>
                      <a:r>
                        <a:rPr lang="lv-LV" sz="1200" dirty="0">
                          <a:effectLst/>
                        </a:rPr>
                        <a:t> </a:t>
                      </a:r>
                      <a:endParaRPr lang="lv-LV"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07000"/>
                        </a:lnSpc>
                        <a:spcAft>
                          <a:spcPts val="0"/>
                        </a:spcAft>
                      </a:pPr>
                      <a:r>
                        <a:rPr lang="lv-LV" sz="1200">
                          <a:effectLst/>
                        </a:rPr>
                        <a:t> </a:t>
                      </a:r>
                      <a:endParaRPr lang="lv-LV" sz="1200">
                        <a:effectLst/>
                        <a:latin typeface="Times New Roman" panose="02020603050405020304" pitchFamily="18" charset="0"/>
                        <a:ea typeface="Times New Roman" panose="02020603050405020304" pitchFamily="18" charset="0"/>
                      </a:endParaRPr>
                    </a:p>
                  </a:txBody>
                  <a:tcPr marL="68580" marR="68580" marT="0" marB="0"/>
                </a:tc>
              </a:tr>
              <a:tr h="653806">
                <a:tc>
                  <a:txBody>
                    <a:bodyPr/>
                    <a:lstStyle/>
                    <a:p>
                      <a:pPr indent="-35560">
                        <a:lnSpc>
                          <a:spcPct val="107000"/>
                        </a:lnSpc>
                        <a:spcAft>
                          <a:spcPts val="0"/>
                        </a:spcAft>
                      </a:pPr>
                      <a:r>
                        <a:rPr lang="lv-LV" sz="1200" b="0" dirty="0">
                          <a:solidFill>
                            <a:schemeClr val="tx1"/>
                          </a:solidFill>
                          <a:effectLst/>
                        </a:rPr>
                        <a:t>2.</a:t>
                      </a:r>
                      <a:endParaRPr lang="lv-LV"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nSpc>
                          <a:spcPct val="107000"/>
                        </a:lnSpc>
                        <a:spcAft>
                          <a:spcPts val="0"/>
                        </a:spcAft>
                      </a:pPr>
                      <a:r>
                        <a:rPr lang="lv-LV" sz="1200">
                          <a:effectLst/>
                        </a:rPr>
                        <a:t>Autobusi ir pielāgoti personu ar funkcionāliem traucējumiem, grūtnieču, personu ar maziem bērniem pārvadāšanai un atvieglotai iekļūšanai autobusā:</a:t>
                      </a:r>
                      <a:endParaRPr lang="lv-LV"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07000"/>
                        </a:lnSpc>
                        <a:spcAft>
                          <a:spcPts val="0"/>
                        </a:spcAft>
                      </a:pPr>
                      <a:r>
                        <a:rPr lang="lv-LV" sz="1200">
                          <a:effectLst/>
                        </a:rPr>
                        <a:t> </a:t>
                      </a:r>
                      <a:endParaRPr lang="lv-LV" sz="1200">
                        <a:effectLst/>
                        <a:latin typeface="Times New Roman" panose="02020603050405020304" pitchFamily="18" charset="0"/>
                        <a:ea typeface="Times New Roman" panose="02020603050405020304" pitchFamily="18" charset="0"/>
                      </a:endParaRPr>
                    </a:p>
                  </a:txBody>
                  <a:tcPr marL="68580" marR="68580" marT="0" marB="0"/>
                </a:tc>
              </a:tr>
              <a:tr h="207757">
                <a:tc>
                  <a:txBody>
                    <a:bodyPr/>
                    <a:lstStyle/>
                    <a:p>
                      <a:pPr indent="-35560">
                        <a:lnSpc>
                          <a:spcPct val="107000"/>
                        </a:lnSpc>
                        <a:spcAft>
                          <a:spcPts val="0"/>
                        </a:spcAft>
                      </a:pPr>
                      <a:r>
                        <a:rPr lang="lv-LV" sz="1200" b="0" dirty="0">
                          <a:solidFill>
                            <a:schemeClr val="tx1"/>
                          </a:solidFill>
                          <a:effectLst/>
                        </a:rPr>
                        <a:t>2.1. </a:t>
                      </a:r>
                      <a:endParaRPr lang="lv-LV"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nSpc>
                          <a:spcPct val="107000"/>
                        </a:lnSpc>
                        <a:spcAft>
                          <a:spcPts val="0"/>
                        </a:spcAft>
                      </a:pPr>
                      <a:r>
                        <a:rPr lang="lv-LV" sz="1200">
                          <a:effectLst/>
                        </a:rPr>
                        <a:t>Vismaz 50% no visiem autobusiem</a:t>
                      </a:r>
                      <a:endParaRPr lang="lv-LV"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07000"/>
                        </a:lnSpc>
                        <a:spcAft>
                          <a:spcPts val="0"/>
                        </a:spcAft>
                      </a:pPr>
                      <a:r>
                        <a:rPr lang="lv-LV" sz="1200">
                          <a:effectLst/>
                        </a:rPr>
                        <a:t>2</a:t>
                      </a:r>
                      <a:endParaRPr lang="lv-LV" sz="1200">
                        <a:effectLst/>
                        <a:latin typeface="Times New Roman" panose="02020603050405020304" pitchFamily="18" charset="0"/>
                        <a:ea typeface="Times New Roman" panose="02020603050405020304" pitchFamily="18" charset="0"/>
                      </a:endParaRPr>
                    </a:p>
                  </a:txBody>
                  <a:tcPr marL="68580" marR="68580" marT="0" marB="0"/>
                </a:tc>
              </a:tr>
              <a:tr h="207757">
                <a:tc>
                  <a:txBody>
                    <a:bodyPr/>
                    <a:lstStyle/>
                    <a:p>
                      <a:pPr indent="-35560">
                        <a:lnSpc>
                          <a:spcPct val="107000"/>
                        </a:lnSpc>
                        <a:spcAft>
                          <a:spcPts val="0"/>
                        </a:spcAft>
                      </a:pPr>
                      <a:r>
                        <a:rPr lang="lv-LV" sz="1200" b="0" dirty="0">
                          <a:solidFill>
                            <a:schemeClr val="tx1"/>
                          </a:solidFill>
                          <a:effectLst/>
                        </a:rPr>
                        <a:t>2.2.</a:t>
                      </a:r>
                      <a:endParaRPr lang="lv-LV"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nSpc>
                          <a:spcPct val="107000"/>
                        </a:lnSpc>
                        <a:spcAft>
                          <a:spcPts val="0"/>
                        </a:spcAft>
                      </a:pPr>
                      <a:r>
                        <a:rPr lang="lv-LV" sz="1200">
                          <a:effectLst/>
                        </a:rPr>
                        <a:t>11% līdz 49.99% no visiem autobusiem </a:t>
                      </a:r>
                      <a:endParaRPr lang="lv-LV"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07000"/>
                        </a:lnSpc>
                        <a:spcAft>
                          <a:spcPts val="0"/>
                        </a:spcAft>
                      </a:pPr>
                      <a:r>
                        <a:rPr lang="lv-LV" sz="1200">
                          <a:effectLst/>
                        </a:rPr>
                        <a:t>1</a:t>
                      </a:r>
                      <a:endParaRPr lang="lv-LV" sz="1200">
                        <a:effectLst/>
                        <a:latin typeface="Times New Roman" panose="02020603050405020304" pitchFamily="18" charset="0"/>
                        <a:ea typeface="Times New Roman" panose="02020603050405020304" pitchFamily="18" charset="0"/>
                      </a:endParaRPr>
                    </a:p>
                  </a:txBody>
                  <a:tcPr marL="68580" marR="68580" marT="0" marB="0"/>
                </a:tc>
              </a:tr>
              <a:tr h="207757">
                <a:tc>
                  <a:txBody>
                    <a:bodyPr/>
                    <a:lstStyle/>
                    <a:p>
                      <a:pPr indent="-35560">
                        <a:lnSpc>
                          <a:spcPct val="107000"/>
                        </a:lnSpc>
                        <a:spcAft>
                          <a:spcPts val="0"/>
                        </a:spcAft>
                      </a:pPr>
                      <a:r>
                        <a:rPr lang="lv-LV" sz="1200">
                          <a:effectLst/>
                        </a:rPr>
                        <a:t> </a:t>
                      </a:r>
                      <a:endParaRPr lang="lv-LV"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nSpc>
                          <a:spcPct val="107000"/>
                        </a:lnSpc>
                        <a:spcAft>
                          <a:spcPts val="0"/>
                        </a:spcAft>
                      </a:pPr>
                      <a:r>
                        <a:rPr lang="lv-LV" sz="1200">
                          <a:effectLst/>
                        </a:rPr>
                        <a:t> </a:t>
                      </a:r>
                      <a:endParaRPr lang="lv-LV"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07000"/>
                        </a:lnSpc>
                        <a:spcAft>
                          <a:spcPts val="0"/>
                        </a:spcAft>
                      </a:pPr>
                      <a:r>
                        <a:rPr lang="lv-LV" sz="1200" dirty="0">
                          <a:effectLst/>
                        </a:rPr>
                        <a:t> </a:t>
                      </a:r>
                      <a:endParaRPr lang="lv-LV" sz="12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
        <p:nvSpPr>
          <p:cNvPr id="3" name="Slide Number Placeholder 2"/>
          <p:cNvSpPr>
            <a:spLocks noGrp="1"/>
          </p:cNvSpPr>
          <p:nvPr>
            <p:ph type="sldNum" sz="quarter" idx="12"/>
          </p:nvPr>
        </p:nvSpPr>
        <p:spPr/>
        <p:txBody>
          <a:bodyPr/>
          <a:lstStyle/>
          <a:p>
            <a:fld id="{2121C083-3766-411E-AD9E-6C4F5CC14E89}" type="slidenum">
              <a:rPr lang="lv-LV" altLang="lv-LV" smtClean="0"/>
              <a:pPr/>
              <a:t>13</a:t>
            </a:fld>
            <a:endParaRPr lang="lv-LV" altLang="lv-LV"/>
          </a:p>
        </p:txBody>
      </p:sp>
    </p:spTree>
    <p:extLst>
      <p:ext uri="{BB962C8B-B14F-4D97-AF65-F5344CB8AC3E}">
        <p14:creationId xmlns:p14="http://schemas.microsoft.com/office/powerpoint/2010/main" val="31049727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3200" b="1" dirty="0">
                <a:latin typeface="Arial" panose="020B0604020202020204" pitchFamily="34" charset="0"/>
                <a:cs typeface="Arial" panose="020B0604020202020204" pitchFamily="34" charset="0"/>
              </a:rPr>
              <a:t>Tehniskā piedāvājuma vērtēšana</a:t>
            </a:r>
            <a:br>
              <a:rPr lang="lv-LV" sz="3200" b="1" dirty="0">
                <a:latin typeface="Arial" panose="020B0604020202020204" pitchFamily="34" charset="0"/>
                <a:cs typeface="Arial" panose="020B0604020202020204" pitchFamily="34" charset="0"/>
              </a:rPr>
            </a:br>
            <a:r>
              <a:rPr lang="lv-LV" sz="3200" b="1" dirty="0">
                <a:latin typeface="Arial" panose="020B0604020202020204" pitchFamily="34" charset="0"/>
                <a:cs typeface="Arial" panose="020B0604020202020204" pitchFamily="34" charset="0"/>
              </a:rPr>
              <a:t>(kritērijs A)</a:t>
            </a:r>
            <a:endParaRPr lang="lv-LV" sz="3200" dirty="0">
              <a:latin typeface="Arial" panose="020B0604020202020204" pitchFamily="34" charset="0"/>
              <a:cs typeface="Arial" panose="020B0604020202020204" pitchFamily="34" charset="0"/>
            </a:endParaRPr>
          </a:p>
        </p:txBody>
      </p:sp>
      <p:graphicFrame>
        <p:nvGraphicFramePr>
          <p:cNvPr id="5" name="Content Placeholder 4"/>
          <p:cNvGraphicFramePr>
            <a:graphicFrameLocks noGrp="1"/>
          </p:cNvGraphicFramePr>
          <p:nvPr>
            <p:ph idx="1"/>
            <p:extLst/>
          </p:nvPr>
        </p:nvGraphicFramePr>
        <p:xfrm>
          <a:off x="457199" y="1533575"/>
          <a:ext cx="8291264" cy="4143366"/>
        </p:xfrm>
        <a:graphic>
          <a:graphicData uri="http://schemas.openxmlformats.org/drawingml/2006/table">
            <a:tbl>
              <a:tblPr firstRow="1" firstCol="1" bandRow="1" bandCol="1">
                <a:tableStyleId>{5C22544A-7EE6-4342-B048-85BDC9FD1C3A}</a:tableStyleId>
              </a:tblPr>
              <a:tblGrid>
                <a:gridCol w="907775"/>
                <a:gridCol w="6156117"/>
                <a:gridCol w="1227372"/>
              </a:tblGrid>
              <a:tr h="194159">
                <a:tc>
                  <a:txBody>
                    <a:bodyPr/>
                    <a:lstStyle/>
                    <a:p>
                      <a:pPr indent="-35560">
                        <a:lnSpc>
                          <a:spcPct val="107000"/>
                        </a:lnSpc>
                        <a:spcAft>
                          <a:spcPts val="0"/>
                        </a:spcAft>
                      </a:pPr>
                      <a:r>
                        <a:rPr lang="lv-LV" sz="1200" b="0" dirty="0">
                          <a:solidFill>
                            <a:schemeClr val="tx1"/>
                          </a:solidFill>
                          <a:effectLst/>
                        </a:rPr>
                        <a:t>3.</a:t>
                      </a:r>
                      <a:endParaRPr lang="lv-LV"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07000"/>
                        </a:lnSpc>
                        <a:spcAft>
                          <a:spcPts val="0"/>
                        </a:spcAft>
                      </a:pPr>
                      <a:r>
                        <a:rPr lang="lv-LV" sz="1200" dirty="0">
                          <a:solidFill>
                            <a:schemeClr val="tx1"/>
                          </a:solidFill>
                          <a:effectLst/>
                        </a:rPr>
                        <a:t>Autobusi aprīkoti ar individuālo apgaismojumu un ventilāciju:</a:t>
                      </a:r>
                      <a:endParaRPr lang="lv-LV"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07000"/>
                        </a:lnSpc>
                        <a:spcAft>
                          <a:spcPts val="0"/>
                        </a:spcAft>
                      </a:pPr>
                      <a:r>
                        <a:rPr lang="lv-LV" sz="1200">
                          <a:effectLst/>
                        </a:rPr>
                        <a:t> </a:t>
                      </a:r>
                      <a:endParaRPr lang="lv-LV" sz="1200">
                        <a:effectLst/>
                        <a:latin typeface="Times New Roman" panose="02020603050405020304" pitchFamily="18" charset="0"/>
                        <a:ea typeface="Times New Roman" panose="02020603050405020304" pitchFamily="18" charset="0"/>
                      </a:endParaRPr>
                    </a:p>
                  </a:txBody>
                  <a:tcPr marL="68580" marR="68580" marT="0" marB="0"/>
                </a:tc>
              </a:tr>
              <a:tr h="194159">
                <a:tc>
                  <a:txBody>
                    <a:bodyPr/>
                    <a:lstStyle/>
                    <a:p>
                      <a:pPr indent="-35560">
                        <a:lnSpc>
                          <a:spcPct val="107000"/>
                        </a:lnSpc>
                        <a:spcAft>
                          <a:spcPts val="0"/>
                        </a:spcAft>
                      </a:pPr>
                      <a:r>
                        <a:rPr lang="lv-LV" sz="1200" b="0" dirty="0">
                          <a:solidFill>
                            <a:schemeClr val="tx1"/>
                          </a:solidFill>
                          <a:effectLst/>
                        </a:rPr>
                        <a:t>3.1.</a:t>
                      </a:r>
                      <a:endParaRPr lang="lv-LV"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07000"/>
                        </a:lnSpc>
                        <a:spcAft>
                          <a:spcPts val="0"/>
                        </a:spcAft>
                      </a:pPr>
                      <a:r>
                        <a:rPr lang="lv-LV" sz="1200">
                          <a:effectLst/>
                        </a:rPr>
                        <a:t>Vismaz 50% no visiem autobusiem</a:t>
                      </a:r>
                      <a:endParaRPr lang="lv-LV"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07000"/>
                        </a:lnSpc>
                        <a:spcAft>
                          <a:spcPts val="0"/>
                        </a:spcAft>
                      </a:pPr>
                      <a:r>
                        <a:rPr lang="lv-LV" sz="1200">
                          <a:effectLst/>
                        </a:rPr>
                        <a:t>2</a:t>
                      </a:r>
                      <a:endParaRPr lang="lv-LV" sz="1200">
                        <a:effectLst/>
                        <a:latin typeface="Times New Roman" panose="02020603050405020304" pitchFamily="18" charset="0"/>
                        <a:ea typeface="Times New Roman" panose="02020603050405020304" pitchFamily="18" charset="0"/>
                      </a:endParaRPr>
                    </a:p>
                  </a:txBody>
                  <a:tcPr marL="68580" marR="68580" marT="0" marB="0"/>
                </a:tc>
              </a:tr>
              <a:tr h="194159">
                <a:tc>
                  <a:txBody>
                    <a:bodyPr/>
                    <a:lstStyle/>
                    <a:p>
                      <a:pPr indent="-35560">
                        <a:lnSpc>
                          <a:spcPct val="107000"/>
                        </a:lnSpc>
                        <a:spcAft>
                          <a:spcPts val="0"/>
                        </a:spcAft>
                      </a:pPr>
                      <a:r>
                        <a:rPr lang="lv-LV" sz="1200" b="0" dirty="0">
                          <a:solidFill>
                            <a:schemeClr val="tx1"/>
                          </a:solidFill>
                          <a:effectLst/>
                        </a:rPr>
                        <a:t>3.2.</a:t>
                      </a:r>
                      <a:endParaRPr lang="lv-LV"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07000"/>
                        </a:lnSpc>
                        <a:spcAft>
                          <a:spcPts val="0"/>
                        </a:spcAft>
                      </a:pPr>
                      <a:r>
                        <a:rPr lang="lv-LV" sz="1200">
                          <a:effectLst/>
                        </a:rPr>
                        <a:t>20% līdz 49.99% no visiem autobusiem </a:t>
                      </a:r>
                      <a:endParaRPr lang="lv-LV"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07000"/>
                        </a:lnSpc>
                        <a:spcAft>
                          <a:spcPts val="0"/>
                        </a:spcAft>
                      </a:pPr>
                      <a:r>
                        <a:rPr lang="lv-LV" sz="1200">
                          <a:effectLst/>
                        </a:rPr>
                        <a:t>1</a:t>
                      </a:r>
                      <a:endParaRPr lang="lv-LV" sz="1200">
                        <a:effectLst/>
                        <a:latin typeface="Times New Roman" panose="02020603050405020304" pitchFamily="18" charset="0"/>
                        <a:ea typeface="Times New Roman" panose="02020603050405020304" pitchFamily="18" charset="0"/>
                      </a:endParaRPr>
                    </a:p>
                  </a:txBody>
                  <a:tcPr marL="68580" marR="68580" marT="0" marB="0"/>
                </a:tc>
              </a:tr>
              <a:tr h="194159">
                <a:tc>
                  <a:txBody>
                    <a:bodyPr/>
                    <a:lstStyle/>
                    <a:p>
                      <a:pPr indent="-35560">
                        <a:lnSpc>
                          <a:spcPct val="107000"/>
                        </a:lnSpc>
                        <a:spcAft>
                          <a:spcPts val="0"/>
                        </a:spcAft>
                      </a:pPr>
                      <a:r>
                        <a:rPr lang="lv-LV" sz="1200" b="0" dirty="0">
                          <a:solidFill>
                            <a:schemeClr val="tx1"/>
                          </a:solidFill>
                          <a:effectLst/>
                        </a:rPr>
                        <a:t> </a:t>
                      </a:r>
                      <a:endParaRPr lang="lv-LV"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07000"/>
                        </a:lnSpc>
                        <a:spcAft>
                          <a:spcPts val="0"/>
                        </a:spcAft>
                      </a:pPr>
                      <a:r>
                        <a:rPr lang="lv-LV" sz="1200">
                          <a:effectLst/>
                        </a:rPr>
                        <a:t> </a:t>
                      </a:r>
                      <a:endParaRPr lang="lv-LV"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07000"/>
                        </a:lnSpc>
                        <a:spcAft>
                          <a:spcPts val="0"/>
                        </a:spcAft>
                      </a:pPr>
                      <a:r>
                        <a:rPr lang="lv-LV" sz="1200">
                          <a:effectLst/>
                        </a:rPr>
                        <a:t> </a:t>
                      </a:r>
                      <a:endParaRPr lang="lv-LV" sz="1200">
                        <a:effectLst/>
                        <a:latin typeface="Times New Roman" panose="02020603050405020304" pitchFamily="18" charset="0"/>
                        <a:ea typeface="Times New Roman" panose="02020603050405020304" pitchFamily="18" charset="0"/>
                      </a:endParaRPr>
                    </a:p>
                  </a:txBody>
                  <a:tcPr marL="68580" marR="68580" marT="0" marB="0"/>
                </a:tc>
              </a:tr>
              <a:tr h="402587">
                <a:tc>
                  <a:txBody>
                    <a:bodyPr/>
                    <a:lstStyle/>
                    <a:p>
                      <a:pPr indent="-35560">
                        <a:lnSpc>
                          <a:spcPct val="107000"/>
                        </a:lnSpc>
                        <a:spcAft>
                          <a:spcPts val="0"/>
                        </a:spcAft>
                      </a:pPr>
                      <a:r>
                        <a:rPr lang="lv-LV" sz="1200" b="0" dirty="0">
                          <a:solidFill>
                            <a:schemeClr val="tx1"/>
                          </a:solidFill>
                          <a:effectLst/>
                        </a:rPr>
                        <a:t>4.</a:t>
                      </a:r>
                      <a:endParaRPr lang="lv-LV"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07000"/>
                        </a:lnSpc>
                        <a:spcAft>
                          <a:spcPts val="0"/>
                        </a:spcAft>
                      </a:pPr>
                      <a:r>
                        <a:rPr lang="lv-LV" sz="1200" b="1" dirty="0">
                          <a:effectLst/>
                        </a:rPr>
                        <a:t>Informācija par pieturvietām autobusos pieejama gan audiāli, gan vizuāli:</a:t>
                      </a:r>
                      <a:endParaRPr lang="lv-LV" sz="1200" b="1"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07000"/>
                        </a:lnSpc>
                        <a:spcAft>
                          <a:spcPts val="0"/>
                        </a:spcAft>
                      </a:pPr>
                      <a:r>
                        <a:rPr lang="lv-LV" sz="1200">
                          <a:effectLst/>
                        </a:rPr>
                        <a:t> </a:t>
                      </a:r>
                      <a:endParaRPr lang="lv-LV" sz="1200">
                        <a:effectLst/>
                        <a:latin typeface="Times New Roman" panose="02020603050405020304" pitchFamily="18" charset="0"/>
                        <a:ea typeface="Times New Roman" panose="02020603050405020304" pitchFamily="18" charset="0"/>
                      </a:endParaRPr>
                    </a:p>
                  </a:txBody>
                  <a:tcPr marL="68580" marR="68580" marT="0" marB="0"/>
                </a:tc>
              </a:tr>
              <a:tr h="194159">
                <a:tc>
                  <a:txBody>
                    <a:bodyPr/>
                    <a:lstStyle/>
                    <a:p>
                      <a:pPr indent="-35560">
                        <a:lnSpc>
                          <a:spcPct val="107000"/>
                        </a:lnSpc>
                        <a:spcAft>
                          <a:spcPts val="0"/>
                        </a:spcAft>
                      </a:pPr>
                      <a:r>
                        <a:rPr lang="lv-LV" sz="1200" b="0">
                          <a:solidFill>
                            <a:schemeClr val="tx1"/>
                          </a:solidFill>
                          <a:effectLst/>
                        </a:rPr>
                        <a:t>4.1.</a:t>
                      </a:r>
                      <a:endParaRPr lang="lv-LV" sz="1200" b="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07000"/>
                        </a:lnSpc>
                        <a:spcAft>
                          <a:spcPts val="0"/>
                        </a:spcAft>
                      </a:pPr>
                      <a:r>
                        <a:rPr lang="lv-LV" sz="1200">
                          <a:effectLst/>
                        </a:rPr>
                        <a:t>Vismaz 70% no visiem autobusiem</a:t>
                      </a:r>
                      <a:endParaRPr lang="lv-LV"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07000"/>
                        </a:lnSpc>
                        <a:spcAft>
                          <a:spcPts val="0"/>
                        </a:spcAft>
                      </a:pPr>
                      <a:r>
                        <a:rPr lang="lv-LV" sz="1200">
                          <a:effectLst/>
                        </a:rPr>
                        <a:t>2</a:t>
                      </a:r>
                      <a:endParaRPr lang="lv-LV" sz="1200">
                        <a:effectLst/>
                        <a:latin typeface="Times New Roman" panose="02020603050405020304" pitchFamily="18" charset="0"/>
                        <a:ea typeface="Times New Roman" panose="02020603050405020304" pitchFamily="18" charset="0"/>
                      </a:endParaRPr>
                    </a:p>
                  </a:txBody>
                  <a:tcPr marL="68580" marR="68580" marT="0" marB="0"/>
                </a:tc>
              </a:tr>
              <a:tr h="194159">
                <a:tc>
                  <a:txBody>
                    <a:bodyPr/>
                    <a:lstStyle/>
                    <a:p>
                      <a:pPr indent="-35560">
                        <a:lnSpc>
                          <a:spcPct val="107000"/>
                        </a:lnSpc>
                        <a:spcAft>
                          <a:spcPts val="0"/>
                        </a:spcAft>
                      </a:pPr>
                      <a:r>
                        <a:rPr lang="lv-LV" sz="1200" b="0" dirty="0">
                          <a:solidFill>
                            <a:schemeClr val="tx1"/>
                          </a:solidFill>
                          <a:effectLst/>
                        </a:rPr>
                        <a:t>4.2.</a:t>
                      </a:r>
                      <a:endParaRPr lang="lv-LV"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07000"/>
                        </a:lnSpc>
                        <a:spcAft>
                          <a:spcPts val="0"/>
                        </a:spcAft>
                      </a:pPr>
                      <a:r>
                        <a:rPr lang="lv-LV" sz="1200">
                          <a:effectLst/>
                        </a:rPr>
                        <a:t>50% līdz 69.99% no visiem autobusiem </a:t>
                      </a:r>
                      <a:endParaRPr lang="lv-LV"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07000"/>
                        </a:lnSpc>
                        <a:spcAft>
                          <a:spcPts val="0"/>
                        </a:spcAft>
                      </a:pPr>
                      <a:r>
                        <a:rPr lang="lv-LV" sz="1200">
                          <a:effectLst/>
                        </a:rPr>
                        <a:t>1</a:t>
                      </a:r>
                      <a:endParaRPr lang="lv-LV" sz="1200">
                        <a:effectLst/>
                        <a:latin typeface="Times New Roman" panose="02020603050405020304" pitchFamily="18" charset="0"/>
                        <a:ea typeface="Times New Roman" panose="02020603050405020304" pitchFamily="18" charset="0"/>
                      </a:endParaRPr>
                    </a:p>
                  </a:txBody>
                  <a:tcPr marL="68580" marR="68580" marT="0" marB="0"/>
                </a:tc>
              </a:tr>
              <a:tr h="194159">
                <a:tc>
                  <a:txBody>
                    <a:bodyPr/>
                    <a:lstStyle/>
                    <a:p>
                      <a:pPr indent="-35560">
                        <a:lnSpc>
                          <a:spcPct val="107000"/>
                        </a:lnSpc>
                        <a:spcAft>
                          <a:spcPts val="0"/>
                        </a:spcAft>
                      </a:pPr>
                      <a:r>
                        <a:rPr lang="lv-LV" sz="1200" b="0" dirty="0">
                          <a:solidFill>
                            <a:schemeClr val="tx1"/>
                          </a:solidFill>
                          <a:effectLst/>
                        </a:rPr>
                        <a:t>4.3.</a:t>
                      </a:r>
                      <a:endParaRPr lang="lv-LV"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07000"/>
                        </a:lnSpc>
                        <a:spcAft>
                          <a:spcPts val="0"/>
                        </a:spcAft>
                      </a:pPr>
                      <a:r>
                        <a:rPr lang="lv-LV" sz="1200">
                          <a:effectLst/>
                        </a:rPr>
                        <a:t>30% līdz 49.99% no visiem autobusiem</a:t>
                      </a:r>
                      <a:endParaRPr lang="lv-LV"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07000"/>
                        </a:lnSpc>
                        <a:spcAft>
                          <a:spcPts val="0"/>
                        </a:spcAft>
                      </a:pPr>
                      <a:r>
                        <a:rPr lang="lv-LV" sz="1200">
                          <a:effectLst/>
                        </a:rPr>
                        <a:t>0.5</a:t>
                      </a:r>
                      <a:endParaRPr lang="lv-LV" sz="1200">
                        <a:effectLst/>
                        <a:latin typeface="Times New Roman" panose="02020603050405020304" pitchFamily="18" charset="0"/>
                        <a:ea typeface="Times New Roman" panose="02020603050405020304" pitchFamily="18" charset="0"/>
                      </a:endParaRPr>
                    </a:p>
                  </a:txBody>
                  <a:tcPr marL="68580" marR="68580" marT="0" marB="0"/>
                </a:tc>
              </a:tr>
              <a:tr h="194897">
                <a:tc>
                  <a:txBody>
                    <a:bodyPr/>
                    <a:lstStyle/>
                    <a:p>
                      <a:pPr indent="-35560">
                        <a:lnSpc>
                          <a:spcPct val="107000"/>
                        </a:lnSpc>
                        <a:spcAft>
                          <a:spcPts val="0"/>
                        </a:spcAft>
                      </a:pPr>
                      <a:r>
                        <a:rPr lang="lv-LV" sz="1200" b="0" dirty="0">
                          <a:solidFill>
                            <a:schemeClr val="tx1"/>
                          </a:solidFill>
                          <a:effectLst/>
                        </a:rPr>
                        <a:t> </a:t>
                      </a:r>
                      <a:endParaRPr lang="lv-LV"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07000"/>
                        </a:lnSpc>
                        <a:spcAft>
                          <a:spcPts val="0"/>
                        </a:spcAft>
                      </a:pPr>
                      <a:r>
                        <a:rPr lang="lv-LV" sz="1200">
                          <a:effectLst/>
                        </a:rPr>
                        <a:t> </a:t>
                      </a:r>
                      <a:endParaRPr lang="lv-LV"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07000"/>
                        </a:lnSpc>
                        <a:spcAft>
                          <a:spcPts val="0"/>
                        </a:spcAft>
                      </a:pPr>
                      <a:r>
                        <a:rPr lang="lv-LV" sz="1200">
                          <a:effectLst/>
                        </a:rPr>
                        <a:t> </a:t>
                      </a:r>
                      <a:endParaRPr lang="lv-LV" sz="1200">
                        <a:effectLst/>
                        <a:latin typeface="Times New Roman" panose="02020603050405020304" pitchFamily="18" charset="0"/>
                        <a:ea typeface="Times New Roman" panose="02020603050405020304" pitchFamily="18" charset="0"/>
                      </a:endParaRPr>
                    </a:p>
                  </a:txBody>
                  <a:tcPr marL="68580" marR="68580" marT="0" marB="0"/>
                </a:tc>
              </a:tr>
              <a:tr h="402587">
                <a:tc>
                  <a:txBody>
                    <a:bodyPr/>
                    <a:lstStyle/>
                    <a:p>
                      <a:pPr indent="-35560">
                        <a:lnSpc>
                          <a:spcPct val="107000"/>
                        </a:lnSpc>
                        <a:spcAft>
                          <a:spcPts val="0"/>
                        </a:spcAft>
                      </a:pPr>
                      <a:r>
                        <a:rPr lang="lv-LV" sz="1200" b="0" dirty="0">
                          <a:solidFill>
                            <a:schemeClr val="tx1"/>
                          </a:solidFill>
                          <a:effectLst/>
                        </a:rPr>
                        <a:t>5.</a:t>
                      </a:r>
                      <a:endParaRPr lang="lv-LV"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07000"/>
                        </a:lnSpc>
                        <a:spcAft>
                          <a:spcPts val="0"/>
                        </a:spcAft>
                      </a:pPr>
                      <a:r>
                        <a:rPr lang="lv-LV" sz="1200" b="1" dirty="0">
                          <a:effectLst/>
                        </a:rPr>
                        <a:t>Autobusi ir aprīkoti ar elektronisko maršruta zīmi, kas izvietota autobusa priekšpusē:</a:t>
                      </a:r>
                      <a:endParaRPr lang="lv-LV" sz="1200" b="1"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07000"/>
                        </a:lnSpc>
                        <a:spcAft>
                          <a:spcPts val="0"/>
                        </a:spcAft>
                      </a:pPr>
                      <a:r>
                        <a:rPr lang="lv-LV" sz="1200">
                          <a:effectLst/>
                        </a:rPr>
                        <a:t> </a:t>
                      </a:r>
                      <a:endParaRPr lang="lv-LV" sz="1200">
                        <a:effectLst/>
                        <a:latin typeface="Times New Roman" panose="02020603050405020304" pitchFamily="18" charset="0"/>
                        <a:ea typeface="Times New Roman" panose="02020603050405020304" pitchFamily="18" charset="0"/>
                      </a:endParaRPr>
                    </a:p>
                  </a:txBody>
                  <a:tcPr marL="68580" marR="68580" marT="0" marB="0"/>
                </a:tc>
              </a:tr>
              <a:tr h="194159">
                <a:tc>
                  <a:txBody>
                    <a:bodyPr/>
                    <a:lstStyle/>
                    <a:p>
                      <a:pPr indent="-35560">
                        <a:lnSpc>
                          <a:spcPct val="107000"/>
                        </a:lnSpc>
                        <a:spcAft>
                          <a:spcPts val="0"/>
                        </a:spcAft>
                      </a:pPr>
                      <a:r>
                        <a:rPr lang="lv-LV" sz="1200" b="0" dirty="0">
                          <a:solidFill>
                            <a:schemeClr val="tx1"/>
                          </a:solidFill>
                          <a:effectLst/>
                        </a:rPr>
                        <a:t>5.1.</a:t>
                      </a:r>
                      <a:endParaRPr lang="lv-LV"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07000"/>
                        </a:lnSpc>
                        <a:spcAft>
                          <a:spcPts val="0"/>
                        </a:spcAft>
                      </a:pPr>
                      <a:r>
                        <a:rPr lang="lv-LV" sz="1200">
                          <a:effectLst/>
                        </a:rPr>
                        <a:t>70% līdz 89.99% no visiem autobusiem </a:t>
                      </a:r>
                      <a:endParaRPr lang="lv-LV"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07000"/>
                        </a:lnSpc>
                        <a:spcAft>
                          <a:spcPts val="0"/>
                        </a:spcAft>
                      </a:pPr>
                      <a:r>
                        <a:rPr lang="lv-LV" sz="1200">
                          <a:effectLst/>
                        </a:rPr>
                        <a:t>2</a:t>
                      </a:r>
                      <a:endParaRPr lang="lv-LV" sz="1200">
                        <a:effectLst/>
                        <a:latin typeface="Times New Roman" panose="02020603050405020304" pitchFamily="18" charset="0"/>
                        <a:ea typeface="Times New Roman" panose="02020603050405020304" pitchFamily="18" charset="0"/>
                      </a:endParaRPr>
                    </a:p>
                  </a:txBody>
                  <a:tcPr marL="68580" marR="68580" marT="0" marB="0"/>
                </a:tc>
              </a:tr>
              <a:tr h="194159">
                <a:tc>
                  <a:txBody>
                    <a:bodyPr/>
                    <a:lstStyle/>
                    <a:p>
                      <a:pPr indent="-35560">
                        <a:lnSpc>
                          <a:spcPct val="107000"/>
                        </a:lnSpc>
                        <a:spcAft>
                          <a:spcPts val="0"/>
                        </a:spcAft>
                      </a:pPr>
                      <a:r>
                        <a:rPr lang="lv-LV" sz="1200" b="0" dirty="0">
                          <a:solidFill>
                            <a:schemeClr val="tx1"/>
                          </a:solidFill>
                          <a:effectLst/>
                        </a:rPr>
                        <a:t>5.2.</a:t>
                      </a:r>
                      <a:endParaRPr lang="lv-LV"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07000"/>
                        </a:lnSpc>
                        <a:spcAft>
                          <a:spcPts val="0"/>
                        </a:spcAft>
                      </a:pPr>
                      <a:r>
                        <a:rPr lang="lv-LV" sz="1200">
                          <a:effectLst/>
                        </a:rPr>
                        <a:t>50% līdz 69.99% no visiem autobusiem </a:t>
                      </a:r>
                      <a:endParaRPr lang="lv-LV"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07000"/>
                        </a:lnSpc>
                        <a:spcAft>
                          <a:spcPts val="0"/>
                        </a:spcAft>
                      </a:pPr>
                      <a:r>
                        <a:rPr lang="lv-LV" sz="1200">
                          <a:effectLst/>
                        </a:rPr>
                        <a:t>1</a:t>
                      </a:r>
                      <a:endParaRPr lang="lv-LV" sz="1200">
                        <a:effectLst/>
                        <a:latin typeface="Times New Roman" panose="02020603050405020304" pitchFamily="18" charset="0"/>
                        <a:ea typeface="Times New Roman" panose="02020603050405020304" pitchFamily="18" charset="0"/>
                      </a:endParaRPr>
                    </a:p>
                  </a:txBody>
                  <a:tcPr marL="68580" marR="68580" marT="0" marB="0"/>
                </a:tc>
              </a:tr>
              <a:tr h="194159">
                <a:tc>
                  <a:txBody>
                    <a:bodyPr/>
                    <a:lstStyle/>
                    <a:p>
                      <a:pPr indent="-35560">
                        <a:lnSpc>
                          <a:spcPct val="107000"/>
                        </a:lnSpc>
                        <a:spcAft>
                          <a:spcPts val="0"/>
                        </a:spcAft>
                      </a:pPr>
                      <a:r>
                        <a:rPr lang="lv-LV" sz="1200" b="0" dirty="0">
                          <a:solidFill>
                            <a:schemeClr val="tx1"/>
                          </a:solidFill>
                          <a:effectLst/>
                        </a:rPr>
                        <a:t>5.3.</a:t>
                      </a:r>
                      <a:endParaRPr lang="lv-LV"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07000"/>
                        </a:lnSpc>
                        <a:spcAft>
                          <a:spcPts val="0"/>
                        </a:spcAft>
                      </a:pPr>
                      <a:r>
                        <a:rPr lang="lv-LV" sz="1200">
                          <a:effectLst/>
                        </a:rPr>
                        <a:t>30% līdz 49.99% no visiem autobusiem</a:t>
                      </a:r>
                      <a:endParaRPr lang="lv-LV"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07000"/>
                        </a:lnSpc>
                        <a:spcAft>
                          <a:spcPts val="0"/>
                        </a:spcAft>
                      </a:pPr>
                      <a:r>
                        <a:rPr lang="lv-LV" sz="1200">
                          <a:effectLst/>
                        </a:rPr>
                        <a:t>0.5</a:t>
                      </a:r>
                      <a:endParaRPr lang="lv-LV" sz="1200">
                        <a:effectLst/>
                        <a:latin typeface="Times New Roman" panose="02020603050405020304" pitchFamily="18" charset="0"/>
                        <a:ea typeface="Times New Roman" panose="02020603050405020304" pitchFamily="18" charset="0"/>
                      </a:endParaRPr>
                    </a:p>
                  </a:txBody>
                  <a:tcPr marL="68580" marR="68580" marT="0" marB="0"/>
                </a:tc>
              </a:tr>
              <a:tr h="194159">
                <a:tc>
                  <a:txBody>
                    <a:bodyPr/>
                    <a:lstStyle/>
                    <a:p>
                      <a:pPr indent="-35560">
                        <a:lnSpc>
                          <a:spcPct val="107000"/>
                        </a:lnSpc>
                        <a:spcAft>
                          <a:spcPts val="0"/>
                        </a:spcAft>
                      </a:pPr>
                      <a:r>
                        <a:rPr lang="lv-LV" sz="1200" b="0" dirty="0">
                          <a:solidFill>
                            <a:schemeClr val="tx1"/>
                          </a:solidFill>
                          <a:effectLst/>
                        </a:rPr>
                        <a:t> </a:t>
                      </a:r>
                      <a:endParaRPr lang="lv-LV"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07000"/>
                        </a:lnSpc>
                        <a:spcAft>
                          <a:spcPts val="0"/>
                        </a:spcAft>
                      </a:pPr>
                      <a:r>
                        <a:rPr lang="lv-LV" sz="1200">
                          <a:effectLst/>
                        </a:rPr>
                        <a:t> </a:t>
                      </a:r>
                      <a:endParaRPr lang="lv-LV"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07000"/>
                        </a:lnSpc>
                        <a:spcAft>
                          <a:spcPts val="0"/>
                        </a:spcAft>
                      </a:pPr>
                      <a:r>
                        <a:rPr lang="lv-LV" sz="1200">
                          <a:effectLst/>
                        </a:rPr>
                        <a:t> </a:t>
                      </a:r>
                      <a:endParaRPr lang="lv-LV" sz="1200">
                        <a:effectLst/>
                        <a:latin typeface="Times New Roman" panose="02020603050405020304" pitchFamily="18" charset="0"/>
                        <a:ea typeface="Times New Roman" panose="02020603050405020304" pitchFamily="18" charset="0"/>
                      </a:endParaRPr>
                    </a:p>
                  </a:txBody>
                  <a:tcPr marL="68580" marR="68580" marT="0" marB="0"/>
                </a:tc>
              </a:tr>
              <a:tr h="402587">
                <a:tc>
                  <a:txBody>
                    <a:bodyPr/>
                    <a:lstStyle/>
                    <a:p>
                      <a:pPr indent="-35560">
                        <a:lnSpc>
                          <a:spcPct val="107000"/>
                        </a:lnSpc>
                        <a:spcAft>
                          <a:spcPts val="0"/>
                        </a:spcAft>
                      </a:pPr>
                      <a:r>
                        <a:rPr lang="lv-LV" sz="1200" b="0" dirty="0">
                          <a:solidFill>
                            <a:schemeClr val="tx1"/>
                          </a:solidFill>
                          <a:effectLst/>
                        </a:rPr>
                        <a:t>6.</a:t>
                      </a:r>
                      <a:endParaRPr lang="lv-LV"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07000"/>
                        </a:lnSpc>
                        <a:spcAft>
                          <a:spcPts val="0"/>
                        </a:spcAft>
                      </a:pPr>
                      <a:r>
                        <a:rPr lang="lv-LV" sz="1200" b="1" dirty="0">
                          <a:effectLst/>
                        </a:rPr>
                        <a:t>Autobusi aprīkoti ar videonovērošanu, kas fiksē vadītāja sēdvietu, un/vai pasažieru plūsmas skaitītāju:</a:t>
                      </a:r>
                      <a:endParaRPr lang="lv-LV" sz="1200" b="1"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07000"/>
                        </a:lnSpc>
                        <a:spcAft>
                          <a:spcPts val="0"/>
                        </a:spcAft>
                      </a:pPr>
                      <a:r>
                        <a:rPr lang="lv-LV" sz="1200">
                          <a:effectLst/>
                        </a:rPr>
                        <a:t> </a:t>
                      </a:r>
                      <a:endParaRPr lang="lv-LV" sz="1200">
                        <a:effectLst/>
                        <a:latin typeface="Times New Roman" panose="02020603050405020304" pitchFamily="18" charset="0"/>
                        <a:ea typeface="Times New Roman" panose="02020603050405020304" pitchFamily="18" charset="0"/>
                      </a:endParaRPr>
                    </a:p>
                  </a:txBody>
                  <a:tcPr marL="68580" marR="68580" marT="0" marB="0"/>
                </a:tc>
              </a:tr>
              <a:tr h="194159">
                <a:tc>
                  <a:txBody>
                    <a:bodyPr/>
                    <a:lstStyle/>
                    <a:p>
                      <a:pPr indent="-35560">
                        <a:lnSpc>
                          <a:spcPct val="107000"/>
                        </a:lnSpc>
                        <a:spcAft>
                          <a:spcPts val="0"/>
                        </a:spcAft>
                      </a:pPr>
                      <a:r>
                        <a:rPr lang="lv-LV" sz="1200" b="0" dirty="0">
                          <a:solidFill>
                            <a:schemeClr val="tx1"/>
                          </a:solidFill>
                          <a:effectLst/>
                        </a:rPr>
                        <a:t>6.1.</a:t>
                      </a:r>
                      <a:endParaRPr lang="lv-LV"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07000"/>
                        </a:lnSpc>
                        <a:spcAft>
                          <a:spcPts val="0"/>
                        </a:spcAft>
                      </a:pPr>
                      <a:r>
                        <a:rPr lang="lv-LV" sz="1200">
                          <a:effectLst/>
                        </a:rPr>
                        <a:t>70% līdz 89.99% no visiem autobusiem </a:t>
                      </a:r>
                      <a:endParaRPr lang="lv-LV"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07000"/>
                        </a:lnSpc>
                        <a:spcAft>
                          <a:spcPts val="0"/>
                        </a:spcAft>
                      </a:pPr>
                      <a:r>
                        <a:rPr lang="lv-LV" sz="1200">
                          <a:effectLst/>
                        </a:rPr>
                        <a:t>2</a:t>
                      </a:r>
                      <a:endParaRPr lang="lv-LV" sz="1200">
                        <a:effectLst/>
                        <a:latin typeface="Times New Roman" panose="02020603050405020304" pitchFamily="18" charset="0"/>
                        <a:ea typeface="Times New Roman" panose="02020603050405020304" pitchFamily="18" charset="0"/>
                      </a:endParaRPr>
                    </a:p>
                  </a:txBody>
                  <a:tcPr marL="68580" marR="68580" marT="0" marB="0"/>
                </a:tc>
              </a:tr>
              <a:tr h="194159">
                <a:tc>
                  <a:txBody>
                    <a:bodyPr/>
                    <a:lstStyle/>
                    <a:p>
                      <a:pPr indent="-35560">
                        <a:lnSpc>
                          <a:spcPct val="107000"/>
                        </a:lnSpc>
                        <a:spcAft>
                          <a:spcPts val="0"/>
                        </a:spcAft>
                      </a:pPr>
                      <a:r>
                        <a:rPr lang="lv-LV" sz="1200" b="0" dirty="0">
                          <a:solidFill>
                            <a:schemeClr val="tx1"/>
                          </a:solidFill>
                          <a:effectLst/>
                        </a:rPr>
                        <a:t>6.2.</a:t>
                      </a:r>
                      <a:endParaRPr lang="lv-LV"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07000"/>
                        </a:lnSpc>
                        <a:spcAft>
                          <a:spcPts val="0"/>
                        </a:spcAft>
                      </a:pPr>
                      <a:r>
                        <a:rPr lang="lv-LV" sz="1200">
                          <a:effectLst/>
                        </a:rPr>
                        <a:t>50% līdz 69.99% no visiem autobusiem </a:t>
                      </a:r>
                      <a:endParaRPr lang="lv-LV"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07000"/>
                        </a:lnSpc>
                        <a:spcAft>
                          <a:spcPts val="0"/>
                        </a:spcAft>
                      </a:pPr>
                      <a:r>
                        <a:rPr lang="lv-LV" sz="1200">
                          <a:effectLst/>
                        </a:rPr>
                        <a:t>1</a:t>
                      </a:r>
                      <a:endParaRPr lang="lv-LV" sz="1200">
                        <a:effectLst/>
                        <a:latin typeface="Times New Roman" panose="02020603050405020304" pitchFamily="18" charset="0"/>
                        <a:ea typeface="Times New Roman" panose="02020603050405020304" pitchFamily="18" charset="0"/>
                      </a:endParaRPr>
                    </a:p>
                  </a:txBody>
                  <a:tcPr marL="68580" marR="68580" marT="0" marB="0"/>
                </a:tc>
              </a:tr>
              <a:tr h="194159">
                <a:tc>
                  <a:txBody>
                    <a:bodyPr/>
                    <a:lstStyle/>
                    <a:p>
                      <a:pPr indent="-35560">
                        <a:lnSpc>
                          <a:spcPct val="107000"/>
                        </a:lnSpc>
                        <a:spcAft>
                          <a:spcPts val="0"/>
                        </a:spcAft>
                      </a:pPr>
                      <a:r>
                        <a:rPr lang="lv-LV" sz="1200" b="0" dirty="0">
                          <a:solidFill>
                            <a:schemeClr val="tx1"/>
                          </a:solidFill>
                          <a:effectLst/>
                        </a:rPr>
                        <a:t>6.3.</a:t>
                      </a:r>
                      <a:endParaRPr lang="lv-LV"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07000"/>
                        </a:lnSpc>
                        <a:spcAft>
                          <a:spcPts val="0"/>
                        </a:spcAft>
                      </a:pPr>
                      <a:r>
                        <a:rPr lang="lv-LV" sz="1200">
                          <a:effectLst/>
                        </a:rPr>
                        <a:t>30% līdz 49.99% no visiem autobusiem</a:t>
                      </a:r>
                      <a:endParaRPr lang="lv-LV"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07000"/>
                        </a:lnSpc>
                        <a:spcAft>
                          <a:spcPts val="0"/>
                        </a:spcAft>
                      </a:pPr>
                      <a:r>
                        <a:rPr lang="lv-LV" sz="1200" dirty="0">
                          <a:effectLst/>
                        </a:rPr>
                        <a:t>0.5</a:t>
                      </a:r>
                      <a:endParaRPr lang="lv-LV" sz="12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
        <p:nvSpPr>
          <p:cNvPr id="3" name="Slide Number Placeholder 2"/>
          <p:cNvSpPr>
            <a:spLocks noGrp="1"/>
          </p:cNvSpPr>
          <p:nvPr>
            <p:ph type="sldNum" sz="quarter" idx="12"/>
          </p:nvPr>
        </p:nvSpPr>
        <p:spPr/>
        <p:txBody>
          <a:bodyPr/>
          <a:lstStyle/>
          <a:p>
            <a:fld id="{2121C083-3766-411E-AD9E-6C4F5CC14E89}" type="slidenum">
              <a:rPr lang="lv-LV" altLang="lv-LV" smtClean="0"/>
              <a:pPr/>
              <a:t>14</a:t>
            </a:fld>
            <a:endParaRPr lang="lv-LV" altLang="lv-LV"/>
          </a:p>
        </p:txBody>
      </p:sp>
    </p:spTree>
    <p:extLst>
      <p:ext uri="{BB962C8B-B14F-4D97-AF65-F5344CB8AC3E}">
        <p14:creationId xmlns:p14="http://schemas.microsoft.com/office/powerpoint/2010/main" val="9961598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3200" b="1" dirty="0">
                <a:latin typeface="Arial" panose="020B0604020202020204" pitchFamily="34" charset="0"/>
                <a:cs typeface="Arial" panose="020B0604020202020204" pitchFamily="34" charset="0"/>
              </a:rPr>
              <a:t>Tehniskā piedāvājuma vērtēšana</a:t>
            </a:r>
            <a:br>
              <a:rPr lang="lv-LV" sz="3200" b="1" dirty="0">
                <a:latin typeface="Arial" panose="020B0604020202020204" pitchFamily="34" charset="0"/>
                <a:cs typeface="Arial" panose="020B0604020202020204" pitchFamily="34" charset="0"/>
              </a:rPr>
            </a:br>
            <a:r>
              <a:rPr lang="lv-LV" sz="3200" b="1" dirty="0">
                <a:latin typeface="Arial" panose="020B0604020202020204" pitchFamily="34" charset="0"/>
                <a:cs typeface="Arial" panose="020B0604020202020204" pitchFamily="34" charset="0"/>
              </a:rPr>
              <a:t>(kritērijs B</a:t>
            </a:r>
            <a:r>
              <a:rPr lang="lv-LV" sz="3200" b="1" dirty="0" smtClean="0">
                <a:latin typeface="Arial" panose="020B0604020202020204" pitchFamily="34" charset="0"/>
                <a:cs typeface="Arial" panose="020B0604020202020204" pitchFamily="34" charset="0"/>
              </a:rPr>
              <a:t>)</a:t>
            </a:r>
            <a:endParaRPr lang="lv-LV" sz="3200" dirty="0">
              <a:latin typeface="Arial" panose="020B060402020202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nvPr>
        </p:nvGraphicFramePr>
        <p:xfrm>
          <a:off x="683569" y="1417639"/>
          <a:ext cx="7920880" cy="4199952"/>
        </p:xfrm>
        <a:graphic>
          <a:graphicData uri="http://schemas.openxmlformats.org/drawingml/2006/table">
            <a:tbl>
              <a:tblPr firstRow="1" firstCol="1" bandRow="1" bandCol="1">
                <a:tableStyleId>{5C22544A-7EE6-4342-B048-85BDC9FD1C3A}</a:tableStyleId>
              </a:tblPr>
              <a:tblGrid>
                <a:gridCol w="867223"/>
                <a:gridCol w="5881113"/>
                <a:gridCol w="1172544"/>
              </a:tblGrid>
              <a:tr h="188301">
                <a:tc>
                  <a:txBody>
                    <a:bodyPr/>
                    <a:lstStyle/>
                    <a:p>
                      <a:pPr indent="-35560">
                        <a:lnSpc>
                          <a:spcPct val="107000"/>
                        </a:lnSpc>
                        <a:spcAft>
                          <a:spcPts val="0"/>
                        </a:spcAft>
                      </a:pPr>
                      <a:r>
                        <a:rPr lang="lv-LV" sz="1200" dirty="0">
                          <a:effectLst/>
                        </a:rPr>
                        <a:t> </a:t>
                      </a:r>
                      <a:endParaRPr lang="lv-LV"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07000"/>
                        </a:lnSpc>
                        <a:spcAft>
                          <a:spcPts val="0"/>
                        </a:spcAft>
                      </a:pPr>
                      <a:r>
                        <a:rPr lang="lv-LV" sz="1200" dirty="0">
                          <a:solidFill>
                            <a:schemeClr val="tx1"/>
                          </a:solidFill>
                          <a:effectLst/>
                        </a:rPr>
                        <a:t>Pakalpojuma sniegšanas kvalitāte un drošība</a:t>
                      </a:r>
                      <a:endParaRPr lang="lv-LV"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07000"/>
                        </a:lnSpc>
                        <a:spcAft>
                          <a:spcPts val="0"/>
                        </a:spcAft>
                      </a:pPr>
                      <a:r>
                        <a:rPr lang="lv-LV" sz="1200" dirty="0">
                          <a:solidFill>
                            <a:schemeClr val="tx1"/>
                          </a:solidFill>
                          <a:effectLst/>
                        </a:rPr>
                        <a:t>10</a:t>
                      </a:r>
                      <a:endParaRPr lang="lv-LV"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r>
              <a:tr h="188301">
                <a:tc>
                  <a:txBody>
                    <a:bodyPr/>
                    <a:lstStyle/>
                    <a:p>
                      <a:pPr indent="-35560">
                        <a:lnSpc>
                          <a:spcPct val="107000"/>
                        </a:lnSpc>
                        <a:spcAft>
                          <a:spcPts val="0"/>
                        </a:spcAft>
                      </a:pPr>
                      <a:r>
                        <a:rPr lang="lv-LV" sz="1200" b="0" dirty="0">
                          <a:solidFill>
                            <a:schemeClr val="tx1"/>
                          </a:solidFill>
                          <a:effectLst/>
                        </a:rPr>
                        <a:t>7.</a:t>
                      </a:r>
                      <a:endParaRPr lang="lv-LV"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07000"/>
                        </a:lnSpc>
                        <a:spcAft>
                          <a:spcPts val="0"/>
                        </a:spcAft>
                      </a:pPr>
                      <a:r>
                        <a:rPr lang="lv-LV" sz="1200" b="1" dirty="0">
                          <a:effectLst/>
                        </a:rPr>
                        <a:t>Autobusu vadītāju medicīnisko pārbaužu un uzraudzības apjoms:</a:t>
                      </a:r>
                      <a:endParaRPr lang="lv-LV" sz="1200" b="1"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07000"/>
                        </a:lnSpc>
                        <a:spcAft>
                          <a:spcPts val="0"/>
                        </a:spcAft>
                      </a:pPr>
                      <a:r>
                        <a:rPr lang="lv-LV" sz="1200">
                          <a:effectLst/>
                        </a:rPr>
                        <a:t> </a:t>
                      </a:r>
                      <a:endParaRPr lang="lv-LV" sz="1200">
                        <a:effectLst/>
                        <a:latin typeface="Times New Roman" panose="02020603050405020304" pitchFamily="18" charset="0"/>
                        <a:ea typeface="Times New Roman" panose="02020603050405020304" pitchFamily="18" charset="0"/>
                      </a:endParaRPr>
                    </a:p>
                  </a:txBody>
                  <a:tcPr marL="68580" marR="68580" marT="0" marB="0"/>
                </a:tc>
              </a:tr>
              <a:tr h="365117">
                <a:tc>
                  <a:txBody>
                    <a:bodyPr/>
                    <a:lstStyle/>
                    <a:p>
                      <a:pPr indent="-35560" algn="just">
                        <a:lnSpc>
                          <a:spcPct val="107000"/>
                        </a:lnSpc>
                        <a:spcAft>
                          <a:spcPts val="0"/>
                        </a:spcAft>
                      </a:pPr>
                      <a:r>
                        <a:rPr lang="lv-LV" sz="1200" b="0" dirty="0">
                          <a:solidFill>
                            <a:schemeClr val="tx1"/>
                          </a:solidFill>
                          <a:effectLst/>
                        </a:rPr>
                        <a:t>7.1.</a:t>
                      </a:r>
                      <a:endParaRPr lang="lv-LV"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07000"/>
                        </a:lnSpc>
                        <a:spcAft>
                          <a:spcPts val="0"/>
                        </a:spcAft>
                      </a:pPr>
                      <a:r>
                        <a:rPr lang="lv-LV" sz="1200">
                          <a:effectLst/>
                        </a:rPr>
                        <a:t> papildus katras dienas laikā un kā gadījuma kārtas testi ar nenoteiktu regularitāti</a:t>
                      </a:r>
                      <a:endParaRPr lang="lv-LV"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07000"/>
                        </a:lnSpc>
                        <a:spcAft>
                          <a:spcPts val="0"/>
                        </a:spcAft>
                      </a:pPr>
                      <a:r>
                        <a:rPr lang="lv-LV" sz="1200">
                          <a:effectLst/>
                        </a:rPr>
                        <a:t>3</a:t>
                      </a:r>
                      <a:endParaRPr lang="lv-LV" sz="1200">
                        <a:effectLst/>
                        <a:latin typeface="Times New Roman" panose="02020603050405020304" pitchFamily="18" charset="0"/>
                        <a:ea typeface="Times New Roman" panose="02020603050405020304" pitchFamily="18" charset="0"/>
                      </a:endParaRPr>
                    </a:p>
                  </a:txBody>
                  <a:tcPr marL="68580" marR="68580" marT="0" marB="0"/>
                </a:tc>
              </a:tr>
              <a:tr h="365117">
                <a:tc>
                  <a:txBody>
                    <a:bodyPr/>
                    <a:lstStyle/>
                    <a:p>
                      <a:pPr indent="-35560" algn="just">
                        <a:lnSpc>
                          <a:spcPct val="107000"/>
                        </a:lnSpc>
                        <a:spcAft>
                          <a:spcPts val="0"/>
                        </a:spcAft>
                      </a:pPr>
                      <a:r>
                        <a:rPr lang="lv-LV" sz="1200" b="0" dirty="0">
                          <a:solidFill>
                            <a:schemeClr val="tx1"/>
                          </a:solidFill>
                          <a:effectLst/>
                        </a:rPr>
                        <a:t>7.2.</a:t>
                      </a:r>
                      <a:endParaRPr lang="lv-LV"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07000"/>
                        </a:lnSpc>
                        <a:spcAft>
                          <a:spcPts val="0"/>
                        </a:spcAft>
                      </a:pPr>
                      <a:r>
                        <a:rPr lang="lv-LV" sz="1200">
                          <a:effectLst/>
                        </a:rPr>
                        <a:t>papildus katras dienas laikā vai kā gadījuma kārtas tests ar nenoteiktu regularitāti </a:t>
                      </a:r>
                      <a:endParaRPr lang="lv-LV"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07000"/>
                        </a:lnSpc>
                        <a:spcAft>
                          <a:spcPts val="0"/>
                        </a:spcAft>
                      </a:pPr>
                      <a:r>
                        <a:rPr lang="lv-LV" sz="1200">
                          <a:effectLst/>
                        </a:rPr>
                        <a:t>2</a:t>
                      </a:r>
                      <a:endParaRPr lang="lv-LV" sz="1200">
                        <a:effectLst/>
                        <a:latin typeface="Times New Roman" panose="02020603050405020304" pitchFamily="18" charset="0"/>
                        <a:ea typeface="Times New Roman" panose="02020603050405020304" pitchFamily="18" charset="0"/>
                      </a:endParaRPr>
                    </a:p>
                  </a:txBody>
                  <a:tcPr marL="68580" marR="68580" marT="0" marB="0"/>
                </a:tc>
              </a:tr>
              <a:tr h="188301">
                <a:tc>
                  <a:txBody>
                    <a:bodyPr/>
                    <a:lstStyle/>
                    <a:p>
                      <a:pPr indent="-35560" algn="just">
                        <a:lnSpc>
                          <a:spcPct val="107000"/>
                        </a:lnSpc>
                        <a:spcAft>
                          <a:spcPts val="0"/>
                        </a:spcAft>
                      </a:pPr>
                      <a:r>
                        <a:rPr lang="lv-LV" sz="1200" b="0" dirty="0">
                          <a:solidFill>
                            <a:schemeClr val="tx1"/>
                          </a:solidFill>
                          <a:effectLst/>
                        </a:rPr>
                        <a:t> </a:t>
                      </a:r>
                      <a:endParaRPr lang="lv-LV"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r">
                        <a:lnSpc>
                          <a:spcPct val="107000"/>
                        </a:lnSpc>
                        <a:spcAft>
                          <a:spcPts val="0"/>
                        </a:spcAft>
                      </a:pPr>
                      <a:r>
                        <a:rPr lang="lv-LV" sz="1200">
                          <a:effectLst/>
                        </a:rPr>
                        <a:t> </a:t>
                      </a:r>
                      <a:endParaRPr lang="lv-LV"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07000"/>
                        </a:lnSpc>
                        <a:spcAft>
                          <a:spcPts val="0"/>
                        </a:spcAft>
                      </a:pPr>
                      <a:r>
                        <a:rPr lang="lv-LV" sz="1200">
                          <a:effectLst/>
                        </a:rPr>
                        <a:t> </a:t>
                      </a:r>
                      <a:endParaRPr lang="lv-LV" sz="1200">
                        <a:effectLst/>
                        <a:latin typeface="Times New Roman" panose="02020603050405020304" pitchFamily="18" charset="0"/>
                        <a:ea typeface="Times New Roman" panose="02020603050405020304" pitchFamily="18" charset="0"/>
                      </a:endParaRPr>
                    </a:p>
                  </a:txBody>
                  <a:tcPr marL="68580" marR="68580" marT="0" marB="0"/>
                </a:tc>
              </a:tr>
              <a:tr h="188301">
                <a:tc>
                  <a:txBody>
                    <a:bodyPr/>
                    <a:lstStyle/>
                    <a:p>
                      <a:pPr indent="-35560" algn="just">
                        <a:lnSpc>
                          <a:spcPct val="107000"/>
                        </a:lnSpc>
                        <a:spcAft>
                          <a:spcPts val="0"/>
                        </a:spcAft>
                      </a:pPr>
                      <a:r>
                        <a:rPr lang="lv-LV" sz="1200" b="0" dirty="0">
                          <a:solidFill>
                            <a:schemeClr val="tx1"/>
                          </a:solidFill>
                          <a:effectLst/>
                        </a:rPr>
                        <a:t>8.</a:t>
                      </a:r>
                      <a:endParaRPr lang="lv-LV"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ct val="107000"/>
                        </a:lnSpc>
                        <a:spcAft>
                          <a:spcPts val="0"/>
                        </a:spcAft>
                      </a:pPr>
                      <a:r>
                        <a:rPr lang="lv-LV" sz="1200" b="1" dirty="0">
                          <a:effectLst/>
                        </a:rPr>
                        <a:t>Biļešu kontroles veikšanas nodrošināšanas apjoms:</a:t>
                      </a:r>
                      <a:endParaRPr lang="lv-LV" sz="1200" b="1"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07000"/>
                        </a:lnSpc>
                        <a:spcAft>
                          <a:spcPts val="0"/>
                        </a:spcAft>
                      </a:pPr>
                      <a:r>
                        <a:rPr lang="lv-LV" sz="1200">
                          <a:effectLst/>
                        </a:rPr>
                        <a:t> </a:t>
                      </a:r>
                      <a:endParaRPr lang="lv-LV" sz="1200">
                        <a:effectLst/>
                        <a:latin typeface="Times New Roman" panose="02020603050405020304" pitchFamily="18" charset="0"/>
                        <a:ea typeface="Times New Roman" panose="02020603050405020304" pitchFamily="18" charset="0"/>
                      </a:endParaRPr>
                    </a:p>
                  </a:txBody>
                  <a:tcPr marL="68580" marR="68580" marT="0" marB="0"/>
                </a:tc>
              </a:tr>
              <a:tr h="365117">
                <a:tc>
                  <a:txBody>
                    <a:bodyPr/>
                    <a:lstStyle/>
                    <a:p>
                      <a:pPr indent="-35560" algn="just">
                        <a:lnSpc>
                          <a:spcPct val="107000"/>
                        </a:lnSpc>
                        <a:spcAft>
                          <a:spcPts val="0"/>
                        </a:spcAft>
                      </a:pPr>
                      <a:r>
                        <a:rPr lang="lv-LV" sz="1200" b="0" dirty="0">
                          <a:solidFill>
                            <a:schemeClr val="tx1"/>
                          </a:solidFill>
                          <a:effectLst/>
                        </a:rPr>
                        <a:t>8.1.</a:t>
                      </a:r>
                      <a:endParaRPr lang="lv-LV"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07000"/>
                        </a:lnSpc>
                        <a:spcAft>
                          <a:spcPts val="0"/>
                        </a:spcAft>
                      </a:pPr>
                      <a:r>
                        <a:rPr lang="lv-LV" sz="1200">
                          <a:effectLst/>
                        </a:rPr>
                        <a:t>biļešu kontroles veikšana nodrošināšana no 4.01% - 5% no vidējā reisu skaita mēnesī </a:t>
                      </a:r>
                      <a:endParaRPr lang="lv-LV"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07000"/>
                        </a:lnSpc>
                        <a:spcAft>
                          <a:spcPts val="0"/>
                        </a:spcAft>
                      </a:pPr>
                      <a:r>
                        <a:rPr lang="lv-LV" sz="1200">
                          <a:effectLst/>
                        </a:rPr>
                        <a:t>4</a:t>
                      </a:r>
                      <a:endParaRPr lang="lv-LV" sz="1200">
                        <a:effectLst/>
                        <a:latin typeface="Times New Roman" panose="02020603050405020304" pitchFamily="18" charset="0"/>
                        <a:ea typeface="Times New Roman" panose="02020603050405020304" pitchFamily="18" charset="0"/>
                      </a:endParaRPr>
                    </a:p>
                  </a:txBody>
                  <a:tcPr marL="68580" marR="68580" marT="0" marB="0"/>
                </a:tc>
              </a:tr>
              <a:tr h="376601">
                <a:tc>
                  <a:txBody>
                    <a:bodyPr/>
                    <a:lstStyle/>
                    <a:p>
                      <a:pPr indent="-35560" algn="just">
                        <a:lnSpc>
                          <a:spcPct val="107000"/>
                        </a:lnSpc>
                        <a:spcAft>
                          <a:spcPts val="0"/>
                        </a:spcAft>
                      </a:pPr>
                      <a:r>
                        <a:rPr lang="lv-LV" sz="1200" b="0" dirty="0">
                          <a:solidFill>
                            <a:schemeClr val="tx1"/>
                          </a:solidFill>
                          <a:effectLst/>
                        </a:rPr>
                        <a:t>8.2.</a:t>
                      </a:r>
                      <a:endParaRPr lang="lv-LV"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07000"/>
                        </a:lnSpc>
                        <a:spcAft>
                          <a:spcPts val="0"/>
                        </a:spcAft>
                      </a:pPr>
                      <a:r>
                        <a:rPr lang="lv-LV" sz="1200">
                          <a:effectLst/>
                        </a:rPr>
                        <a:t>biļešu kontroles veikšana nodrošināšana no 3.01% - 4.% no vidējā reisu skaita mēnesī</a:t>
                      </a:r>
                      <a:endParaRPr lang="lv-LV"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07000"/>
                        </a:lnSpc>
                        <a:spcAft>
                          <a:spcPts val="0"/>
                        </a:spcAft>
                      </a:pPr>
                      <a:r>
                        <a:rPr lang="lv-LV" sz="1200">
                          <a:effectLst/>
                        </a:rPr>
                        <a:t>2</a:t>
                      </a:r>
                      <a:endParaRPr lang="lv-LV" sz="1200">
                        <a:effectLst/>
                        <a:latin typeface="Times New Roman" panose="02020603050405020304" pitchFamily="18" charset="0"/>
                        <a:ea typeface="Times New Roman" panose="02020603050405020304" pitchFamily="18" charset="0"/>
                      </a:endParaRPr>
                    </a:p>
                  </a:txBody>
                  <a:tcPr marL="68580" marR="68580" marT="0" marB="0"/>
                </a:tc>
              </a:tr>
              <a:tr h="376601">
                <a:tc>
                  <a:txBody>
                    <a:bodyPr/>
                    <a:lstStyle/>
                    <a:p>
                      <a:pPr indent="-35560" algn="just">
                        <a:lnSpc>
                          <a:spcPct val="107000"/>
                        </a:lnSpc>
                        <a:spcAft>
                          <a:spcPts val="0"/>
                        </a:spcAft>
                      </a:pPr>
                      <a:r>
                        <a:rPr lang="lv-LV" sz="1200" b="0" dirty="0">
                          <a:solidFill>
                            <a:schemeClr val="tx1"/>
                          </a:solidFill>
                          <a:effectLst/>
                        </a:rPr>
                        <a:t>8.3.</a:t>
                      </a:r>
                      <a:endParaRPr lang="lv-LV"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07000"/>
                        </a:lnSpc>
                        <a:spcAft>
                          <a:spcPts val="0"/>
                        </a:spcAft>
                      </a:pPr>
                      <a:r>
                        <a:rPr lang="lv-LV" sz="1200">
                          <a:effectLst/>
                        </a:rPr>
                        <a:t>biļešu kontroles veikšana nodrošināšana no 2.01% - 3.% no vidējā reisu skaita mēnesī</a:t>
                      </a:r>
                      <a:endParaRPr lang="lv-LV"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07000"/>
                        </a:lnSpc>
                        <a:spcAft>
                          <a:spcPts val="0"/>
                        </a:spcAft>
                      </a:pPr>
                      <a:r>
                        <a:rPr lang="lv-LV" sz="1200">
                          <a:effectLst/>
                        </a:rPr>
                        <a:t>1</a:t>
                      </a:r>
                      <a:endParaRPr lang="lv-LV" sz="1200">
                        <a:effectLst/>
                        <a:latin typeface="Times New Roman" panose="02020603050405020304" pitchFamily="18" charset="0"/>
                        <a:ea typeface="Times New Roman" panose="02020603050405020304" pitchFamily="18" charset="0"/>
                      </a:endParaRPr>
                    </a:p>
                  </a:txBody>
                  <a:tcPr marL="68580" marR="68580" marT="0" marB="0"/>
                </a:tc>
              </a:tr>
              <a:tr h="188301">
                <a:tc>
                  <a:txBody>
                    <a:bodyPr/>
                    <a:lstStyle/>
                    <a:p>
                      <a:pPr indent="-35560" algn="just">
                        <a:lnSpc>
                          <a:spcPct val="107000"/>
                        </a:lnSpc>
                        <a:spcAft>
                          <a:spcPts val="0"/>
                        </a:spcAft>
                      </a:pPr>
                      <a:r>
                        <a:rPr lang="lv-LV" sz="1200" b="0" dirty="0">
                          <a:solidFill>
                            <a:schemeClr val="tx1"/>
                          </a:solidFill>
                          <a:effectLst/>
                        </a:rPr>
                        <a:t> </a:t>
                      </a:r>
                      <a:endParaRPr lang="lv-LV"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indent="-971550" algn="r">
                        <a:lnSpc>
                          <a:spcPct val="107000"/>
                        </a:lnSpc>
                        <a:spcAft>
                          <a:spcPts val="0"/>
                        </a:spcAft>
                      </a:pPr>
                      <a:r>
                        <a:rPr lang="lv-LV" sz="1200">
                          <a:effectLst/>
                        </a:rPr>
                        <a:t> </a:t>
                      </a:r>
                      <a:endParaRPr lang="lv-LV"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07000"/>
                        </a:lnSpc>
                        <a:spcAft>
                          <a:spcPts val="0"/>
                        </a:spcAft>
                      </a:pPr>
                      <a:r>
                        <a:rPr lang="lv-LV" sz="1200">
                          <a:effectLst/>
                        </a:rPr>
                        <a:t> </a:t>
                      </a:r>
                      <a:endParaRPr lang="lv-LV" sz="1200">
                        <a:effectLst/>
                        <a:latin typeface="Times New Roman" panose="02020603050405020304" pitchFamily="18" charset="0"/>
                        <a:ea typeface="Times New Roman" panose="02020603050405020304" pitchFamily="18" charset="0"/>
                      </a:endParaRPr>
                    </a:p>
                  </a:txBody>
                  <a:tcPr marL="68580" marR="68580" marT="0" marB="0"/>
                </a:tc>
              </a:tr>
              <a:tr h="188301">
                <a:tc>
                  <a:txBody>
                    <a:bodyPr/>
                    <a:lstStyle/>
                    <a:p>
                      <a:pPr indent="-35560" algn="just">
                        <a:lnSpc>
                          <a:spcPct val="107000"/>
                        </a:lnSpc>
                        <a:spcAft>
                          <a:spcPts val="0"/>
                        </a:spcAft>
                      </a:pPr>
                      <a:r>
                        <a:rPr lang="lv-LV" sz="1200" b="0" dirty="0">
                          <a:solidFill>
                            <a:schemeClr val="tx1"/>
                          </a:solidFill>
                          <a:effectLst/>
                        </a:rPr>
                        <a:t> </a:t>
                      </a:r>
                      <a:endParaRPr lang="lv-LV"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ct val="107000"/>
                        </a:lnSpc>
                        <a:spcAft>
                          <a:spcPts val="0"/>
                        </a:spcAft>
                      </a:pPr>
                      <a:r>
                        <a:rPr lang="lv-LV" sz="1200" b="1" dirty="0">
                          <a:effectLst/>
                        </a:rPr>
                        <a:t>Pakalpojuma mūsdienīgums:</a:t>
                      </a:r>
                      <a:endParaRPr lang="lv-LV" sz="1200" b="1"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07000"/>
                        </a:lnSpc>
                        <a:spcAft>
                          <a:spcPts val="0"/>
                        </a:spcAft>
                      </a:pPr>
                      <a:r>
                        <a:rPr lang="lv-LV" sz="1200">
                          <a:effectLst/>
                        </a:rPr>
                        <a:t> </a:t>
                      </a:r>
                      <a:endParaRPr lang="lv-LV" sz="1200">
                        <a:effectLst/>
                        <a:latin typeface="Times New Roman" panose="02020603050405020304" pitchFamily="18" charset="0"/>
                        <a:ea typeface="Times New Roman" panose="02020603050405020304" pitchFamily="18" charset="0"/>
                      </a:endParaRPr>
                    </a:p>
                  </a:txBody>
                  <a:tcPr marL="68580" marR="68580" marT="0" marB="0"/>
                </a:tc>
              </a:tr>
              <a:tr h="1121234">
                <a:tc>
                  <a:txBody>
                    <a:bodyPr/>
                    <a:lstStyle/>
                    <a:p>
                      <a:pPr indent="-35560" algn="just">
                        <a:lnSpc>
                          <a:spcPct val="107000"/>
                        </a:lnSpc>
                        <a:spcAft>
                          <a:spcPts val="0"/>
                        </a:spcAft>
                      </a:pPr>
                      <a:r>
                        <a:rPr lang="lv-LV" sz="1200" b="0" dirty="0">
                          <a:solidFill>
                            <a:schemeClr val="tx1"/>
                          </a:solidFill>
                          <a:effectLst/>
                        </a:rPr>
                        <a:t>9.</a:t>
                      </a:r>
                      <a:endParaRPr lang="lv-LV"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ct val="107000"/>
                        </a:lnSpc>
                        <a:spcAft>
                          <a:spcPts val="0"/>
                        </a:spcAft>
                      </a:pPr>
                      <a:r>
                        <a:rPr lang="lv-LV" sz="1200" dirty="0">
                          <a:effectLst/>
                        </a:rPr>
                        <a:t>Uzņēmumā ir bezmaksas vai nepaaugstinātās maksas informatīvais tālrunis, kurā var saņemt informāciju par autobusu kustības sarakstiem, autobusu kustību reisa laikā un iesniegt sūdzības vai priekšlikumus, u.c. Informatīvā tālruņa darbība tiek nodrošināta vismaz stundu pirms pirmā apkalpotā reisa un vismaz stundu pēc pēdējā apkalpotā reisa. </a:t>
                      </a:r>
                      <a:endParaRPr lang="lv-LV"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07000"/>
                        </a:lnSpc>
                        <a:spcAft>
                          <a:spcPts val="0"/>
                        </a:spcAft>
                      </a:pPr>
                      <a:r>
                        <a:rPr lang="lv-LV" sz="1200" dirty="0">
                          <a:effectLst/>
                        </a:rPr>
                        <a:t>1</a:t>
                      </a:r>
                      <a:endParaRPr lang="lv-LV" sz="12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
        <p:nvSpPr>
          <p:cNvPr id="3" name="Slide Number Placeholder 2"/>
          <p:cNvSpPr>
            <a:spLocks noGrp="1"/>
          </p:cNvSpPr>
          <p:nvPr>
            <p:ph type="sldNum" sz="quarter" idx="12"/>
          </p:nvPr>
        </p:nvSpPr>
        <p:spPr/>
        <p:txBody>
          <a:bodyPr/>
          <a:lstStyle/>
          <a:p>
            <a:fld id="{2121C083-3766-411E-AD9E-6C4F5CC14E89}" type="slidenum">
              <a:rPr lang="lv-LV" altLang="lv-LV" smtClean="0"/>
              <a:pPr/>
              <a:t>15</a:t>
            </a:fld>
            <a:endParaRPr lang="lv-LV" altLang="lv-LV"/>
          </a:p>
        </p:txBody>
      </p:sp>
    </p:spTree>
    <p:extLst>
      <p:ext uri="{BB962C8B-B14F-4D97-AF65-F5344CB8AC3E}">
        <p14:creationId xmlns:p14="http://schemas.microsoft.com/office/powerpoint/2010/main" val="8007315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3200" b="1" dirty="0">
                <a:latin typeface="Arial" panose="020B0604020202020204" pitchFamily="34" charset="0"/>
                <a:cs typeface="Arial" panose="020B0604020202020204" pitchFamily="34" charset="0"/>
              </a:rPr>
              <a:t>Tehniskā piedāvājuma vērtēšana</a:t>
            </a:r>
            <a:br>
              <a:rPr lang="lv-LV" sz="3200" b="1" dirty="0">
                <a:latin typeface="Arial" panose="020B0604020202020204" pitchFamily="34" charset="0"/>
                <a:cs typeface="Arial" panose="020B0604020202020204" pitchFamily="34" charset="0"/>
              </a:rPr>
            </a:br>
            <a:r>
              <a:rPr lang="lv-LV" sz="3200" b="1" dirty="0">
                <a:latin typeface="Arial" panose="020B0604020202020204" pitchFamily="34" charset="0"/>
                <a:cs typeface="Arial" panose="020B0604020202020204" pitchFamily="34" charset="0"/>
              </a:rPr>
              <a:t>(kritērijs B)</a:t>
            </a:r>
          </a:p>
        </p:txBody>
      </p:sp>
      <p:graphicFrame>
        <p:nvGraphicFramePr>
          <p:cNvPr id="4" name="Content Placeholder 3"/>
          <p:cNvGraphicFramePr>
            <a:graphicFrameLocks noGrp="1"/>
          </p:cNvGraphicFramePr>
          <p:nvPr>
            <p:ph idx="1"/>
            <p:extLst/>
          </p:nvPr>
        </p:nvGraphicFramePr>
        <p:xfrm>
          <a:off x="683568" y="1988838"/>
          <a:ext cx="7776864" cy="3240363"/>
        </p:xfrm>
        <a:graphic>
          <a:graphicData uri="http://schemas.openxmlformats.org/drawingml/2006/table">
            <a:tbl>
              <a:tblPr firstRow="1" firstCol="1" bandRow="1" bandCol="1">
                <a:tableStyleId>{5C22544A-7EE6-4342-B048-85BDC9FD1C3A}</a:tableStyleId>
              </a:tblPr>
              <a:tblGrid>
                <a:gridCol w="851456"/>
                <a:gridCol w="5774184"/>
                <a:gridCol w="1151224"/>
              </a:tblGrid>
              <a:tr h="1251673">
                <a:tc>
                  <a:txBody>
                    <a:bodyPr/>
                    <a:lstStyle/>
                    <a:p>
                      <a:pPr indent="-35560" algn="just">
                        <a:lnSpc>
                          <a:spcPct val="107000"/>
                        </a:lnSpc>
                        <a:spcAft>
                          <a:spcPts val="0"/>
                        </a:spcAft>
                      </a:pPr>
                      <a:r>
                        <a:rPr lang="lv-LV" sz="1200" b="0" dirty="0">
                          <a:solidFill>
                            <a:schemeClr val="tx1"/>
                          </a:solidFill>
                          <a:effectLst/>
                        </a:rPr>
                        <a:t>10.</a:t>
                      </a:r>
                      <a:endParaRPr lang="lv-LV"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ct val="107000"/>
                        </a:lnSpc>
                        <a:spcAft>
                          <a:spcPts val="0"/>
                        </a:spcAft>
                      </a:pPr>
                      <a:r>
                        <a:rPr lang="lv-LV" sz="1200" b="0" dirty="0">
                          <a:solidFill>
                            <a:schemeClr val="tx1"/>
                          </a:solidFill>
                          <a:effectLst/>
                        </a:rPr>
                        <a:t>Elektroniski pieejami sabiedriskā transporta kustību saraksti un pakalpojumu tarifi (piemēram, mājaslapa, aplikācijas, divdimensionāls (QR) svītrkods pieturvietās).</a:t>
                      </a:r>
                      <a:endParaRPr lang="lv-LV"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07000"/>
                        </a:lnSpc>
                        <a:spcAft>
                          <a:spcPts val="0"/>
                        </a:spcAft>
                      </a:pPr>
                      <a:r>
                        <a:rPr lang="lv-LV" sz="1200" dirty="0">
                          <a:solidFill>
                            <a:schemeClr val="tx1"/>
                          </a:solidFill>
                          <a:effectLst/>
                        </a:rPr>
                        <a:t>1</a:t>
                      </a:r>
                      <a:endParaRPr lang="lv-LV"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r>
              <a:tr h="397738">
                <a:tc>
                  <a:txBody>
                    <a:bodyPr/>
                    <a:lstStyle/>
                    <a:p>
                      <a:pPr indent="-35560" algn="just">
                        <a:lnSpc>
                          <a:spcPct val="107000"/>
                        </a:lnSpc>
                        <a:spcAft>
                          <a:spcPts val="0"/>
                        </a:spcAft>
                      </a:pPr>
                      <a:r>
                        <a:rPr lang="lv-LV" sz="1200" b="0" dirty="0">
                          <a:solidFill>
                            <a:schemeClr val="tx1"/>
                          </a:solidFill>
                          <a:effectLst/>
                        </a:rPr>
                        <a:t> </a:t>
                      </a:r>
                      <a:endParaRPr lang="lv-LV"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ct val="107000"/>
                        </a:lnSpc>
                        <a:spcAft>
                          <a:spcPts val="0"/>
                        </a:spcAft>
                      </a:pPr>
                      <a:r>
                        <a:rPr lang="lv-LV" sz="1200">
                          <a:effectLst/>
                        </a:rPr>
                        <a:t> </a:t>
                      </a:r>
                      <a:endParaRPr lang="lv-LV"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07000"/>
                        </a:lnSpc>
                        <a:spcAft>
                          <a:spcPts val="0"/>
                        </a:spcAft>
                      </a:pPr>
                      <a:r>
                        <a:rPr lang="lv-LV" sz="1200">
                          <a:effectLst/>
                        </a:rPr>
                        <a:t> </a:t>
                      </a:r>
                      <a:endParaRPr lang="lv-LV" sz="1200">
                        <a:effectLst/>
                        <a:latin typeface="Times New Roman" panose="02020603050405020304" pitchFamily="18" charset="0"/>
                        <a:ea typeface="Times New Roman" panose="02020603050405020304" pitchFamily="18" charset="0"/>
                      </a:endParaRPr>
                    </a:p>
                  </a:txBody>
                  <a:tcPr marL="68580" marR="68580" marT="0" marB="0"/>
                </a:tc>
              </a:tr>
              <a:tr h="397738">
                <a:tc>
                  <a:txBody>
                    <a:bodyPr/>
                    <a:lstStyle/>
                    <a:p>
                      <a:pPr indent="-35560">
                        <a:lnSpc>
                          <a:spcPct val="107000"/>
                        </a:lnSpc>
                        <a:spcAft>
                          <a:spcPts val="0"/>
                        </a:spcAft>
                      </a:pPr>
                      <a:r>
                        <a:rPr lang="lv-LV" sz="1200" b="0" dirty="0">
                          <a:solidFill>
                            <a:schemeClr val="tx1"/>
                          </a:solidFill>
                          <a:effectLst/>
                        </a:rPr>
                        <a:t>11.</a:t>
                      </a:r>
                      <a:endParaRPr lang="lv-LV"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07000"/>
                        </a:lnSpc>
                        <a:spcAft>
                          <a:spcPts val="0"/>
                        </a:spcAft>
                      </a:pPr>
                      <a:r>
                        <a:rPr lang="lv-LV" sz="1200">
                          <a:effectLst/>
                        </a:rPr>
                        <a:t>Autobusos pieejams bezvadu bezmaksas internets (WiFi):</a:t>
                      </a:r>
                      <a:endParaRPr lang="lv-LV"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07000"/>
                        </a:lnSpc>
                        <a:spcAft>
                          <a:spcPts val="0"/>
                        </a:spcAft>
                      </a:pPr>
                      <a:r>
                        <a:rPr lang="lv-LV" sz="1200">
                          <a:effectLst/>
                        </a:rPr>
                        <a:t> </a:t>
                      </a:r>
                      <a:endParaRPr lang="lv-LV" sz="1200">
                        <a:effectLst/>
                        <a:latin typeface="Times New Roman" panose="02020603050405020304" pitchFamily="18" charset="0"/>
                        <a:ea typeface="Times New Roman" panose="02020603050405020304" pitchFamily="18" charset="0"/>
                      </a:endParaRPr>
                    </a:p>
                  </a:txBody>
                  <a:tcPr marL="68580" marR="68580" marT="0" marB="0"/>
                </a:tc>
              </a:tr>
              <a:tr h="397738">
                <a:tc>
                  <a:txBody>
                    <a:bodyPr/>
                    <a:lstStyle/>
                    <a:p>
                      <a:pPr indent="-35560">
                        <a:lnSpc>
                          <a:spcPct val="107000"/>
                        </a:lnSpc>
                        <a:spcAft>
                          <a:spcPts val="0"/>
                        </a:spcAft>
                      </a:pPr>
                      <a:r>
                        <a:rPr lang="lv-LV" sz="1200" b="0" dirty="0">
                          <a:solidFill>
                            <a:schemeClr val="tx1"/>
                          </a:solidFill>
                          <a:effectLst/>
                        </a:rPr>
                        <a:t>11.1.</a:t>
                      </a:r>
                      <a:endParaRPr lang="lv-LV"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07000"/>
                        </a:lnSpc>
                        <a:spcAft>
                          <a:spcPts val="0"/>
                        </a:spcAft>
                      </a:pPr>
                      <a:r>
                        <a:rPr lang="lv-LV" sz="1200">
                          <a:effectLst/>
                        </a:rPr>
                        <a:t>Vismaz 90% no visiem autobusiem</a:t>
                      </a:r>
                      <a:endParaRPr lang="lv-LV"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07000"/>
                        </a:lnSpc>
                        <a:spcAft>
                          <a:spcPts val="0"/>
                        </a:spcAft>
                      </a:pPr>
                      <a:r>
                        <a:rPr lang="lv-LV" sz="1200">
                          <a:effectLst/>
                        </a:rPr>
                        <a:t>1</a:t>
                      </a:r>
                      <a:endParaRPr lang="lv-LV" sz="1200">
                        <a:effectLst/>
                        <a:latin typeface="Times New Roman" panose="02020603050405020304" pitchFamily="18" charset="0"/>
                        <a:ea typeface="Times New Roman" panose="02020603050405020304" pitchFamily="18" charset="0"/>
                      </a:endParaRPr>
                    </a:p>
                  </a:txBody>
                  <a:tcPr marL="68580" marR="68580" marT="0" marB="0"/>
                </a:tc>
              </a:tr>
              <a:tr h="397738">
                <a:tc>
                  <a:txBody>
                    <a:bodyPr/>
                    <a:lstStyle/>
                    <a:p>
                      <a:pPr indent="-35560">
                        <a:lnSpc>
                          <a:spcPct val="107000"/>
                        </a:lnSpc>
                        <a:spcAft>
                          <a:spcPts val="0"/>
                        </a:spcAft>
                      </a:pPr>
                      <a:r>
                        <a:rPr lang="lv-LV" sz="1200" b="0" dirty="0">
                          <a:solidFill>
                            <a:schemeClr val="tx1"/>
                          </a:solidFill>
                          <a:effectLst/>
                        </a:rPr>
                        <a:t>11.2.</a:t>
                      </a:r>
                      <a:endParaRPr lang="lv-LV"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07000"/>
                        </a:lnSpc>
                        <a:spcAft>
                          <a:spcPts val="0"/>
                        </a:spcAft>
                      </a:pPr>
                      <a:r>
                        <a:rPr lang="lv-LV" sz="1200">
                          <a:effectLst/>
                        </a:rPr>
                        <a:t>60% līdz 89.99% autobusu</a:t>
                      </a:r>
                      <a:endParaRPr lang="lv-LV"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07000"/>
                        </a:lnSpc>
                        <a:spcAft>
                          <a:spcPts val="0"/>
                        </a:spcAft>
                      </a:pPr>
                      <a:r>
                        <a:rPr lang="lv-LV" sz="1200">
                          <a:effectLst/>
                        </a:rPr>
                        <a:t>0.6</a:t>
                      </a:r>
                      <a:endParaRPr lang="lv-LV" sz="1200">
                        <a:effectLst/>
                        <a:latin typeface="Times New Roman" panose="02020603050405020304" pitchFamily="18" charset="0"/>
                        <a:ea typeface="Times New Roman" panose="02020603050405020304" pitchFamily="18" charset="0"/>
                      </a:endParaRPr>
                    </a:p>
                  </a:txBody>
                  <a:tcPr marL="68580" marR="68580" marT="0" marB="0"/>
                </a:tc>
              </a:tr>
              <a:tr h="397738">
                <a:tc>
                  <a:txBody>
                    <a:bodyPr/>
                    <a:lstStyle/>
                    <a:p>
                      <a:pPr indent="-35560">
                        <a:lnSpc>
                          <a:spcPct val="107000"/>
                        </a:lnSpc>
                        <a:spcAft>
                          <a:spcPts val="0"/>
                        </a:spcAft>
                      </a:pPr>
                      <a:r>
                        <a:rPr lang="lv-LV" sz="1200" b="0" dirty="0">
                          <a:solidFill>
                            <a:schemeClr val="tx1"/>
                          </a:solidFill>
                          <a:effectLst/>
                        </a:rPr>
                        <a:t>11.3.</a:t>
                      </a:r>
                      <a:endParaRPr lang="lv-LV"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07000"/>
                        </a:lnSpc>
                        <a:spcAft>
                          <a:spcPts val="0"/>
                        </a:spcAft>
                      </a:pPr>
                      <a:r>
                        <a:rPr lang="lv-LV" sz="1200">
                          <a:effectLst/>
                        </a:rPr>
                        <a:t>30% līdz 59,99% autobusu</a:t>
                      </a:r>
                      <a:endParaRPr lang="lv-LV"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07000"/>
                        </a:lnSpc>
                        <a:spcAft>
                          <a:spcPts val="0"/>
                        </a:spcAft>
                      </a:pPr>
                      <a:r>
                        <a:rPr lang="lv-LV" sz="1200" dirty="0">
                          <a:effectLst/>
                        </a:rPr>
                        <a:t>0.3</a:t>
                      </a:r>
                      <a:endParaRPr lang="lv-LV" sz="12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
        <p:nvSpPr>
          <p:cNvPr id="3" name="Slide Number Placeholder 2"/>
          <p:cNvSpPr>
            <a:spLocks noGrp="1"/>
          </p:cNvSpPr>
          <p:nvPr>
            <p:ph type="sldNum" sz="quarter" idx="12"/>
          </p:nvPr>
        </p:nvSpPr>
        <p:spPr/>
        <p:txBody>
          <a:bodyPr/>
          <a:lstStyle/>
          <a:p>
            <a:fld id="{2121C083-3766-411E-AD9E-6C4F5CC14E89}" type="slidenum">
              <a:rPr lang="lv-LV" altLang="lv-LV" smtClean="0"/>
              <a:pPr/>
              <a:t>16</a:t>
            </a:fld>
            <a:endParaRPr lang="lv-LV" altLang="lv-LV"/>
          </a:p>
        </p:txBody>
      </p:sp>
    </p:spTree>
    <p:extLst>
      <p:ext uri="{BB962C8B-B14F-4D97-AF65-F5344CB8AC3E}">
        <p14:creationId xmlns:p14="http://schemas.microsoft.com/office/powerpoint/2010/main" val="11679795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3200" b="1" dirty="0" smtClean="0">
                <a:latin typeface="Arial" panose="020B0604020202020204" pitchFamily="34" charset="0"/>
                <a:cs typeface="Arial" panose="020B0604020202020204" pitchFamily="34" charset="0"/>
              </a:rPr>
              <a:t>Piedāvājuma iesniegšana vairākās maršruta tīkla daļās</a:t>
            </a:r>
            <a:endParaRPr lang="lv-LV"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lv-LV" sz="2000" dirty="0" smtClean="0">
              <a:latin typeface="Arial" panose="020B0604020202020204" pitchFamily="34" charset="0"/>
              <a:cs typeface="Arial" panose="020B0604020202020204" pitchFamily="34" charset="0"/>
            </a:endParaRPr>
          </a:p>
          <a:p>
            <a:endParaRPr lang="lv-LV" sz="2000" dirty="0">
              <a:latin typeface="Arial" panose="020B0604020202020204" pitchFamily="34" charset="0"/>
              <a:cs typeface="Arial" panose="020B0604020202020204" pitchFamily="34" charset="0"/>
            </a:endParaRPr>
          </a:p>
          <a:p>
            <a:pPr algn="just"/>
            <a:r>
              <a:rPr lang="lv-LV" sz="2000" dirty="0" smtClean="0">
                <a:latin typeface="Arial" panose="020B0604020202020204" pitchFamily="34" charset="0"/>
                <a:cs typeface="Arial" panose="020B0604020202020204" pitchFamily="34" charset="0"/>
              </a:rPr>
              <a:t>Ja </a:t>
            </a:r>
            <a:r>
              <a:rPr lang="lv-LV" sz="2000" dirty="0">
                <a:latin typeface="Arial" panose="020B0604020202020204" pitchFamily="34" charset="0"/>
                <a:cs typeface="Arial" panose="020B0604020202020204" pitchFamily="34" charset="0"/>
              </a:rPr>
              <a:t>Pretendents iesniedz piedāvājumu </a:t>
            </a:r>
            <a:r>
              <a:rPr lang="lv-LV" sz="2000" b="1" u="sng" dirty="0">
                <a:latin typeface="Arial" panose="020B0604020202020204" pitchFamily="34" charset="0"/>
                <a:cs typeface="Arial" panose="020B0604020202020204" pitchFamily="34" charset="0"/>
              </a:rPr>
              <a:t>par divām un vairāk </a:t>
            </a:r>
            <a:r>
              <a:rPr lang="lv-LV" sz="2000" dirty="0">
                <a:latin typeface="Arial" panose="020B0604020202020204" pitchFamily="34" charset="0"/>
                <a:cs typeface="Arial" panose="020B0604020202020204" pitchFamily="34" charset="0"/>
              </a:rPr>
              <a:t>reģionālās nozīmes maršrutu tīkla daļām, tad pretendents pieteikumam (nolikuma 2.pielikums) </a:t>
            </a:r>
            <a:r>
              <a:rPr lang="lv-LV" sz="2000" b="1" dirty="0">
                <a:latin typeface="Arial" panose="020B0604020202020204" pitchFamily="34" charset="0"/>
                <a:cs typeface="Arial" panose="020B0604020202020204" pitchFamily="34" charset="0"/>
              </a:rPr>
              <a:t>pievieno reģionālās nozīmes maršrutu tīkla daļu sarakstu to prioritārajā secībā</a:t>
            </a:r>
            <a:r>
              <a:rPr lang="lv-LV" sz="2000" dirty="0">
                <a:latin typeface="Arial" panose="020B0604020202020204" pitchFamily="34" charset="0"/>
                <a:cs typeface="Arial" panose="020B0604020202020204" pitchFamily="34" charset="0"/>
              </a:rPr>
              <a:t>. </a:t>
            </a:r>
          </a:p>
          <a:p>
            <a:pPr marL="0" indent="0">
              <a:buNone/>
            </a:pPr>
            <a:endParaRPr lang="lv-LV" dirty="0"/>
          </a:p>
        </p:txBody>
      </p:sp>
      <p:sp>
        <p:nvSpPr>
          <p:cNvPr id="4" name="Slide Number Placeholder 3"/>
          <p:cNvSpPr>
            <a:spLocks noGrp="1"/>
          </p:cNvSpPr>
          <p:nvPr>
            <p:ph type="sldNum" sz="quarter" idx="12"/>
          </p:nvPr>
        </p:nvSpPr>
        <p:spPr/>
        <p:txBody>
          <a:bodyPr/>
          <a:lstStyle/>
          <a:p>
            <a:fld id="{2121C083-3766-411E-AD9E-6C4F5CC14E89}" type="slidenum">
              <a:rPr lang="lv-LV" altLang="lv-LV" smtClean="0"/>
              <a:pPr/>
              <a:t>17</a:t>
            </a:fld>
            <a:endParaRPr lang="lv-LV" altLang="lv-LV"/>
          </a:p>
        </p:txBody>
      </p:sp>
    </p:spTree>
    <p:extLst>
      <p:ext uri="{BB962C8B-B14F-4D97-AF65-F5344CB8AC3E}">
        <p14:creationId xmlns:p14="http://schemas.microsoft.com/office/powerpoint/2010/main" val="15485732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3200" b="1" dirty="0" smtClean="0">
                <a:latin typeface="Arial" panose="020B0604020202020204" pitchFamily="34" charset="0"/>
                <a:cs typeface="Arial" panose="020B0604020202020204" pitchFamily="34" charset="0"/>
              </a:rPr>
              <a:t/>
            </a:r>
            <a:br>
              <a:rPr lang="lv-LV" sz="3200" b="1" dirty="0" smtClean="0">
                <a:latin typeface="Arial" panose="020B0604020202020204" pitchFamily="34" charset="0"/>
                <a:cs typeface="Arial" panose="020B0604020202020204" pitchFamily="34" charset="0"/>
              </a:rPr>
            </a:br>
            <a:r>
              <a:rPr lang="lv-LV" sz="3200" b="1" dirty="0" smtClean="0">
                <a:latin typeface="Arial" panose="020B0604020202020204" pitchFamily="34" charset="0"/>
                <a:cs typeface="Arial" panose="020B0604020202020204" pitchFamily="34" charset="0"/>
              </a:rPr>
              <a:t>Ierobežojumi līguma slēgšanas apjomam</a:t>
            </a:r>
            <a:br>
              <a:rPr lang="lv-LV" sz="3200" b="1" dirty="0" smtClean="0">
                <a:latin typeface="Arial" panose="020B0604020202020204" pitchFamily="34" charset="0"/>
                <a:cs typeface="Arial" panose="020B0604020202020204" pitchFamily="34" charset="0"/>
              </a:rPr>
            </a:br>
            <a:r>
              <a:rPr lang="lv-LV" sz="3200" b="1" dirty="0" smtClean="0">
                <a:latin typeface="Arial" panose="020B0604020202020204" pitchFamily="34" charset="0"/>
                <a:cs typeface="Arial" panose="020B0604020202020204" pitchFamily="34" charset="0"/>
              </a:rPr>
              <a:t>(1)</a:t>
            </a:r>
            <a:br>
              <a:rPr lang="lv-LV" sz="3200" b="1" dirty="0" smtClean="0">
                <a:latin typeface="Arial" panose="020B0604020202020204" pitchFamily="34" charset="0"/>
                <a:cs typeface="Arial" panose="020B0604020202020204" pitchFamily="34" charset="0"/>
              </a:rPr>
            </a:br>
            <a:endParaRPr lang="lv-LV"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lvl="1" algn="just">
              <a:buFont typeface="Arial" panose="020B0604020202020204" pitchFamily="34" charset="0"/>
              <a:buChar char="•"/>
            </a:pPr>
            <a:r>
              <a:rPr lang="lv-LV" sz="1900" dirty="0">
                <a:latin typeface="Arial" panose="020B0604020202020204" pitchFamily="34" charset="0"/>
                <a:cs typeface="Arial" panose="020B0604020202020204" pitchFamily="34" charset="0"/>
              </a:rPr>
              <a:t>Viens Pretendents </a:t>
            </a:r>
            <a:r>
              <a:rPr lang="lv-LV" sz="1900" dirty="0" smtClean="0">
                <a:latin typeface="Arial" panose="020B0604020202020204" pitchFamily="34" charset="0"/>
                <a:cs typeface="Arial" panose="020B0604020202020204" pitchFamily="34" charset="0"/>
              </a:rPr>
              <a:t>un/vai </a:t>
            </a:r>
            <a:r>
              <a:rPr lang="lv-LV" sz="1900" dirty="0">
                <a:latin typeface="Arial" panose="020B0604020202020204" pitchFamily="34" charset="0"/>
                <a:cs typeface="Arial" panose="020B0604020202020204" pitchFamily="34" charset="0"/>
              </a:rPr>
              <a:t>viens personu apvienības dalībnieks, ja piedāvājumu iesniedz personu apvienība, </a:t>
            </a:r>
            <a:r>
              <a:rPr lang="lv-LV" sz="1900" dirty="0" smtClean="0">
                <a:latin typeface="Arial" panose="020B0604020202020204" pitchFamily="34" charset="0"/>
                <a:cs typeface="Arial" panose="020B0604020202020204" pitchFamily="34" charset="0"/>
              </a:rPr>
              <a:t>un/vai </a:t>
            </a:r>
            <a:r>
              <a:rPr lang="lv-LV" sz="1900" dirty="0">
                <a:latin typeface="Arial" panose="020B0604020202020204" pitchFamily="34" charset="0"/>
                <a:cs typeface="Arial" panose="020B0604020202020204" pitchFamily="34" charset="0"/>
              </a:rPr>
              <a:t>viens ģenerāluzņēmējs vai apakšuzņēmējs, ja piedāvājums tika iesniegts kombinācijā </a:t>
            </a:r>
            <a:r>
              <a:rPr lang="lv-LV" sz="1900" dirty="0" err="1">
                <a:latin typeface="Arial" panose="020B0604020202020204" pitchFamily="34" charset="0"/>
                <a:cs typeface="Arial" panose="020B0604020202020204" pitchFamily="34" charset="0"/>
              </a:rPr>
              <a:t>ģenerāluzņēmums</a:t>
            </a:r>
            <a:r>
              <a:rPr lang="lv-LV" sz="1900" dirty="0">
                <a:latin typeface="Arial" panose="020B0604020202020204" pitchFamily="34" charset="0"/>
                <a:cs typeface="Arial" panose="020B0604020202020204" pitchFamily="34" charset="0"/>
              </a:rPr>
              <a:t> un apakšuzņēmums, var iegūt tiesības sniegt sabiedriskā transporta pakalpojumus </a:t>
            </a:r>
            <a:r>
              <a:rPr lang="lv-LV" sz="1900" b="1" dirty="0">
                <a:latin typeface="Arial" panose="020B0604020202020204" pitchFamily="34" charset="0"/>
                <a:cs typeface="Arial" panose="020B0604020202020204" pitchFamily="34" charset="0"/>
              </a:rPr>
              <a:t>ne vairāk kā 5 (piecās) reģionālās nozīmēs maršrutu tīkla daļās </a:t>
            </a:r>
            <a:endParaRPr lang="lv-LV" sz="1900" b="1" dirty="0" smtClean="0">
              <a:latin typeface="Arial" panose="020B0604020202020204" pitchFamily="34" charset="0"/>
              <a:cs typeface="Arial" panose="020B0604020202020204" pitchFamily="34" charset="0"/>
            </a:endParaRPr>
          </a:p>
          <a:p>
            <a:pPr marL="457200" lvl="1" indent="0" algn="just">
              <a:buNone/>
            </a:pPr>
            <a:r>
              <a:rPr lang="lv-LV" sz="1900" dirty="0" smtClean="0">
                <a:latin typeface="Arial" panose="020B0604020202020204" pitchFamily="34" charset="0"/>
                <a:cs typeface="Arial" panose="020B0604020202020204" pitchFamily="34" charset="0"/>
              </a:rPr>
              <a:t>un </a:t>
            </a:r>
          </a:p>
          <a:p>
            <a:pPr lvl="1" algn="just">
              <a:buFont typeface="Arial" panose="020B0604020202020204" pitchFamily="34" charset="0"/>
              <a:buChar char="•"/>
            </a:pPr>
            <a:r>
              <a:rPr lang="lv-LV" sz="1900" dirty="0">
                <a:latin typeface="Arial" panose="020B0604020202020204" pitchFamily="34" charset="0"/>
                <a:cs typeface="Arial" panose="020B0604020202020204" pitchFamily="34" charset="0"/>
              </a:rPr>
              <a:t>V</a:t>
            </a:r>
            <a:r>
              <a:rPr lang="lv-LV" sz="1900" dirty="0" smtClean="0">
                <a:latin typeface="Arial" panose="020B0604020202020204" pitchFamily="34" charset="0"/>
                <a:cs typeface="Arial" panose="020B0604020202020204" pitchFamily="34" charset="0"/>
              </a:rPr>
              <a:t>iena </a:t>
            </a:r>
            <a:r>
              <a:rPr lang="lv-LV" sz="1900" dirty="0">
                <a:latin typeface="Arial" panose="020B0604020202020204" pitchFamily="34" charset="0"/>
                <a:cs typeface="Arial" panose="020B0604020202020204" pitchFamily="34" charset="0"/>
              </a:rPr>
              <a:t>Pretendenta, </a:t>
            </a:r>
            <a:r>
              <a:rPr lang="lv-LV" sz="1900" dirty="0" smtClean="0">
                <a:latin typeface="Arial" panose="020B0604020202020204" pitchFamily="34" charset="0"/>
                <a:cs typeface="Arial" panose="020B0604020202020204" pitchFamily="34" charset="0"/>
              </a:rPr>
              <a:t>un/vai </a:t>
            </a:r>
            <a:r>
              <a:rPr lang="lv-LV" sz="1900" dirty="0">
                <a:latin typeface="Arial" panose="020B0604020202020204" pitchFamily="34" charset="0"/>
                <a:cs typeface="Arial" panose="020B0604020202020204" pitchFamily="34" charset="0"/>
              </a:rPr>
              <a:t>viena personu apvienības dalībnieka, ja piedāvājumu iesniedz personu apvienība, </a:t>
            </a:r>
            <a:r>
              <a:rPr lang="lv-LV" sz="1900" dirty="0" smtClean="0">
                <a:latin typeface="Arial" panose="020B0604020202020204" pitchFamily="34" charset="0"/>
                <a:cs typeface="Arial" panose="020B0604020202020204" pitchFamily="34" charset="0"/>
              </a:rPr>
              <a:t>un/vai </a:t>
            </a:r>
            <a:r>
              <a:rPr lang="lv-LV" sz="1900" dirty="0">
                <a:latin typeface="Arial" panose="020B0604020202020204" pitchFamily="34" charset="0"/>
                <a:cs typeface="Arial" panose="020B0604020202020204" pitchFamily="34" charset="0"/>
              </a:rPr>
              <a:t>viena ģenerāluzņēmēja vai apakšuzņēmēja, ja piedāvājums tika iesniegts kombinācijā </a:t>
            </a:r>
            <a:r>
              <a:rPr lang="lv-LV" sz="1900" dirty="0" err="1">
                <a:latin typeface="Arial" panose="020B0604020202020204" pitchFamily="34" charset="0"/>
                <a:cs typeface="Arial" panose="020B0604020202020204" pitchFamily="34" charset="0"/>
              </a:rPr>
              <a:t>ģenerāluzņēmums</a:t>
            </a:r>
            <a:r>
              <a:rPr lang="lv-LV" sz="1900" dirty="0">
                <a:latin typeface="Arial" panose="020B0604020202020204" pitchFamily="34" charset="0"/>
                <a:cs typeface="Arial" panose="020B0604020202020204" pitchFamily="34" charset="0"/>
              </a:rPr>
              <a:t> un apakšuzņēmums,  </a:t>
            </a:r>
            <a:r>
              <a:rPr lang="lv-LV" sz="1900" b="1" dirty="0">
                <a:latin typeface="Arial" panose="020B0604020202020204" pitchFamily="34" charset="0"/>
                <a:cs typeface="Arial" panose="020B0604020202020204" pitchFamily="34" charset="0"/>
              </a:rPr>
              <a:t>izpildāmais kopējais 2018.gada apjoms nevar pārsniegt 5 milj. km. </a:t>
            </a:r>
          </a:p>
        </p:txBody>
      </p:sp>
      <p:sp>
        <p:nvSpPr>
          <p:cNvPr id="4" name="Slide Number Placeholder 3"/>
          <p:cNvSpPr>
            <a:spLocks noGrp="1"/>
          </p:cNvSpPr>
          <p:nvPr>
            <p:ph type="sldNum" sz="quarter" idx="12"/>
          </p:nvPr>
        </p:nvSpPr>
        <p:spPr/>
        <p:txBody>
          <a:bodyPr/>
          <a:lstStyle/>
          <a:p>
            <a:fld id="{2121C083-3766-411E-AD9E-6C4F5CC14E89}" type="slidenum">
              <a:rPr lang="lv-LV" altLang="lv-LV" smtClean="0"/>
              <a:pPr/>
              <a:t>18</a:t>
            </a:fld>
            <a:endParaRPr lang="lv-LV" altLang="lv-LV"/>
          </a:p>
        </p:txBody>
      </p:sp>
    </p:spTree>
    <p:extLst>
      <p:ext uri="{BB962C8B-B14F-4D97-AF65-F5344CB8AC3E}">
        <p14:creationId xmlns:p14="http://schemas.microsoft.com/office/powerpoint/2010/main" val="14708091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3200" b="1" dirty="0">
                <a:latin typeface="Arial" panose="020B0604020202020204" pitchFamily="34" charset="0"/>
                <a:cs typeface="Arial" panose="020B0604020202020204" pitchFamily="34" charset="0"/>
              </a:rPr>
              <a:t>Ierobežojumi līguma slēgšanas apjomam</a:t>
            </a:r>
            <a:br>
              <a:rPr lang="lv-LV" sz="3200" b="1" dirty="0">
                <a:latin typeface="Arial" panose="020B0604020202020204" pitchFamily="34" charset="0"/>
                <a:cs typeface="Arial" panose="020B0604020202020204" pitchFamily="34" charset="0"/>
              </a:rPr>
            </a:br>
            <a:r>
              <a:rPr lang="lv-LV" sz="3200" b="1" dirty="0" smtClean="0">
                <a:latin typeface="Arial" panose="020B0604020202020204" pitchFamily="34" charset="0"/>
                <a:cs typeface="Arial" panose="020B0604020202020204" pitchFamily="34" charset="0"/>
              </a:rPr>
              <a:t>(2)</a:t>
            </a:r>
            <a:endParaRPr lang="lv-LV"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lv-LV" sz="2000" b="1" u="sng" dirty="0" smtClean="0">
                <a:latin typeface="Arial" panose="020B0604020202020204" pitchFamily="34" charset="0"/>
                <a:cs typeface="Arial" panose="020B0604020202020204" pitchFamily="34" charset="0"/>
              </a:rPr>
              <a:t>Ierobežojums attiecas uz:</a:t>
            </a:r>
          </a:p>
          <a:p>
            <a:pPr marL="0" indent="0">
              <a:buNone/>
            </a:pPr>
            <a:endParaRPr lang="lv-LV" sz="2000" b="1" u="sng" dirty="0" smtClean="0">
              <a:latin typeface="Arial" panose="020B0604020202020204" pitchFamily="34" charset="0"/>
              <a:cs typeface="Arial" panose="020B0604020202020204" pitchFamily="34" charset="0"/>
            </a:endParaRPr>
          </a:p>
          <a:p>
            <a:r>
              <a:rPr lang="lv-LV" sz="2000" dirty="0" smtClean="0">
                <a:latin typeface="Arial" panose="020B0604020202020204" pitchFamily="34" charset="0"/>
                <a:cs typeface="Arial" panose="020B0604020202020204" pitchFamily="34" charset="0"/>
              </a:rPr>
              <a:t>Pretendentu – kā </a:t>
            </a:r>
            <a:r>
              <a:rPr lang="lv-LV" sz="2000" b="1" dirty="0" smtClean="0">
                <a:latin typeface="Arial" panose="020B0604020202020204" pitchFamily="34" charset="0"/>
                <a:cs typeface="Arial" panose="020B0604020202020204" pitchFamily="34" charset="0"/>
              </a:rPr>
              <a:t>individuālo uzņēmumu</a:t>
            </a:r>
            <a:r>
              <a:rPr lang="lv-LV" sz="2000" dirty="0" smtClean="0">
                <a:latin typeface="Arial" panose="020B0604020202020204" pitchFamily="34" charset="0"/>
                <a:cs typeface="Arial" panose="020B0604020202020204" pitchFamily="34" charset="0"/>
              </a:rPr>
              <a:t>, kas iesniedz piedāvājumu;</a:t>
            </a:r>
          </a:p>
          <a:p>
            <a:endParaRPr lang="lv-LV" sz="2000" dirty="0" smtClean="0">
              <a:latin typeface="Arial" panose="020B0604020202020204" pitchFamily="34" charset="0"/>
              <a:cs typeface="Arial" panose="020B0604020202020204" pitchFamily="34" charset="0"/>
            </a:endParaRPr>
          </a:p>
          <a:p>
            <a:r>
              <a:rPr lang="lv-LV" sz="2000" dirty="0" smtClean="0">
                <a:latin typeface="Arial" panose="020B0604020202020204" pitchFamily="34" charset="0"/>
                <a:cs typeface="Arial" panose="020B0604020202020204" pitchFamily="34" charset="0"/>
              </a:rPr>
              <a:t> Katru </a:t>
            </a:r>
            <a:r>
              <a:rPr lang="lv-LV" sz="2000" dirty="0">
                <a:latin typeface="Arial" panose="020B0604020202020204" pitchFamily="34" charset="0"/>
                <a:cs typeface="Arial" panose="020B0604020202020204" pitchFamily="34" charset="0"/>
              </a:rPr>
              <a:t>personu apvienības </a:t>
            </a:r>
            <a:r>
              <a:rPr lang="lv-LV" sz="2000" b="1" dirty="0" smtClean="0">
                <a:latin typeface="Arial" panose="020B0604020202020204" pitchFamily="34" charset="0"/>
                <a:cs typeface="Arial" panose="020B0604020202020204" pitchFamily="34" charset="0"/>
              </a:rPr>
              <a:t>dalībnieku</a:t>
            </a:r>
            <a:r>
              <a:rPr lang="lv-LV" sz="2000" dirty="0" smtClean="0">
                <a:latin typeface="Arial" panose="020B0604020202020204" pitchFamily="34" charset="0"/>
                <a:cs typeface="Arial" panose="020B0604020202020204" pitchFamily="34" charset="0"/>
              </a:rPr>
              <a:t>, </a:t>
            </a:r>
            <a:r>
              <a:rPr lang="lv-LV" sz="2000" dirty="0">
                <a:latin typeface="Arial" panose="020B0604020202020204" pitchFamily="34" charset="0"/>
                <a:cs typeface="Arial" panose="020B0604020202020204" pitchFamily="34" charset="0"/>
              </a:rPr>
              <a:t>ja piedāvājumu iesniedz personu </a:t>
            </a:r>
            <a:r>
              <a:rPr lang="lv-LV" sz="2000" dirty="0" smtClean="0">
                <a:latin typeface="Arial" panose="020B0604020202020204" pitchFamily="34" charset="0"/>
                <a:cs typeface="Arial" panose="020B0604020202020204" pitchFamily="34" charset="0"/>
              </a:rPr>
              <a:t>apvienība;</a:t>
            </a:r>
          </a:p>
          <a:p>
            <a:endParaRPr lang="lv-LV" sz="2000" dirty="0" smtClean="0">
              <a:latin typeface="Arial" panose="020B0604020202020204" pitchFamily="34" charset="0"/>
              <a:cs typeface="Arial" panose="020B0604020202020204" pitchFamily="34" charset="0"/>
            </a:endParaRPr>
          </a:p>
          <a:p>
            <a:r>
              <a:rPr lang="lv-LV" sz="2000" dirty="0" smtClean="0">
                <a:latin typeface="Arial" panose="020B0604020202020204" pitchFamily="34" charset="0"/>
                <a:cs typeface="Arial" panose="020B0604020202020204" pitchFamily="34" charset="0"/>
              </a:rPr>
              <a:t>Katru </a:t>
            </a:r>
            <a:r>
              <a:rPr lang="lv-LV" sz="2000" b="1" dirty="0" smtClean="0">
                <a:latin typeface="Arial" panose="020B0604020202020204" pitchFamily="34" charset="0"/>
                <a:cs typeface="Arial" panose="020B0604020202020204" pitchFamily="34" charset="0"/>
              </a:rPr>
              <a:t>ģenerāluzņēmēju </a:t>
            </a:r>
            <a:r>
              <a:rPr lang="lv-LV" sz="2000" b="1" dirty="0">
                <a:latin typeface="Arial" panose="020B0604020202020204" pitchFamily="34" charset="0"/>
                <a:cs typeface="Arial" panose="020B0604020202020204" pitchFamily="34" charset="0"/>
              </a:rPr>
              <a:t>vai </a:t>
            </a:r>
            <a:r>
              <a:rPr lang="lv-LV" sz="2000" b="1" dirty="0" smtClean="0">
                <a:latin typeface="Arial" panose="020B0604020202020204" pitchFamily="34" charset="0"/>
                <a:cs typeface="Arial" panose="020B0604020202020204" pitchFamily="34" charset="0"/>
              </a:rPr>
              <a:t>apakšuzņēmēju</a:t>
            </a:r>
            <a:r>
              <a:rPr lang="lv-LV" sz="2000" dirty="0" smtClean="0">
                <a:latin typeface="Arial" panose="020B0604020202020204" pitchFamily="34" charset="0"/>
                <a:cs typeface="Arial" panose="020B0604020202020204" pitchFamily="34" charset="0"/>
              </a:rPr>
              <a:t>, </a:t>
            </a:r>
            <a:r>
              <a:rPr lang="lv-LV" sz="2000" dirty="0">
                <a:latin typeface="Arial" panose="020B0604020202020204" pitchFamily="34" charset="0"/>
                <a:cs typeface="Arial" panose="020B0604020202020204" pitchFamily="34" charset="0"/>
              </a:rPr>
              <a:t>ja piedāvājums tika iesniegts kombinācijā </a:t>
            </a:r>
            <a:r>
              <a:rPr lang="lv-LV" sz="2000" dirty="0" err="1">
                <a:latin typeface="Arial" panose="020B0604020202020204" pitchFamily="34" charset="0"/>
                <a:cs typeface="Arial" panose="020B0604020202020204" pitchFamily="34" charset="0"/>
              </a:rPr>
              <a:t>ģenerāluzņēmums</a:t>
            </a:r>
            <a:r>
              <a:rPr lang="lv-LV" sz="2000" dirty="0">
                <a:latin typeface="Arial" panose="020B0604020202020204" pitchFamily="34" charset="0"/>
                <a:cs typeface="Arial" panose="020B0604020202020204" pitchFamily="34" charset="0"/>
              </a:rPr>
              <a:t> un </a:t>
            </a:r>
            <a:r>
              <a:rPr lang="lv-LV" sz="2000" dirty="0" smtClean="0">
                <a:latin typeface="Arial" panose="020B0604020202020204" pitchFamily="34" charset="0"/>
                <a:cs typeface="Arial" panose="020B0604020202020204" pitchFamily="34" charset="0"/>
              </a:rPr>
              <a:t>apakšuzņēmums.</a:t>
            </a:r>
            <a:endParaRPr lang="lv-LV" sz="2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2121C083-3766-411E-AD9E-6C4F5CC14E89}" type="slidenum">
              <a:rPr lang="lv-LV" altLang="lv-LV" smtClean="0"/>
              <a:pPr/>
              <a:t>19</a:t>
            </a:fld>
            <a:endParaRPr lang="lv-LV" altLang="lv-LV"/>
          </a:p>
        </p:txBody>
      </p:sp>
    </p:spTree>
    <p:extLst>
      <p:ext uri="{BB962C8B-B14F-4D97-AF65-F5344CB8AC3E}">
        <p14:creationId xmlns:p14="http://schemas.microsoft.com/office/powerpoint/2010/main" val="2046706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3200" b="1" dirty="0" smtClean="0">
                <a:latin typeface="Arial" panose="020B0604020202020204" pitchFamily="34" charset="0"/>
                <a:cs typeface="Arial" panose="020B0604020202020204" pitchFamily="34" charset="0"/>
              </a:rPr>
              <a:t>Iepirkuma priekšmets </a:t>
            </a:r>
            <a:endParaRPr lang="lv-LV"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algn="just">
              <a:buFont typeface="Arial" panose="020B0604020202020204" pitchFamily="34" charset="0"/>
              <a:buChar char="•"/>
            </a:pPr>
            <a:r>
              <a:rPr lang="lv-LV" sz="2000" dirty="0" smtClean="0">
                <a:latin typeface="Arial" panose="020B0604020202020204" pitchFamily="34" charset="0"/>
                <a:cs typeface="Arial" panose="020B0604020202020204" pitchFamily="34" charset="0"/>
              </a:rPr>
              <a:t>Sabiedriskā </a:t>
            </a:r>
            <a:r>
              <a:rPr lang="lv-LV" sz="2000" dirty="0">
                <a:latin typeface="Arial" panose="020B0604020202020204" pitchFamily="34" charset="0"/>
                <a:cs typeface="Arial" panose="020B0604020202020204" pitchFamily="34" charset="0"/>
              </a:rPr>
              <a:t>transporta pakalpojumu sniegšana ar autobusiem </a:t>
            </a:r>
            <a:r>
              <a:rPr lang="lv-LV" sz="2000" dirty="0" smtClean="0">
                <a:latin typeface="Arial" panose="020B0604020202020204" pitchFamily="34" charset="0"/>
                <a:cs typeface="Arial" panose="020B0604020202020204" pitchFamily="34" charset="0"/>
              </a:rPr>
              <a:t>reģionālās </a:t>
            </a:r>
            <a:r>
              <a:rPr lang="lv-LV" sz="2000" dirty="0">
                <a:latin typeface="Arial" panose="020B0604020202020204" pitchFamily="34" charset="0"/>
                <a:cs typeface="Arial" panose="020B0604020202020204" pitchFamily="34" charset="0"/>
              </a:rPr>
              <a:t>nozīmes maršrutu tīkla </a:t>
            </a:r>
            <a:r>
              <a:rPr lang="lv-LV" sz="2000" dirty="0" smtClean="0">
                <a:latin typeface="Arial" panose="020B0604020202020204" pitchFamily="34" charset="0"/>
                <a:cs typeface="Arial" panose="020B0604020202020204" pitchFamily="34" charset="0"/>
              </a:rPr>
              <a:t>daļā:</a:t>
            </a:r>
          </a:p>
          <a:p>
            <a:pPr marL="0" indent="0" algn="just">
              <a:buNone/>
            </a:pPr>
            <a:endParaRPr lang="lv-LV" sz="2000" dirty="0" smtClean="0">
              <a:latin typeface="Arial" panose="020B0604020202020204" pitchFamily="34" charset="0"/>
              <a:cs typeface="Arial" panose="020B0604020202020204" pitchFamily="34" charset="0"/>
            </a:endParaRPr>
          </a:p>
          <a:p>
            <a:pPr marL="0" indent="0" algn="just">
              <a:buNone/>
            </a:pPr>
            <a:r>
              <a:rPr lang="lv-LV" sz="2400" dirty="0" smtClean="0">
                <a:latin typeface="Arial" panose="020B0604020202020204" pitchFamily="34" charset="0"/>
                <a:cs typeface="Arial" panose="020B0604020202020204" pitchFamily="34" charset="0"/>
              </a:rPr>
              <a:t>	1.“</a:t>
            </a:r>
            <a:r>
              <a:rPr lang="lv-LV" sz="2400" dirty="0">
                <a:latin typeface="Arial" panose="020B0604020202020204" pitchFamily="34" charset="0"/>
                <a:cs typeface="Arial" panose="020B0604020202020204" pitchFamily="34" charset="0"/>
              </a:rPr>
              <a:t>Alūksne</a:t>
            </a:r>
            <a:r>
              <a:rPr lang="lv-LV" sz="2400" dirty="0" smtClean="0">
                <a:latin typeface="Arial" panose="020B0604020202020204" pitchFamily="34" charset="0"/>
                <a:cs typeface="Arial" panose="020B0604020202020204" pitchFamily="34" charset="0"/>
              </a:rPr>
              <a:t>”; 			6. </a:t>
            </a:r>
            <a:r>
              <a:rPr lang="lv-LV" sz="2400" dirty="0">
                <a:latin typeface="Arial" panose="020B0604020202020204" pitchFamily="34" charset="0"/>
                <a:cs typeface="Arial" panose="020B0604020202020204" pitchFamily="34" charset="0"/>
              </a:rPr>
              <a:t>“Ludza</a:t>
            </a:r>
            <a:r>
              <a:rPr lang="lv-LV" sz="2400" dirty="0" smtClean="0">
                <a:latin typeface="Arial" panose="020B0604020202020204" pitchFamily="34" charset="0"/>
                <a:cs typeface="Arial" panose="020B0604020202020204" pitchFamily="34" charset="0"/>
              </a:rPr>
              <a:t>”;</a:t>
            </a:r>
          </a:p>
          <a:p>
            <a:pPr marL="0" indent="0" algn="just">
              <a:buNone/>
            </a:pPr>
            <a:r>
              <a:rPr lang="lv-LV" sz="2400" dirty="0" smtClean="0">
                <a:latin typeface="Arial" panose="020B0604020202020204" pitchFamily="34" charset="0"/>
                <a:cs typeface="Arial" panose="020B0604020202020204" pitchFamily="34" charset="0"/>
              </a:rPr>
              <a:t>	2.“</a:t>
            </a:r>
            <a:r>
              <a:rPr lang="lv-LV" sz="2400" dirty="0">
                <a:latin typeface="Arial" panose="020B0604020202020204" pitchFamily="34" charset="0"/>
                <a:cs typeface="Arial" panose="020B0604020202020204" pitchFamily="34" charset="0"/>
              </a:rPr>
              <a:t>Daugavpils</a:t>
            </a:r>
            <a:r>
              <a:rPr lang="lv-LV" sz="2400" dirty="0" smtClean="0">
                <a:latin typeface="Arial" panose="020B0604020202020204" pitchFamily="34" charset="0"/>
                <a:cs typeface="Arial" panose="020B0604020202020204" pitchFamily="34" charset="0"/>
              </a:rPr>
              <a:t>”; 		7.</a:t>
            </a:r>
            <a:r>
              <a:rPr lang="lv-LV" sz="2400" dirty="0">
                <a:latin typeface="Arial" panose="020B0604020202020204" pitchFamily="34" charset="0"/>
                <a:cs typeface="Arial" panose="020B0604020202020204" pitchFamily="34" charset="0"/>
              </a:rPr>
              <a:t> “Madona</a:t>
            </a:r>
            <a:r>
              <a:rPr lang="lv-LV" sz="2400" dirty="0" smtClean="0">
                <a:latin typeface="Arial" panose="020B0604020202020204" pitchFamily="34" charset="0"/>
                <a:cs typeface="Arial" panose="020B0604020202020204" pitchFamily="34" charset="0"/>
              </a:rPr>
              <a:t>”;</a:t>
            </a:r>
          </a:p>
          <a:p>
            <a:pPr marL="0" indent="0" algn="just">
              <a:buNone/>
            </a:pPr>
            <a:r>
              <a:rPr lang="lv-LV" sz="2400" dirty="0" smtClean="0">
                <a:latin typeface="Arial" panose="020B0604020202020204" pitchFamily="34" charset="0"/>
                <a:cs typeface="Arial" panose="020B0604020202020204" pitchFamily="34" charset="0"/>
              </a:rPr>
              <a:t>	3.“</a:t>
            </a:r>
            <a:r>
              <a:rPr lang="lv-LV" sz="2400" dirty="0">
                <a:latin typeface="Arial" panose="020B0604020202020204" pitchFamily="34" charset="0"/>
                <a:cs typeface="Arial" panose="020B0604020202020204" pitchFamily="34" charset="0"/>
              </a:rPr>
              <a:t>Gulbene</a:t>
            </a:r>
            <a:r>
              <a:rPr lang="lv-LV" sz="2400" dirty="0" smtClean="0">
                <a:latin typeface="Arial" panose="020B0604020202020204" pitchFamily="34" charset="0"/>
                <a:cs typeface="Arial" panose="020B0604020202020204" pitchFamily="34" charset="0"/>
              </a:rPr>
              <a:t>”;			8. </a:t>
            </a:r>
            <a:r>
              <a:rPr lang="lv-LV" sz="2400" dirty="0">
                <a:latin typeface="Arial" panose="020B0604020202020204" pitchFamily="34" charset="0"/>
                <a:cs typeface="Arial" panose="020B0604020202020204" pitchFamily="34" charset="0"/>
              </a:rPr>
              <a:t>“Preiļi</a:t>
            </a:r>
            <a:r>
              <a:rPr lang="lv-LV" sz="2400" dirty="0" smtClean="0">
                <a:latin typeface="Arial" panose="020B0604020202020204" pitchFamily="34" charset="0"/>
                <a:cs typeface="Arial" panose="020B0604020202020204" pitchFamily="34" charset="0"/>
              </a:rPr>
              <a:t>”;</a:t>
            </a:r>
          </a:p>
          <a:p>
            <a:pPr marL="0" indent="0" algn="just">
              <a:buNone/>
            </a:pPr>
            <a:r>
              <a:rPr lang="lv-LV" sz="2400" dirty="0" smtClean="0">
                <a:latin typeface="Arial" panose="020B0604020202020204" pitchFamily="34" charset="0"/>
                <a:cs typeface="Arial" panose="020B0604020202020204" pitchFamily="34" charset="0"/>
              </a:rPr>
              <a:t>	4.“</a:t>
            </a:r>
            <a:r>
              <a:rPr lang="lv-LV" sz="2400" dirty="0">
                <a:latin typeface="Arial" panose="020B0604020202020204" pitchFamily="34" charset="0"/>
                <a:cs typeface="Arial" panose="020B0604020202020204" pitchFamily="34" charset="0"/>
              </a:rPr>
              <a:t>Jēkabpils</a:t>
            </a:r>
            <a:r>
              <a:rPr lang="lv-LV" sz="2400" dirty="0" smtClean="0">
                <a:latin typeface="Arial" panose="020B0604020202020204" pitchFamily="34" charset="0"/>
                <a:cs typeface="Arial" panose="020B0604020202020204" pitchFamily="34" charset="0"/>
              </a:rPr>
              <a:t>”;			9.</a:t>
            </a:r>
            <a:r>
              <a:rPr lang="lv-LV" sz="2400" dirty="0">
                <a:latin typeface="Arial" panose="020B0604020202020204" pitchFamily="34" charset="0"/>
                <a:cs typeface="Arial" panose="020B0604020202020204" pitchFamily="34" charset="0"/>
              </a:rPr>
              <a:t> “Rēzekne</a:t>
            </a:r>
            <a:r>
              <a:rPr lang="lv-LV" sz="2400" dirty="0" smtClean="0">
                <a:latin typeface="Arial" panose="020B0604020202020204" pitchFamily="34" charset="0"/>
                <a:cs typeface="Arial" panose="020B0604020202020204" pitchFamily="34" charset="0"/>
              </a:rPr>
              <a:t>”;</a:t>
            </a:r>
          </a:p>
          <a:p>
            <a:pPr marL="0" indent="0" algn="just">
              <a:buNone/>
            </a:pPr>
            <a:r>
              <a:rPr lang="lv-LV" sz="2400" dirty="0" smtClean="0">
                <a:latin typeface="Arial" panose="020B0604020202020204" pitchFamily="34" charset="0"/>
                <a:cs typeface="Arial" panose="020B0604020202020204" pitchFamily="34" charset="0"/>
              </a:rPr>
              <a:t>	5.“Limbaži”;			10.“</a:t>
            </a:r>
            <a:r>
              <a:rPr lang="lv-LV" sz="2400" dirty="0">
                <a:latin typeface="Arial" panose="020B0604020202020204" pitchFamily="34" charset="0"/>
                <a:cs typeface="Arial" panose="020B0604020202020204" pitchFamily="34" charset="0"/>
              </a:rPr>
              <a:t>Ziemeļkurzeme</a:t>
            </a:r>
            <a:r>
              <a:rPr lang="lv-LV" sz="2400" dirty="0" smtClean="0">
                <a:latin typeface="Arial" panose="020B0604020202020204" pitchFamily="34" charset="0"/>
                <a:cs typeface="Arial" panose="020B0604020202020204" pitchFamily="34" charset="0"/>
              </a:rPr>
              <a:t>”. </a:t>
            </a:r>
            <a:endParaRPr lang="lv-LV" sz="2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2121C083-3766-411E-AD9E-6C4F5CC14E89}" type="slidenum">
              <a:rPr lang="lv-LV" altLang="lv-LV" smtClean="0"/>
              <a:pPr/>
              <a:t>2</a:t>
            </a:fld>
            <a:endParaRPr lang="lv-LV" altLang="lv-LV"/>
          </a:p>
        </p:txBody>
      </p:sp>
    </p:spTree>
    <p:extLst>
      <p:ext uri="{BB962C8B-B14F-4D97-AF65-F5344CB8AC3E}">
        <p14:creationId xmlns:p14="http://schemas.microsoft.com/office/powerpoint/2010/main" val="17598999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3200" b="1" dirty="0" smtClean="0">
                <a:latin typeface="Arial" panose="020B0604020202020204" pitchFamily="34" charset="0"/>
                <a:cs typeface="Arial" panose="020B0604020202020204" pitchFamily="34" charset="0"/>
              </a:rPr>
              <a:t>Uzvarētāja noteikšanas metodika</a:t>
            </a:r>
            <a:endParaRPr lang="lv-LV"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514350" indent="-514350">
              <a:buFont typeface="+mj-lt"/>
              <a:buAutoNum type="arabicPeriod"/>
            </a:pPr>
            <a:r>
              <a:rPr lang="lv-LV" sz="2000" dirty="0">
                <a:latin typeface="Arial" panose="020B0604020202020204" pitchFamily="34" charset="0"/>
                <a:cs typeface="Arial" panose="020B0604020202020204" pitchFamily="34" charset="0"/>
              </a:rPr>
              <a:t>Pretendentam, kas būtu atzīstams par tādu, kuram būtu piešķiramas Iepirkuma līguma slēgšanas tiesības (piedāvājums atbilst nolikuma noteikumiem un ir saimnieciski visizdevīgākais), iepirkuma komisija pirms gala lēmuma pieņemšanas veic tā </a:t>
            </a:r>
            <a:r>
              <a:rPr lang="lv-LV" sz="2000" dirty="0" smtClean="0">
                <a:latin typeface="Arial" panose="020B0604020202020204" pitchFamily="34" charset="0"/>
                <a:cs typeface="Arial" panose="020B0604020202020204" pitchFamily="34" charset="0"/>
              </a:rPr>
              <a:t>atbilstības </a:t>
            </a:r>
            <a:r>
              <a:rPr lang="lv-LV" sz="2000" dirty="0">
                <a:latin typeface="Arial" panose="020B0604020202020204" pitchFamily="34" charset="0"/>
                <a:cs typeface="Arial" panose="020B0604020202020204" pitchFamily="34" charset="0"/>
              </a:rPr>
              <a:t>pārbaudi nolikuma </a:t>
            </a:r>
            <a:r>
              <a:rPr lang="lv-LV" sz="2000" dirty="0" smtClean="0">
                <a:latin typeface="Arial" panose="020B0604020202020204" pitchFamily="34" charset="0"/>
                <a:cs typeface="Arial" panose="020B0604020202020204" pitchFamily="34" charset="0"/>
              </a:rPr>
              <a:t>prasībai;</a:t>
            </a:r>
          </a:p>
          <a:p>
            <a:pPr marL="514350" indent="-514350" algn="just">
              <a:buFont typeface="+mj-lt"/>
              <a:buAutoNum type="arabicPeriod"/>
            </a:pPr>
            <a:r>
              <a:rPr lang="lv-LV" sz="2000" dirty="0"/>
              <a:t>Pasūtītājs veic Pretendenta iesniegtā prioritāro maršruta tīkla daļu saraksta (nolikuma 2.pielikums) salīdzināšanu ar daļām, kurās Pretendentam būtu potenciāli piešķiramas tiesības sniegt sabiedriskā transporta pakalpojumus, un izslēdz pretendentu no dalības konkursā pārējās maršrutu tīkla daļās, </a:t>
            </a:r>
            <a:r>
              <a:rPr lang="lv-LV" sz="2000" dirty="0" smtClean="0"/>
              <a:t>ja ir sasniegts nolikumā noteiktais ierobežojums.</a:t>
            </a:r>
            <a:endParaRPr lang="lv-LV" sz="2000" dirty="0"/>
          </a:p>
          <a:p>
            <a:pPr marL="0" indent="0">
              <a:buNone/>
            </a:pPr>
            <a:r>
              <a:rPr lang="lv-LV" sz="2000" dirty="0" smtClean="0">
                <a:latin typeface="Arial" panose="020B0604020202020204" pitchFamily="34" charset="0"/>
                <a:cs typeface="Arial" panose="020B0604020202020204" pitchFamily="34" charset="0"/>
              </a:rPr>
              <a:t> </a:t>
            </a:r>
            <a:endParaRPr lang="lv-LV" sz="2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2121C083-3766-411E-AD9E-6C4F5CC14E89}" type="slidenum">
              <a:rPr lang="lv-LV" altLang="lv-LV" smtClean="0"/>
              <a:pPr/>
              <a:t>20</a:t>
            </a:fld>
            <a:endParaRPr lang="lv-LV" altLang="lv-LV"/>
          </a:p>
        </p:txBody>
      </p:sp>
    </p:spTree>
    <p:extLst>
      <p:ext uri="{BB962C8B-B14F-4D97-AF65-F5344CB8AC3E}">
        <p14:creationId xmlns:p14="http://schemas.microsoft.com/office/powerpoint/2010/main" val="27387978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3200" b="1" dirty="0" smtClean="0">
                <a:latin typeface="Arial" panose="020B0604020202020204" pitchFamily="34" charset="0"/>
                <a:cs typeface="Arial" panose="020B0604020202020204" pitchFamily="34" charset="0"/>
              </a:rPr>
              <a:t/>
            </a:r>
            <a:br>
              <a:rPr lang="lv-LV" sz="3200" b="1" dirty="0" smtClean="0">
                <a:latin typeface="Arial" panose="020B0604020202020204" pitchFamily="34" charset="0"/>
                <a:cs typeface="Arial" panose="020B0604020202020204" pitchFamily="34" charset="0"/>
              </a:rPr>
            </a:br>
            <a:r>
              <a:rPr lang="lv-LV" sz="3200" b="1" dirty="0" smtClean="0">
                <a:latin typeface="Arial" panose="020B0604020202020204" pitchFamily="34" charset="0"/>
                <a:cs typeface="Arial" panose="020B0604020202020204" pitchFamily="34" charset="0"/>
              </a:rPr>
              <a:t/>
            </a:r>
            <a:br>
              <a:rPr lang="lv-LV" sz="3200" b="1" dirty="0" smtClean="0">
                <a:latin typeface="Arial" panose="020B0604020202020204" pitchFamily="34" charset="0"/>
                <a:cs typeface="Arial" panose="020B0604020202020204" pitchFamily="34" charset="0"/>
              </a:rPr>
            </a:br>
            <a:r>
              <a:rPr lang="lv-LV" sz="3200" b="1" dirty="0">
                <a:latin typeface="Arial" panose="020B0604020202020204" pitchFamily="34" charset="0"/>
                <a:cs typeface="Arial" panose="020B0604020202020204" pitchFamily="34" charset="0"/>
              </a:rPr>
              <a:t>Uzvarētāja noteikšanas </a:t>
            </a:r>
            <a:r>
              <a:rPr lang="lv-LV" sz="3200" b="1" dirty="0" smtClean="0">
                <a:latin typeface="Arial" panose="020B0604020202020204" pitchFamily="34" charset="0"/>
                <a:cs typeface="Arial" panose="020B0604020202020204" pitchFamily="34" charset="0"/>
              </a:rPr>
              <a:t>metodika</a:t>
            </a:r>
            <a:br>
              <a:rPr lang="lv-LV" sz="3200" b="1" dirty="0" smtClean="0">
                <a:latin typeface="Arial" panose="020B0604020202020204" pitchFamily="34" charset="0"/>
                <a:cs typeface="Arial" panose="020B0604020202020204" pitchFamily="34" charset="0"/>
              </a:rPr>
            </a:br>
            <a:r>
              <a:rPr lang="lv-LV" sz="3200" b="1" dirty="0" smtClean="0">
                <a:latin typeface="Arial" panose="020B0604020202020204" pitchFamily="34" charset="0"/>
                <a:cs typeface="Arial" panose="020B0604020202020204" pitchFamily="34" charset="0"/>
              </a:rPr>
              <a:t>(praktisks piemērs nr.1) </a:t>
            </a:r>
            <a:br>
              <a:rPr lang="lv-LV" sz="3200" b="1" dirty="0" smtClean="0">
                <a:latin typeface="Arial" panose="020B0604020202020204" pitchFamily="34" charset="0"/>
                <a:cs typeface="Arial" panose="020B0604020202020204" pitchFamily="34" charset="0"/>
              </a:rPr>
            </a:br>
            <a:r>
              <a:rPr lang="lv-LV" sz="2800" dirty="0" smtClean="0">
                <a:latin typeface="Arial" panose="020B0604020202020204" pitchFamily="34" charset="0"/>
                <a:cs typeface="Arial" panose="020B0604020202020204" pitchFamily="34" charset="0"/>
              </a:rPr>
              <a:t/>
            </a:r>
            <a:br>
              <a:rPr lang="lv-LV" sz="2800" dirty="0" smtClean="0">
                <a:latin typeface="Arial" panose="020B0604020202020204" pitchFamily="34" charset="0"/>
                <a:cs typeface="Arial" panose="020B0604020202020204" pitchFamily="34" charset="0"/>
              </a:rPr>
            </a:br>
            <a:endParaRPr lang="lv-LV" sz="2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lv-LV" sz="2000" dirty="0">
                <a:latin typeface="Arial" panose="020B0604020202020204" pitchFamily="34" charset="0"/>
                <a:cs typeface="Arial" panose="020B0604020202020204" pitchFamily="34" charset="0"/>
              </a:rPr>
              <a:t>Pretendents “A” potenciāli būtu atzīstams par uzvarētāju sekojošās daļās</a:t>
            </a:r>
            <a:r>
              <a:rPr lang="lv-LV" sz="2000" dirty="0" smtClean="0">
                <a:latin typeface="Arial" panose="020B0604020202020204" pitchFamily="34" charset="0"/>
                <a:cs typeface="Arial" panose="020B0604020202020204" pitchFamily="34" charset="0"/>
              </a:rPr>
              <a:t>:</a:t>
            </a:r>
          </a:p>
          <a:p>
            <a:pPr marL="0" indent="0">
              <a:buNone/>
            </a:pPr>
            <a:endParaRPr lang="lv-LV" sz="2000" dirty="0">
              <a:latin typeface="Arial" panose="020B0604020202020204" pitchFamily="34" charset="0"/>
              <a:cs typeface="Arial" panose="020B0604020202020204" pitchFamily="34" charset="0"/>
            </a:endParaRPr>
          </a:p>
        </p:txBody>
      </p:sp>
      <p:graphicFrame>
        <p:nvGraphicFramePr>
          <p:cNvPr id="6" name="Table 5"/>
          <p:cNvGraphicFramePr>
            <a:graphicFrameLocks noGrp="1"/>
          </p:cNvGraphicFramePr>
          <p:nvPr>
            <p:extLst/>
          </p:nvPr>
        </p:nvGraphicFramePr>
        <p:xfrm>
          <a:off x="683568" y="2420887"/>
          <a:ext cx="7920880" cy="2952328"/>
        </p:xfrm>
        <a:graphic>
          <a:graphicData uri="http://schemas.openxmlformats.org/drawingml/2006/table">
            <a:tbl>
              <a:tblPr firstRow="1" firstCol="1" bandRow="1">
                <a:tableStyleId>{5C22544A-7EE6-4342-B048-85BDC9FD1C3A}</a:tableStyleId>
              </a:tblPr>
              <a:tblGrid>
                <a:gridCol w="943325"/>
                <a:gridCol w="3811494"/>
                <a:gridCol w="3166061"/>
              </a:tblGrid>
              <a:tr h="590464">
                <a:tc>
                  <a:txBody>
                    <a:bodyPr/>
                    <a:lstStyle/>
                    <a:p>
                      <a:pPr algn="ctr">
                        <a:spcAft>
                          <a:spcPts val="0"/>
                        </a:spcAft>
                      </a:pPr>
                      <a:r>
                        <a:rPr lang="lv-LV" sz="1200">
                          <a:solidFill>
                            <a:schemeClr val="tx1"/>
                          </a:solidFill>
                          <a:effectLst/>
                        </a:rPr>
                        <a:t>Nr.p.k.</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a:solidFill>
                            <a:schemeClr val="tx1"/>
                          </a:solidFill>
                          <a:effectLst/>
                        </a:rPr>
                        <a:t>Maršrutu tīkla daļa</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dirty="0">
                          <a:solidFill>
                            <a:schemeClr val="tx1"/>
                          </a:solidFill>
                          <a:effectLst/>
                        </a:rPr>
                        <a:t>2018.gadā</a:t>
                      </a:r>
                    </a:p>
                    <a:p>
                      <a:pPr algn="ctr">
                        <a:spcAft>
                          <a:spcPts val="0"/>
                        </a:spcAft>
                      </a:pPr>
                      <a:r>
                        <a:rPr lang="lv-LV" sz="1200" dirty="0">
                          <a:solidFill>
                            <a:schemeClr val="tx1"/>
                          </a:solidFill>
                          <a:effectLst/>
                        </a:rPr>
                        <a:t> veicamais apjoms (km)</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95233">
                <a:tc>
                  <a:txBody>
                    <a:bodyPr/>
                    <a:lstStyle/>
                    <a:p>
                      <a:pPr algn="just">
                        <a:spcAft>
                          <a:spcPts val="0"/>
                        </a:spcAft>
                      </a:pPr>
                      <a:r>
                        <a:rPr lang="lv-LV" sz="1200">
                          <a:solidFill>
                            <a:schemeClr val="tx1"/>
                          </a:solidFill>
                          <a:effectLst/>
                        </a:rPr>
                        <a:t>1. </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effectLst/>
                        </a:rPr>
                        <a:t>Daugavpils</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a:effectLst/>
                        </a:rPr>
                        <a:t>2 446 863</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95233">
                <a:tc>
                  <a:txBody>
                    <a:bodyPr/>
                    <a:lstStyle/>
                    <a:p>
                      <a:pPr algn="just">
                        <a:spcAft>
                          <a:spcPts val="0"/>
                        </a:spcAft>
                      </a:pPr>
                      <a:r>
                        <a:rPr lang="lv-LV" sz="1200">
                          <a:solidFill>
                            <a:schemeClr val="tx1"/>
                          </a:solidFill>
                          <a:effectLst/>
                        </a:rPr>
                        <a:t>2.</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effectLst/>
                        </a:rPr>
                        <a:t>Jēkabpils</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a:effectLst/>
                        </a:rPr>
                        <a:t>1 117 774</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95233">
                <a:tc>
                  <a:txBody>
                    <a:bodyPr/>
                    <a:lstStyle/>
                    <a:p>
                      <a:pPr algn="just">
                        <a:spcAft>
                          <a:spcPts val="0"/>
                        </a:spcAft>
                      </a:pPr>
                      <a:r>
                        <a:rPr lang="lv-LV" sz="1200">
                          <a:solidFill>
                            <a:schemeClr val="tx1"/>
                          </a:solidFill>
                          <a:effectLst/>
                        </a:rPr>
                        <a:t>3.</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effectLst/>
                        </a:rPr>
                        <a:t>Madona</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a:effectLst/>
                        </a:rPr>
                        <a:t>1 748 127</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95233">
                <a:tc>
                  <a:txBody>
                    <a:bodyPr/>
                    <a:lstStyle/>
                    <a:p>
                      <a:pPr algn="just">
                        <a:spcAft>
                          <a:spcPts val="0"/>
                        </a:spcAft>
                      </a:pPr>
                      <a:r>
                        <a:rPr lang="lv-LV" sz="1200">
                          <a:solidFill>
                            <a:schemeClr val="tx1"/>
                          </a:solidFill>
                          <a:effectLst/>
                        </a:rPr>
                        <a:t>4.</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effectLst/>
                        </a:rPr>
                        <a:t>Preiļi</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dirty="0">
                          <a:effectLst/>
                        </a:rPr>
                        <a:t>986 661</a:t>
                      </a:r>
                      <a:endParaRPr lang="lv-LV"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95233">
                <a:tc>
                  <a:txBody>
                    <a:bodyPr/>
                    <a:lstStyle/>
                    <a:p>
                      <a:pPr algn="just">
                        <a:spcAft>
                          <a:spcPts val="0"/>
                        </a:spcAft>
                      </a:pPr>
                      <a:r>
                        <a:rPr lang="lv-LV" sz="1200">
                          <a:solidFill>
                            <a:schemeClr val="tx1"/>
                          </a:solidFill>
                          <a:effectLst/>
                        </a:rPr>
                        <a:t>5.</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effectLst/>
                        </a:rPr>
                        <a:t>Rēzekne</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a:effectLst/>
                        </a:rPr>
                        <a:t>1 554 182</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95233">
                <a:tc>
                  <a:txBody>
                    <a:bodyPr/>
                    <a:lstStyle/>
                    <a:p>
                      <a:pPr algn="just">
                        <a:spcAft>
                          <a:spcPts val="0"/>
                        </a:spcAft>
                      </a:pPr>
                      <a:r>
                        <a:rPr lang="lv-LV" sz="1200" dirty="0">
                          <a:solidFill>
                            <a:schemeClr val="tx1"/>
                          </a:solidFill>
                          <a:effectLst/>
                        </a:rPr>
                        <a:t>6.</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effectLst/>
                        </a:rPr>
                        <a:t>Ziemeļkurzeme</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a:effectLst/>
                        </a:rPr>
                        <a:t>1 454 470</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95233">
                <a:tc gridSpan="3">
                  <a:txBody>
                    <a:bodyPr/>
                    <a:lstStyle/>
                    <a:p>
                      <a:pPr algn="ctr">
                        <a:spcAft>
                          <a:spcPts val="0"/>
                        </a:spcAft>
                      </a:pPr>
                      <a:r>
                        <a:rPr lang="lv-LV" sz="1200" dirty="0">
                          <a:solidFill>
                            <a:schemeClr val="tx1"/>
                          </a:solidFill>
                          <a:effectLst/>
                        </a:rPr>
                        <a:t>Kopā</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lv-LV"/>
                    </a:p>
                  </a:txBody>
                  <a:tcPr/>
                </a:tc>
                <a:tc hMerge="1">
                  <a:txBody>
                    <a:bodyPr/>
                    <a:lstStyle/>
                    <a:p>
                      <a:endParaRPr lang="lv-LV"/>
                    </a:p>
                  </a:txBody>
                  <a:tcPr/>
                </a:tc>
              </a:tr>
              <a:tr h="295233">
                <a:tc>
                  <a:txBody>
                    <a:bodyPr/>
                    <a:lstStyle/>
                    <a:p>
                      <a:pPr algn="just">
                        <a:spcAft>
                          <a:spcPts val="0"/>
                        </a:spcAft>
                      </a:pPr>
                      <a:r>
                        <a:rPr lang="lv-LV" sz="1200">
                          <a:effectLst/>
                        </a:rPr>
                        <a:t>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effectLst/>
                        </a:rPr>
                        <a:t>6 (sešas) maršrutu tīkla daļas</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dirty="0">
                          <a:effectLst/>
                        </a:rPr>
                        <a:t>9 308 077 km</a:t>
                      </a:r>
                      <a:endParaRPr lang="lv-LV"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bl>
          </a:graphicData>
        </a:graphic>
      </p:graphicFrame>
      <p:sp>
        <p:nvSpPr>
          <p:cNvPr id="4" name="Slide Number Placeholder 3"/>
          <p:cNvSpPr>
            <a:spLocks noGrp="1"/>
          </p:cNvSpPr>
          <p:nvPr>
            <p:ph type="sldNum" sz="quarter" idx="12"/>
          </p:nvPr>
        </p:nvSpPr>
        <p:spPr/>
        <p:txBody>
          <a:bodyPr/>
          <a:lstStyle/>
          <a:p>
            <a:fld id="{2121C083-3766-411E-AD9E-6C4F5CC14E89}" type="slidenum">
              <a:rPr lang="lv-LV" altLang="lv-LV" smtClean="0"/>
              <a:pPr/>
              <a:t>21</a:t>
            </a:fld>
            <a:endParaRPr lang="lv-LV" altLang="lv-LV"/>
          </a:p>
        </p:txBody>
      </p:sp>
    </p:spTree>
    <p:extLst>
      <p:ext uri="{BB962C8B-B14F-4D97-AF65-F5344CB8AC3E}">
        <p14:creationId xmlns:p14="http://schemas.microsoft.com/office/powerpoint/2010/main" val="9870782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3200" b="1" dirty="0">
                <a:latin typeface="Arial" panose="020B0604020202020204" pitchFamily="34" charset="0"/>
                <a:cs typeface="Arial" panose="020B0604020202020204" pitchFamily="34" charset="0"/>
              </a:rPr>
              <a:t>Uzvarētāja noteikšanas metodika</a:t>
            </a:r>
            <a:br>
              <a:rPr lang="lv-LV" sz="3200" b="1" dirty="0">
                <a:latin typeface="Arial" panose="020B0604020202020204" pitchFamily="34" charset="0"/>
                <a:cs typeface="Arial" panose="020B0604020202020204" pitchFamily="34" charset="0"/>
              </a:rPr>
            </a:br>
            <a:r>
              <a:rPr lang="lv-LV" sz="3200" b="1" dirty="0">
                <a:latin typeface="Arial" panose="020B0604020202020204" pitchFamily="34" charset="0"/>
                <a:cs typeface="Arial" panose="020B0604020202020204" pitchFamily="34" charset="0"/>
              </a:rPr>
              <a:t>(praktisks </a:t>
            </a:r>
            <a:r>
              <a:rPr lang="lv-LV" sz="3200" b="1" dirty="0" smtClean="0">
                <a:latin typeface="Arial" panose="020B0604020202020204" pitchFamily="34" charset="0"/>
                <a:cs typeface="Arial" panose="020B0604020202020204" pitchFamily="34" charset="0"/>
              </a:rPr>
              <a:t>piemērs nr.1)</a:t>
            </a:r>
            <a:endParaRPr lang="lv-LV"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lv-LV" sz="1800" dirty="0">
                <a:latin typeface="Arial" panose="020B0604020202020204" pitchFamily="34" charset="0"/>
                <a:cs typeface="Arial" panose="020B0604020202020204" pitchFamily="34" charset="0"/>
              </a:rPr>
              <a:t>Pretendents “A” ir iesniedzis sekojošo reģionālās nozīmes maršrutu tīkla daļu prioritāšu </a:t>
            </a:r>
            <a:r>
              <a:rPr lang="lv-LV" sz="1800" dirty="0" smtClean="0">
                <a:latin typeface="Arial" panose="020B0604020202020204" pitchFamily="34" charset="0"/>
                <a:cs typeface="Arial" panose="020B0604020202020204" pitchFamily="34" charset="0"/>
              </a:rPr>
              <a:t>sarakstu:</a:t>
            </a:r>
          </a:p>
          <a:p>
            <a:endParaRPr lang="lv-LV" sz="2000" dirty="0">
              <a:latin typeface="Arial" panose="020B0604020202020204" pitchFamily="34" charset="0"/>
              <a:cs typeface="Arial" panose="020B0604020202020204" pitchFamily="34" charset="0"/>
            </a:endParaRPr>
          </a:p>
        </p:txBody>
      </p:sp>
      <p:graphicFrame>
        <p:nvGraphicFramePr>
          <p:cNvPr id="4" name="Table 3"/>
          <p:cNvGraphicFramePr>
            <a:graphicFrameLocks noGrp="1"/>
          </p:cNvGraphicFramePr>
          <p:nvPr>
            <p:extLst/>
          </p:nvPr>
        </p:nvGraphicFramePr>
        <p:xfrm>
          <a:off x="457200" y="2276872"/>
          <a:ext cx="8291264" cy="3240359"/>
        </p:xfrm>
        <a:graphic>
          <a:graphicData uri="http://schemas.openxmlformats.org/drawingml/2006/table">
            <a:tbl>
              <a:tblPr firstRow="1" firstCol="1" bandRow="1">
                <a:tableStyleId>{5C22544A-7EE6-4342-B048-85BDC9FD1C3A}</a:tableStyleId>
              </a:tblPr>
              <a:tblGrid>
                <a:gridCol w="987436"/>
                <a:gridCol w="3989721"/>
                <a:gridCol w="3314107"/>
              </a:tblGrid>
              <a:tr h="540059">
                <a:tc>
                  <a:txBody>
                    <a:bodyPr/>
                    <a:lstStyle/>
                    <a:p>
                      <a:pPr algn="ctr">
                        <a:spcAft>
                          <a:spcPts val="0"/>
                        </a:spcAft>
                      </a:pPr>
                      <a:r>
                        <a:rPr lang="lv-LV" sz="1200" dirty="0" err="1">
                          <a:solidFill>
                            <a:schemeClr val="tx1"/>
                          </a:solidFill>
                          <a:effectLst/>
                        </a:rPr>
                        <a:t>Nr.p.k</a:t>
                      </a:r>
                      <a:r>
                        <a:rPr lang="lv-LV" sz="1200" dirty="0">
                          <a:solidFill>
                            <a:schemeClr val="tx1"/>
                          </a:solidFill>
                          <a:effectLst/>
                        </a:rPr>
                        <a:t>.</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dirty="0">
                          <a:solidFill>
                            <a:schemeClr val="tx1"/>
                          </a:solidFill>
                          <a:effectLst/>
                        </a:rPr>
                        <a:t>Maršrutu tīkla daļa</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dirty="0">
                          <a:solidFill>
                            <a:schemeClr val="tx1"/>
                          </a:solidFill>
                          <a:effectLst/>
                        </a:rPr>
                        <a:t>2018.gadā</a:t>
                      </a:r>
                    </a:p>
                    <a:p>
                      <a:pPr algn="ctr">
                        <a:spcAft>
                          <a:spcPts val="0"/>
                        </a:spcAft>
                      </a:pPr>
                      <a:r>
                        <a:rPr lang="lv-LV" sz="1200" dirty="0">
                          <a:solidFill>
                            <a:schemeClr val="tx1"/>
                          </a:solidFill>
                          <a:effectLst/>
                        </a:rPr>
                        <a:t> veicamais apjoms (km)</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70030">
                <a:tc>
                  <a:txBody>
                    <a:bodyPr/>
                    <a:lstStyle/>
                    <a:p>
                      <a:pPr algn="just">
                        <a:spcAft>
                          <a:spcPts val="0"/>
                        </a:spcAft>
                      </a:pPr>
                      <a:r>
                        <a:rPr lang="lv-LV" sz="1200">
                          <a:solidFill>
                            <a:schemeClr val="tx1"/>
                          </a:solidFill>
                          <a:effectLst/>
                        </a:rPr>
                        <a:t>1. </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effectLst/>
                        </a:rPr>
                        <a:t>Daugavpils</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a:effectLst/>
                        </a:rPr>
                        <a:t>2 446 863</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70030">
                <a:tc>
                  <a:txBody>
                    <a:bodyPr/>
                    <a:lstStyle/>
                    <a:p>
                      <a:pPr algn="just">
                        <a:spcAft>
                          <a:spcPts val="0"/>
                        </a:spcAft>
                      </a:pPr>
                      <a:r>
                        <a:rPr lang="lv-LV" sz="1200">
                          <a:solidFill>
                            <a:schemeClr val="tx1"/>
                          </a:solidFill>
                          <a:effectLst/>
                        </a:rPr>
                        <a:t>2. </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effectLst/>
                        </a:rPr>
                        <a:t>Rēzekne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a:effectLst/>
                        </a:rPr>
                        <a:t>1 554 182</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70030">
                <a:tc>
                  <a:txBody>
                    <a:bodyPr/>
                    <a:lstStyle/>
                    <a:p>
                      <a:pPr algn="just">
                        <a:spcAft>
                          <a:spcPts val="0"/>
                        </a:spcAft>
                      </a:pPr>
                      <a:r>
                        <a:rPr lang="lv-LV" sz="1200">
                          <a:solidFill>
                            <a:schemeClr val="tx1"/>
                          </a:solidFill>
                          <a:effectLst/>
                        </a:rPr>
                        <a:t>3. </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effectLst/>
                        </a:rPr>
                        <a:t>Alūksne</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a:effectLst/>
                        </a:rPr>
                        <a:t>559 351</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70030">
                <a:tc>
                  <a:txBody>
                    <a:bodyPr/>
                    <a:lstStyle/>
                    <a:p>
                      <a:pPr algn="just">
                        <a:spcAft>
                          <a:spcPts val="0"/>
                        </a:spcAft>
                      </a:pPr>
                      <a:r>
                        <a:rPr lang="lv-LV" sz="1200">
                          <a:solidFill>
                            <a:schemeClr val="tx1"/>
                          </a:solidFill>
                          <a:effectLst/>
                        </a:rPr>
                        <a:t>4. </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effectLst/>
                        </a:rPr>
                        <a:t>Ziemeļkurzeme</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a:effectLst/>
                        </a:rPr>
                        <a:t>1 454 470</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70030">
                <a:tc>
                  <a:txBody>
                    <a:bodyPr/>
                    <a:lstStyle/>
                    <a:p>
                      <a:pPr algn="just">
                        <a:spcAft>
                          <a:spcPts val="0"/>
                        </a:spcAft>
                      </a:pPr>
                      <a:r>
                        <a:rPr lang="lv-LV" sz="1200">
                          <a:solidFill>
                            <a:schemeClr val="tx1"/>
                          </a:solidFill>
                          <a:effectLst/>
                        </a:rPr>
                        <a:t>5.</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effectLst/>
                        </a:rPr>
                        <a:t>Madona</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a:effectLst/>
                        </a:rPr>
                        <a:t>1 748 127</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70030">
                <a:tc>
                  <a:txBody>
                    <a:bodyPr/>
                    <a:lstStyle/>
                    <a:p>
                      <a:pPr algn="just">
                        <a:spcAft>
                          <a:spcPts val="0"/>
                        </a:spcAft>
                      </a:pPr>
                      <a:r>
                        <a:rPr lang="lv-LV" sz="1200">
                          <a:solidFill>
                            <a:schemeClr val="tx1"/>
                          </a:solidFill>
                          <a:effectLst/>
                        </a:rPr>
                        <a:t>6.</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effectLst/>
                        </a:rPr>
                        <a:t>Preiļi</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a:effectLst/>
                        </a:rPr>
                        <a:t>986 661</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70030">
                <a:tc>
                  <a:txBody>
                    <a:bodyPr/>
                    <a:lstStyle/>
                    <a:p>
                      <a:pPr algn="just">
                        <a:spcAft>
                          <a:spcPts val="0"/>
                        </a:spcAft>
                      </a:pPr>
                      <a:r>
                        <a:rPr lang="lv-LV" sz="1200">
                          <a:solidFill>
                            <a:schemeClr val="tx1"/>
                          </a:solidFill>
                          <a:effectLst/>
                        </a:rPr>
                        <a:t>7.</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effectLst/>
                        </a:rPr>
                        <a:t>Limbaži</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a:effectLst/>
                        </a:rPr>
                        <a:t>781 689</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70030">
                <a:tc>
                  <a:txBody>
                    <a:bodyPr/>
                    <a:lstStyle/>
                    <a:p>
                      <a:pPr algn="just">
                        <a:spcAft>
                          <a:spcPts val="0"/>
                        </a:spcAft>
                      </a:pPr>
                      <a:r>
                        <a:rPr lang="lv-LV" sz="1200">
                          <a:solidFill>
                            <a:schemeClr val="tx1"/>
                          </a:solidFill>
                          <a:effectLst/>
                        </a:rPr>
                        <a:t>8.</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effectLst/>
                        </a:rPr>
                        <a:t>Gulbene</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a:effectLst/>
                        </a:rPr>
                        <a:t>789 320</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70030">
                <a:tc>
                  <a:txBody>
                    <a:bodyPr/>
                    <a:lstStyle/>
                    <a:p>
                      <a:pPr algn="just">
                        <a:spcAft>
                          <a:spcPts val="0"/>
                        </a:spcAft>
                      </a:pPr>
                      <a:r>
                        <a:rPr lang="lv-LV" sz="1200">
                          <a:solidFill>
                            <a:schemeClr val="tx1"/>
                          </a:solidFill>
                          <a:effectLst/>
                        </a:rPr>
                        <a:t>9.</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effectLst/>
                        </a:rPr>
                        <a:t>Jēkabpils</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a:effectLst/>
                        </a:rPr>
                        <a:t>1 117 774</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70030">
                <a:tc>
                  <a:txBody>
                    <a:bodyPr/>
                    <a:lstStyle/>
                    <a:p>
                      <a:pPr algn="just">
                        <a:spcAft>
                          <a:spcPts val="0"/>
                        </a:spcAft>
                      </a:pPr>
                      <a:r>
                        <a:rPr lang="lv-LV" sz="1200" dirty="0">
                          <a:solidFill>
                            <a:schemeClr val="tx1"/>
                          </a:solidFill>
                          <a:effectLst/>
                        </a:rPr>
                        <a:t>10.</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effectLst/>
                        </a:rPr>
                        <a:t>Ludza</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dirty="0">
                          <a:effectLst/>
                        </a:rPr>
                        <a:t>599 103</a:t>
                      </a:r>
                      <a:endParaRPr lang="lv-LV"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bl>
          </a:graphicData>
        </a:graphic>
      </p:graphicFrame>
      <p:sp>
        <p:nvSpPr>
          <p:cNvPr id="5" name="Slide Number Placeholder 4"/>
          <p:cNvSpPr>
            <a:spLocks noGrp="1"/>
          </p:cNvSpPr>
          <p:nvPr>
            <p:ph type="sldNum" sz="quarter" idx="12"/>
          </p:nvPr>
        </p:nvSpPr>
        <p:spPr/>
        <p:txBody>
          <a:bodyPr/>
          <a:lstStyle/>
          <a:p>
            <a:fld id="{2121C083-3766-411E-AD9E-6C4F5CC14E89}" type="slidenum">
              <a:rPr lang="lv-LV" altLang="lv-LV" smtClean="0"/>
              <a:pPr/>
              <a:t>22</a:t>
            </a:fld>
            <a:endParaRPr lang="lv-LV" altLang="lv-LV"/>
          </a:p>
        </p:txBody>
      </p:sp>
    </p:spTree>
    <p:extLst>
      <p:ext uri="{BB962C8B-B14F-4D97-AF65-F5344CB8AC3E}">
        <p14:creationId xmlns:p14="http://schemas.microsoft.com/office/powerpoint/2010/main" val="12165052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3200" b="1" dirty="0">
                <a:latin typeface="Arial" panose="020B0604020202020204" pitchFamily="34" charset="0"/>
                <a:cs typeface="Arial" panose="020B0604020202020204" pitchFamily="34" charset="0"/>
              </a:rPr>
              <a:t>Uzvarētāja noteikšanas metodika</a:t>
            </a:r>
            <a:br>
              <a:rPr lang="lv-LV" sz="3200" b="1" dirty="0">
                <a:latin typeface="Arial" panose="020B0604020202020204" pitchFamily="34" charset="0"/>
                <a:cs typeface="Arial" panose="020B0604020202020204" pitchFamily="34" charset="0"/>
              </a:rPr>
            </a:br>
            <a:r>
              <a:rPr lang="lv-LV" sz="3200" b="1" dirty="0">
                <a:latin typeface="Arial" panose="020B0604020202020204" pitchFamily="34" charset="0"/>
                <a:cs typeface="Arial" panose="020B0604020202020204" pitchFamily="34" charset="0"/>
              </a:rPr>
              <a:t>(praktisks </a:t>
            </a:r>
            <a:r>
              <a:rPr lang="lv-LV" sz="3200" b="1" dirty="0" smtClean="0">
                <a:latin typeface="Arial" panose="020B0604020202020204" pitchFamily="34" charset="0"/>
                <a:cs typeface="Arial" panose="020B0604020202020204" pitchFamily="34" charset="0"/>
              </a:rPr>
              <a:t>piemērs nr.1)</a:t>
            </a:r>
            <a:endParaRPr lang="lv-LV" sz="3200" b="1" dirty="0">
              <a:latin typeface="Arial" panose="020B0604020202020204" pitchFamily="34" charset="0"/>
              <a:cs typeface="Arial" panose="020B0604020202020204" pitchFamily="34" charset="0"/>
            </a:endParaRPr>
          </a:p>
        </p:txBody>
      </p:sp>
      <p:graphicFrame>
        <p:nvGraphicFramePr>
          <p:cNvPr id="7" name="Content Placeholder 6"/>
          <p:cNvGraphicFramePr>
            <a:graphicFrameLocks noGrp="1"/>
          </p:cNvGraphicFramePr>
          <p:nvPr>
            <p:ph idx="1"/>
            <p:extLst/>
          </p:nvPr>
        </p:nvGraphicFramePr>
        <p:xfrm>
          <a:off x="457199" y="1628802"/>
          <a:ext cx="8363272" cy="3744415"/>
        </p:xfrm>
        <a:graphic>
          <a:graphicData uri="http://schemas.openxmlformats.org/drawingml/2006/table">
            <a:tbl>
              <a:tblPr firstRow="1" firstCol="1" bandRow="1">
                <a:tableStyleId>{5C22544A-7EE6-4342-B048-85BDC9FD1C3A}</a:tableStyleId>
              </a:tblPr>
              <a:tblGrid>
                <a:gridCol w="898999"/>
                <a:gridCol w="2980355"/>
                <a:gridCol w="2397945"/>
                <a:gridCol w="2085973"/>
              </a:tblGrid>
              <a:tr h="544366">
                <a:tc>
                  <a:txBody>
                    <a:bodyPr/>
                    <a:lstStyle/>
                    <a:p>
                      <a:pPr algn="ctr">
                        <a:spcAft>
                          <a:spcPts val="0"/>
                        </a:spcAft>
                      </a:pPr>
                      <a:r>
                        <a:rPr lang="lv-LV" sz="1200">
                          <a:solidFill>
                            <a:schemeClr val="tx1"/>
                          </a:solidFill>
                          <a:effectLst/>
                        </a:rPr>
                        <a:t>Nr.p.k.</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a:solidFill>
                            <a:schemeClr val="tx1"/>
                          </a:solidFill>
                          <a:effectLst/>
                        </a:rPr>
                        <a:t>Maršrutu tīkla daļa</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a:solidFill>
                            <a:schemeClr val="tx1"/>
                          </a:solidFill>
                          <a:effectLst/>
                        </a:rPr>
                        <a:t>2018.gadā</a:t>
                      </a:r>
                    </a:p>
                    <a:p>
                      <a:pPr algn="ctr">
                        <a:spcAft>
                          <a:spcPts val="0"/>
                        </a:spcAft>
                      </a:pPr>
                      <a:r>
                        <a:rPr lang="lv-LV" sz="1200">
                          <a:solidFill>
                            <a:schemeClr val="tx1"/>
                          </a:solidFill>
                          <a:effectLst/>
                        </a:rPr>
                        <a:t>veicamais apjoms (km)</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dirty="0">
                          <a:solidFill>
                            <a:schemeClr val="tx1"/>
                          </a:solidFill>
                          <a:effectLst/>
                        </a:rPr>
                        <a:t>Pasūtītāja veicamās darbības</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72183">
                <a:tc>
                  <a:txBody>
                    <a:bodyPr/>
                    <a:lstStyle/>
                    <a:p>
                      <a:pPr algn="just">
                        <a:spcAft>
                          <a:spcPts val="0"/>
                        </a:spcAft>
                      </a:pPr>
                      <a:r>
                        <a:rPr lang="lv-LV" sz="1200">
                          <a:solidFill>
                            <a:schemeClr val="tx1"/>
                          </a:solidFill>
                          <a:effectLst/>
                        </a:rPr>
                        <a:t>1.</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effectLst/>
                        </a:rPr>
                        <a:t>Daugavpils</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effectLst/>
                        </a:rPr>
                        <a:t>2 446 863</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rowSpan="2">
                  <a:txBody>
                    <a:bodyPr/>
                    <a:lstStyle/>
                    <a:p>
                      <a:pPr algn="just">
                        <a:spcAft>
                          <a:spcPts val="0"/>
                        </a:spcAft>
                      </a:pPr>
                      <a:r>
                        <a:rPr lang="lv-LV" sz="1200" u="sng" dirty="0">
                          <a:effectLst/>
                        </a:rPr>
                        <a:t>Saskaita</a:t>
                      </a:r>
                      <a:r>
                        <a:rPr lang="lv-LV" sz="1200" dirty="0">
                          <a:effectLst/>
                        </a:rPr>
                        <a:t> kopā </a:t>
                      </a:r>
                      <a:r>
                        <a:rPr lang="lv-LV" sz="1200" dirty="0" err="1">
                          <a:effectLst/>
                        </a:rPr>
                        <a:t>m.t</a:t>
                      </a:r>
                      <a:r>
                        <a:rPr lang="lv-LV" sz="1200" dirty="0">
                          <a:effectLst/>
                        </a:rPr>
                        <a:t>. daļas “Daugavpils” un “Rēzekne” 2018.gada nobraukumu.</a:t>
                      </a:r>
                      <a:endParaRPr lang="lv-LV"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544366">
                <a:tc>
                  <a:txBody>
                    <a:bodyPr/>
                    <a:lstStyle/>
                    <a:p>
                      <a:pPr algn="just">
                        <a:spcAft>
                          <a:spcPts val="0"/>
                        </a:spcAft>
                      </a:pPr>
                      <a:r>
                        <a:rPr lang="lv-LV" sz="1200" dirty="0">
                          <a:solidFill>
                            <a:schemeClr val="tx1"/>
                          </a:solidFill>
                          <a:effectLst/>
                        </a:rPr>
                        <a:t>2.</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effectLst/>
                        </a:rPr>
                        <a:t>Rēzekne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effectLst/>
                        </a:rPr>
                        <a:t>1 554 182</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vMerge="1">
                  <a:txBody>
                    <a:bodyPr/>
                    <a:lstStyle/>
                    <a:p>
                      <a:endParaRPr lang="lv-LV"/>
                    </a:p>
                  </a:txBody>
                  <a:tcPr/>
                </a:tc>
              </a:tr>
              <a:tr h="2383500">
                <a:tc gridSpan="2">
                  <a:txBody>
                    <a:bodyPr/>
                    <a:lstStyle/>
                    <a:p>
                      <a:pPr algn="r">
                        <a:spcAft>
                          <a:spcPts val="0"/>
                        </a:spcAft>
                      </a:pPr>
                      <a:r>
                        <a:rPr lang="lv-LV" sz="1200" dirty="0">
                          <a:solidFill>
                            <a:schemeClr val="tx1"/>
                          </a:solidFill>
                          <a:effectLst/>
                        </a:rPr>
                        <a:t>Kopā</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lv-LV"/>
                    </a:p>
                  </a:txBody>
                  <a:tcPr/>
                </a:tc>
                <a:tc>
                  <a:txBody>
                    <a:bodyPr/>
                    <a:lstStyle/>
                    <a:p>
                      <a:pPr algn="just">
                        <a:spcAft>
                          <a:spcPts val="0"/>
                        </a:spcAft>
                      </a:pPr>
                      <a:r>
                        <a:rPr lang="lv-LV" sz="1200" b="1" dirty="0">
                          <a:effectLst/>
                        </a:rPr>
                        <a:t>4 001 045</a:t>
                      </a:r>
                      <a:endParaRPr lang="lv-LV"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u="sng" dirty="0">
                          <a:effectLst/>
                        </a:rPr>
                        <a:t>Atzīst</a:t>
                      </a:r>
                      <a:r>
                        <a:rPr lang="lv-LV" sz="1200" dirty="0">
                          <a:effectLst/>
                        </a:rPr>
                        <a:t> </a:t>
                      </a:r>
                      <a:r>
                        <a:rPr lang="lv-LV" sz="1200" dirty="0" smtClean="0">
                          <a:effectLst/>
                        </a:rPr>
                        <a:t>Pretendentu  «A» </a:t>
                      </a:r>
                      <a:r>
                        <a:rPr lang="lv-LV" sz="1200" dirty="0">
                          <a:effectLst/>
                        </a:rPr>
                        <a:t>par uzvarētāju </a:t>
                      </a:r>
                      <a:r>
                        <a:rPr lang="lv-LV" sz="1200" dirty="0" err="1">
                          <a:effectLst/>
                        </a:rPr>
                        <a:t>m.t</a:t>
                      </a:r>
                      <a:r>
                        <a:rPr lang="lv-LV" sz="1200" dirty="0">
                          <a:effectLst/>
                        </a:rPr>
                        <a:t>. daļā “Daugavpils” un “Rēzekne”</a:t>
                      </a:r>
                      <a:endParaRPr lang="lv-LV"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bl>
          </a:graphicData>
        </a:graphic>
      </p:graphicFrame>
      <p:sp>
        <p:nvSpPr>
          <p:cNvPr id="3" name="Slide Number Placeholder 2"/>
          <p:cNvSpPr>
            <a:spLocks noGrp="1"/>
          </p:cNvSpPr>
          <p:nvPr>
            <p:ph type="sldNum" sz="quarter" idx="12"/>
          </p:nvPr>
        </p:nvSpPr>
        <p:spPr/>
        <p:txBody>
          <a:bodyPr/>
          <a:lstStyle/>
          <a:p>
            <a:fld id="{2121C083-3766-411E-AD9E-6C4F5CC14E89}" type="slidenum">
              <a:rPr lang="lv-LV" altLang="lv-LV" smtClean="0"/>
              <a:pPr/>
              <a:t>23</a:t>
            </a:fld>
            <a:endParaRPr lang="lv-LV" altLang="lv-LV"/>
          </a:p>
        </p:txBody>
      </p:sp>
    </p:spTree>
    <p:extLst>
      <p:ext uri="{BB962C8B-B14F-4D97-AF65-F5344CB8AC3E}">
        <p14:creationId xmlns:p14="http://schemas.microsoft.com/office/powerpoint/2010/main" val="13811752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3200" b="1" dirty="0">
                <a:latin typeface="Arial" panose="020B0604020202020204" pitchFamily="34" charset="0"/>
                <a:cs typeface="Arial" panose="020B0604020202020204" pitchFamily="34" charset="0"/>
              </a:rPr>
              <a:t>Uzvarētāja noteikšanas metodika</a:t>
            </a:r>
            <a:br>
              <a:rPr lang="lv-LV" sz="3200" b="1" dirty="0">
                <a:latin typeface="Arial" panose="020B0604020202020204" pitchFamily="34" charset="0"/>
                <a:cs typeface="Arial" panose="020B0604020202020204" pitchFamily="34" charset="0"/>
              </a:rPr>
            </a:br>
            <a:r>
              <a:rPr lang="lv-LV" sz="3200" b="1" dirty="0">
                <a:latin typeface="Arial" panose="020B0604020202020204" pitchFamily="34" charset="0"/>
                <a:cs typeface="Arial" panose="020B0604020202020204" pitchFamily="34" charset="0"/>
              </a:rPr>
              <a:t>(praktisks </a:t>
            </a:r>
            <a:r>
              <a:rPr lang="lv-LV" sz="3200" b="1" dirty="0" smtClean="0">
                <a:latin typeface="Arial" panose="020B0604020202020204" pitchFamily="34" charset="0"/>
                <a:cs typeface="Arial" panose="020B0604020202020204" pitchFamily="34" charset="0"/>
              </a:rPr>
              <a:t>piemērs nr.1)</a:t>
            </a:r>
            <a:endParaRPr lang="lv-LV" sz="3200" b="1" dirty="0">
              <a:latin typeface="Arial" panose="020B0604020202020204" pitchFamily="34" charset="0"/>
              <a:cs typeface="Arial" panose="020B0604020202020204" pitchFamily="34" charset="0"/>
            </a:endParaRPr>
          </a:p>
        </p:txBody>
      </p:sp>
      <p:graphicFrame>
        <p:nvGraphicFramePr>
          <p:cNvPr id="6" name="Content Placeholder 5"/>
          <p:cNvGraphicFramePr>
            <a:graphicFrameLocks noGrp="1"/>
          </p:cNvGraphicFramePr>
          <p:nvPr>
            <p:ph idx="1"/>
            <p:extLst/>
          </p:nvPr>
        </p:nvGraphicFramePr>
        <p:xfrm>
          <a:off x="611560" y="1556792"/>
          <a:ext cx="7992890" cy="4104455"/>
        </p:xfrm>
        <a:graphic>
          <a:graphicData uri="http://schemas.openxmlformats.org/drawingml/2006/table">
            <a:tbl>
              <a:tblPr firstRow="1" firstCol="1" bandRow="1">
                <a:tableStyleId>{5C22544A-7EE6-4342-B048-85BDC9FD1C3A}</a:tableStyleId>
              </a:tblPr>
              <a:tblGrid>
                <a:gridCol w="859185"/>
                <a:gridCol w="2848365"/>
                <a:gridCol w="2291748"/>
                <a:gridCol w="1993592"/>
              </a:tblGrid>
              <a:tr h="1059214">
                <a:tc>
                  <a:txBody>
                    <a:bodyPr/>
                    <a:lstStyle/>
                    <a:p>
                      <a:pPr algn="just">
                        <a:spcAft>
                          <a:spcPts val="0"/>
                        </a:spcAft>
                      </a:pPr>
                      <a:r>
                        <a:rPr lang="lv-LV" sz="1000" dirty="0">
                          <a:solidFill>
                            <a:schemeClr val="tx1"/>
                          </a:solidFill>
                          <a:effectLst/>
                        </a:rPr>
                        <a:t>3. </a:t>
                      </a:r>
                      <a:endParaRPr lang="lv-LV"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750" marR="54750" marT="0" marB="0"/>
                </a:tc>
                <a:tc>
                  <a:txBody>
                    <a:bodyPr/>
                    <a:lstStyle/>
                    <a:p>
                      <a:pPr algn="just">
                        <a:spcAft>
                          <a:spcPts val="0"/>
                        </a:spcAft>
                      </a:pPr>
                      <a:r>
                        <a:rPr lang="lv-LV" sz="1000" b="0" dirty="0">
                          <a:solidFill>
                            <a:schemeClr val="tx1"/>
                          </a:solidFill>
                          <a:effectLst/>
                        </a:rPr>
                        <a:t>Ziemeļkurzeme </a:t>
                      </a:r>
                      <a:endParaRPr lang="lv-LV" sz="10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750" marR="54750" marT="0" marB="0"/>
                </a:tc>
                <a:tc>
                  <a:txBody>
                    <a:bodyPr/>
                    <a:lstStyle/>
                    <a:p>
                      <a:pPr algn="just">
                        <a:spcAft>
                          <a:spcPts val="0"/>
                        </a:spcAft>
                      </a:pPr>
                      <a:r>
                        <a:rPr lang="lv-LV" sz="1000" b="0" dirty="0">
                          <a:solidFill>
                            <a:schemeClr val="tx1"/>
                          </a:solidFill>
                          <a:effectLst/>
                        </a:rPr>
                        <a:t>1 454 470</a:t>
                      </a:r>
                      <a:endParaRPr lang="lv-LV" sz="10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750" marR="54750" marT="0" marB="0"/>
                </a:tc>
                <a:tc>
                  <a:txBody>
                    <a:bodyPr/>
                    <a:lstStyle/>
                    <a:p>
                      <a:pPr algn="just">
                        <a:spcAft>
                          <a:spcPts val="0"/>
                        </a:spcAft>
                      </a:pPr>
                      <a:r>
                        <a:rPr lang="lv-LV" sz="1000" b="0" dirty="0" err="1">
                          <a:solidFill>
                            <a:schemeClr val="tx1"/>
                          </a:solidFill>
                          <a:effectLst/>
                        </a:rPr>
                        <a:t>M.t</a:t>
                      </a:r>
                      <a:r>
                        <a:rPr lang="lv-LV" sz="1000" b="0" dirty="0">
                          <a:solidFill>
                            <a:schemeClr val="tx1"/>
                          </a:solidFill>
                          <a:effectLst/>
                        </a:rPr>
                        <a:t>. daļai “Daugavpils” un “Rēzekne” </a:t>
                      </a:r>
                      <a:r>
                        <a:rPr lang="lv-LV" sz="1000" b="1" u="sng" dirty="0">
                          <a:solidFill>
                            <a:schemeClr val="tx1"/>
                          </a:solidFill>
                          <a:effectLst/>
                        </a:rPr>
                        <a:t>pieskaita </a:t>
                      </a:r>
                      <a:r>
                        <a:rPr lang="lv-LV" sz="1000" b="0" dirty="0" err="1">
                          <a:solidFill>
                            <a:schemeClr val="tx1"/>
                          </a:solidFill>
                          <a:effectLst/>
                        </a:rPr>
                        <a:t>m.t</a:t>
                      </a:r>
                      <a:r>
                        <a:rPr lang="lv-LV" sz="1000" b="0" dirty="0">
                          <a:solidFill>
                            <a:schemeClr val="tx1"/>
                          </a:solidFill>
                          <a:effectLst/>
                        </a:rPr>
                        <a:t>. daļas “Ziemeļkurzeme” 2018.gada nobraukumu. </a:t>
                      </a:r>
                    </a:p>
                    <a:p>
                      <a:pPr algn="just">
                        <a:spcAft>
                          <a:spcPts val="0"/>
                        </a:spcAft>
                      </a:pPr>
                      <a:r>
                        <a:rPr lang="lv-LV" sz="1000" b="0" dirty="0">
                          <a:solidFill>
                            <a:schemeClr val="tx1"/>
                          </a:solidFill>
                          <a:effectLst/>
                        </a:rPr>
                        <a:t> </a:t>
                      </a:r>
                      <a:endParaRPr lang="lv-LV" sz="10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750" marR="54750" marT="0" marB="0"/>
                </a:tc>
              </a:tr>
              <a:tr h="1191616">
                <a:tc gridSpan="2">
                  <a:txBody>
                    <a:bodyPr/>
                    <a:lstStyle/>
                    <a:p>
                      <a:pPr algn="r">
                        <a:spcAft>
                          <a:spcPts val="0"/>
                        </a:spcAft>
                      </a:pPr>
                      <a:r>
                        <a:rPr lang="lv-LV" sz="1000" dirty="0">
                          <a:solidFill>
                            <a:schemeClr val="tx1"/>
                          </a:solidFill>
                          <a:effectLst/>
                        </a:rPr>
                        <a:t>Kopā</a:t>
                      </a:r>
                      <a:endParaRPr lang="lv-LV"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750" marR="54750" marT="0" marB="0"/>
                </a:tc>
                <a:tc hMerge="1">
                  <a:txBody>
                    <a:bodyPr/>
                    <a:lstStyle/>
                    <a:p>
                      <a:endParaRPr lang="lv-LV"/>
                    </a:p>
                  </a:txBody>
                  <a:tcPr/>
                </a:tc>
                <a:tc>
                  <a:txBody>
                    <a:bodyPr/>
                    <a:lstStyle/>
                    <a:p>
                      <a:pPr algn="just">
                        <a:spcAft>
                          <a:spcPts val="0"/>
                        </a:spcAft>
                      </a:pPr>
                      <a:r>
                        <a:rPr lang="lv-LV" sz="1000" dirty="0">
                          <a:solidFill>
                            <a:schemeClr val="tx1"/>
                          </a:solidFill>
                          <a:effectLst/>
                        </a:rPr>
                        <a:t>5 455 515</a:t>
                      </a:r>
                      <a:endParaRPr lang="lv-LV"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750" marR="54750" marT="0" marB="0"/>
                </a:tc>
                <a:tc>
                  <a:txBody>
                    <a:bodyPr/>
                    <a:lstStyle/>
                    <a:p>
                      <a:pPr algn="just">
                        <a:spcAft>
                          <a:spcPts val="0"/>
                        </a:spcAft>
                      </a:pPr>
                      <a:r>
                        <a:rPr lang="lv-LV" sz="1000" b="1" u="sng" dirty="0">
                          <a:solidFill>
                            <a:schemeClr val="tx1"/>
                          </a:solidFill>
                          <a:effectLst/>
                        </a:rPr>
                        <a:t>Izslēdz </a:t>
                      </a:r>
                      <a:r>
                        <a:rPr lang="lv-LV" sz="1000" dirty="0" smtClean="0">
                          <a:solidFill>
                            <a:schemeClr val="tx1"/>
                          </a:solidFill>
                          <a:effectLst/>
                        </a:rPr>
                        <a:t>pretendentu «A» </a:t>
                      </a:r>
                      <a:r>
                        <a:rPr lang="lv-LV" sz="1000" dirty="0">
                          <a:solidFill>
                            <a:schemeClr val="tx1"/>
                          </a:solidFill>
                          <a:effectLst/>
                        </a:rPr>
                        <a:t>no potenciālo uzvarētāju saraksta </a:t>
                      </a:r>
                      <a:r>
                        <a:rPr lang="lv-LV" sz="1000" dirty="0" err="1">
                          <a:solidFill>
                            <a:schemeClr val="tx1"/>
                          </a:solidFill>
                          <a:effectLst/>
                        </a:rPr>
                        <a:t>m.t</a:t>
                      </a:r>
                      <a:r>
                        <a:rPr lang="lv-LV" sz="1000" dirty="0">
                          <a:solidFill>
                            <a:schemeClr val="tx1"/>
                          </a:solidFill>
                          <a:effectLst/>
                        </a:rPr>
                        <a:t>. “Ziemeļkurzeme”, </a:t>
                      </a:r>
                      <a:r>
                        <a:rPr lang="lv-LV" sz="1000" u="sng" dirty="0">
                          <a:solidFill>
                            <a:schemeClr val="tx1"/>
                          </a:solidFill>
                          <a:effectLst/>
                        </a:rPr>
                        <a:t>jo kopējais veicamais apjoms (nobraukums) pārsniedz 5 </a:t>
                      </a:r>
                      <a:r>
                        <a:rPr lang="lv-LV" sz="1000" u="sng" dirty="0" err="1">
                          <a:solidFill>
                            <a:schemeClr val="tx1"/>
                          </a:solidFill>
                          <a:effectLst/>
                        </a:rPr>
                        <a:t>milj.km</a:t>
                      </a:r>
                      <a:r>
                        <a:rPr lang="lv-LV" sz="1000" u="sng" dirty="0">
                          <a:solidFill>
                            <a:schemeClr val="tx1"/>
                          </a:solidFill>
                          <a:effectLst/>
                        </a:rPr>
                        <a:t>.</a:t>
                      </a:r>
                      <a:endParaRPr lang="lv-LV" sz="1000" u="sng"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750" marR="54750" marT="0" marB="0"/>
                </a:tc>
              </a:tr>
              <a:tr h="794411">
                <a:tc>
                  <a:txBody>
                    <a:bodyPr/>
                    <a:lstStyle/>
                    <a:p>
                      <a:pPr algn="just">
                        <a:spcAft>
                          <a:spcPts val="0"/>
                        </a:spcAft>
                      </a:pPr>
                      <a:r>
                        <a:rPr lang="lv-LV" sz="1000">
                          <a:solidFill>
                            <a:schemeClr val="tx1"/>
                          </a:solidFill>
                          <a:effectLst/>
                        </a:rPr>
                        <a:t>4.</a:t>
                      </a:r>
                      <a:endParaRPr lang="lv-LV" sz="1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750" marR="54750" marT="0" marB="0"/>
                </a:tc>
                <a:tc>
                  <a:txBody>
                    <a:bodyPr/>
                    <a:lstStyle/>
                    <a:p>
                      <a:pPr algn="just">
                        <a:spcAft>
                          <a:spcPts val="0"/>
                        </a:spcAft>
                      </a:pPr>
                      <a:r>
                        <a:rPr lang="lv-LV" sz="1000">
                          <a:solidFill>
                            <a:schemeClr val="tx1"/>
                          </a:solidFill>
                          <a:effectLst/>
                        </a:rPr>
                        <a:t>Madona</a:t>
                      </a:r>
                      <a:endParaRPr lang="lv-LV" sz="1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750" marR="54750" marT="0" marB="0"/>
                </a:tc>
                <a:tc>
                  <a:txBody>
                    <a:bodyPr/>
                    <a:lstStyle/>
                    <a:p>
                      <a:pPr algn="just">
                        <a:spcAft>
                          <a:spcPts val="0"/>
                        </a:spcAft>
                      </a:pPr>
                      <a:r>
                        <a:rPr lang="lv-LV" sz="1000" dirty="0">
                          <a:solidFill>
                            <a:schemeClr val="tx1"/>
                          </a:solidFill>
                          <a:effectLst/>
                        </a:rPr>
                        <a:t>1 748 127</a:t>
                      </a:r>
                      <a:endParaRPr lang="lv-LV"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750" marR="54750" marT="0" marB="0"/>
                </a:tc>
                <a:tc>
                  <a:txBody>
                    <a:bodyPr/>
                    <a:lstStyle/>
                    <a:p>
                      <a:pPr algn="just">
                        <a:spcAft>
                          <a:spcPts val="0"/>
                        </a:spcAft>
                      </a:pPr>
                      <a:r>
                        <a:rPr lang="lv-LV" sz="1000" dirty="0" err="1">
                          <a:solidFill>
                            <a:schemeClr val="tx1"/>
                          </a:solidFill>
                          <a:effectLst/>
                        </a:rPr>
                        <a:t>M.t</a:t>
                      </a:r>
                      <a:r>
                        <a:rPr lang="lv-LV" sz="1000" dirty="0">
                          <a:solidFill>
                            <a:schemeClr val="tx1"/>
                          </a:solidFill>
                          <a:effectLst/>
                        </a:rPr>
                        <a:t>. daļai “Daugavpils” un “Rēzekne” </a:t>
                      </a:r>
                      <a:r>
                        <a:rPr lang="lv-LV" sz="1000" b="1" u="sng" dirty="0">
                          <a:solidFill>
                            <a:schemeClr val="tx1"/>
                          </a:solidFill>
                          <a:effectLst/>
                        </a:rPr>
                        <a:t>pieskaita</a:t>
                      </a:r>
                      <a:r>
                        <a:rPr lang="lv-LV" sz="1000" dirty="0">
                          <a:solidFill>
                            <a:schemeClr val="tx1"/>
                          </a:solidFill>
                          <a:effectLst/>
                        </a:rPr>
                        <a:t> </a:t>
                      </a:r>
                      <a:r>
                        <a:rPr lang="lv-LV" sz="1000" dirty="0" err="1">
                          <a:solidFill>
                            <a:schemeClr val="tx1"/>
                          </a:solidFill>
                          <a:effectLst/>
                        </a:rPr>
                        <a:t>m.t</a:t>
                      </a:r>
                      <a:r>
                        <a:rPr lang="lv-LV" sz="1000" dirty="0">
                          <a:solidFill>
                            <a:schemeClr val="tx1"/>
                          </a:solidFill>
                          <a:effectLst/>
                        </a:rPr>
                        <a:t>. daļas “Madona” 2018.gada nobraukumu. </a:t>
                      </a:r>
                      <a:endParaRPr lang="lv-LV"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750" marR="54750" marT="0" marB="0"/>
                </a:tc>
              </a:tr>
              <a:tr h="1059214">
                <a:tc gridSpan="2">
                  <a:txBody>
                    <a:bodyPr/>
                    <a:lstStyle/>
                    <a:p>
                      <a:pPr algn="r">
                        <a:spcAft>
                          <a:spcPts val="0"/>
                        </a:spcAft>
                      </a:pPr>
                      <a:r>
                        <a:rPr lang="lv-LV" sz="1000">
                          <a:solidFill>
                            <a:schemeClr val="tx1"/>
                          </a:solidFill>
                          <a:effectLst/>
                        </a:rPr>
                        <a:t>Kopā</a:t>
                      </a:r>
                      <a:endParaRPr lang="lv-LV" sz="1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750" marR="54750" marT="0" marB="0"/>
                </a:tc>
                <a:tc hMerge="1">
                  <a:txBody>
                    <a:bodyPr/>
                    <a:lstStyle/>
                    <a:p>
                      <a:endParaRPr lang="lv-LV"/>
                    </a:p>
                  </a:txBody>
                  <a:tcPr/>
                </a:tc>
                <a:tc>
                  <a:txBody>
                    <a:bodyPr/>
                    <a:lstStyle/>
                    <a:p>
                      <a:pPr algn="just">
                        <a:spcAft>
                          <a:spcPts val="0"/>
                        </a:spcAft>
                      </a:pPr>
                      <a:r>
                        <a:rPr lang="lv-LV" sz="1000">
                          <a:solidFill>
                            <a:schemeClr val="tx1"/>
                          </a:solidFill>
                          <a:effectLst/>
                        </a:rPr>
                        <a:t>5 749 172 </a:t>
                      </a:r>
                      <a:endParaRPr lang="lv-LV" sz="1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750" marR="54750" marT="0" marB="0"/>
                </a:tc>
                <a:tc>
                  <a:txBody>
                    <a:bodyPr/>
                    <a:lstStyle/>
                    <a:p>
                      <a:pPr algn="just">
                        <a:spcAft>
                          <a:spcPts val="0"/>
                        </a:spcAft>
                      </a:pPr>
                      <a:r>
                        <a:rPr lang="lv-LV" sz="1000" b="1" u="sng" dirty="0">
                          <a:solidFill>
                            <a:schemeClr val="tx1"/>
                          </a:solidFill>
                          <a:effectLst/>
                        </a:rPr>
                        <a:t>Izslēdz</a:t>
                      </a:r>
                      <a:r>
                        <a:rPr lang="lv-LV" sz="1000" dirty="0">
                          <a:solidFill>
                            <a:schemeClr val="tx1"/>
                          </a:solidFill>
                          <a:effectLst/>
                        </a:rPr>
                        <a:t> </a:t>
                      </a:r>
                      <a:r>
                        <a:rPr lang="lv-LV" sz="1000" dirty="0" smtClean="0">
                          <a:solidFill>
                            <a:schemeClr val="tx1"/>
                          </a:solidFill>
                          <a:effectLst/>
                        </a:rPr>
                        <a:t>pretendentu «A» </a:t>
                      </a:r>
                      <a:r>
                        <a:rPr lang="lv-LV" sz="1000" dirty="0">
                          <a:solidFill>
                            <a:schemeClr val="tx1"/>
                          </a:solidFill>
                          <a:effectLst/>
                        </a:rPr>
                        <a:t>no potenciālo uzvarētāju saraksta </a:t>
                      </a:r>
                      <a:r>
                        <a:rPr lang="lv-LV" sz="1000" dirty="0" err="1">
                          <a:solidFill>
                            <a:schemeClr val="tx1"/>
                          </a:solidFill>
                          <a:effectLst/>
                        </a:rPr>
                        <a:t>m.t</a:t>
                      </a:r>
                      <a:r>
                        <a:rPr lang="lv-LV" sz="1000" dirty="0">
                          <a:solidFill>
                            <a:schemeClr val="tx1"/>
                          </a:solidFill>
                          <a:effectLst/>
                        </a:rPr>
                        <a:t>. “Madona”, jo kopējais veicamais apjoms (nobraukums) pārsniedz 5 </a:t>
                      </a:r>
                      <a:r>
                        <a:rPr lang="lv-LV" sz="1000" dirty="0" err="1">
                          <a:solidFill>
                            <a:schemeClr val="tx1"/>
                          </a:solidFill>
                          <a:effectLst/>
                        </a:rPr>
                        <a:t>milj.km</a:t>
                      </a:r>
                      <a:r>
                        <a:rPr lang="lv-LV" sz="1000" dirty="0" smtClean="0">
                          <a:solidFill>
                            <a:schemeClr val="tx1"/>
                          </a:solidFill>
                          <a:effectLst/>
                        </a:rPr>
                        <a:t>.</a:t>
                      </a:r>
                      <a:endParaRPr lang="lv-LV"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750" marR="54750" marT="0" marB="0"/>
                </a:tc>
              </a:tr>
            </a:tbl>
          </a:graphicData>
        </a:graphic>
      </p:graphicFrame>
      <p:sp>
        <p:nvSpPr>
          <p:cNvPr id="3" name="Slide Number Placeholder 2"/>
          <p:cNvSpPr>
            <a:spLocks noGrp="1"/>
          </p:cNvSpPr>
          <p:nvPr>
            <p:ph type="sldNum" sz="quarter" idx="12"/>
          </p:nvPr>
        </p:nvSpPr>
        <p:spPr/>
        <p:txBody>
          <a:bodyPr/>
          <a:lstStyle/>
          <a:p>
            <a:fld id="{2121C083-3766-411E-AD9E-6C4F5CC14E89}" type="slidenum">
              <a:rPr lang="lv-LV" altLang="lv-LV" smtClean="0"/>
              <a:pPr/>
              <a:t>24</a:t>
            </a:fld>
            <a:endParaRPr lang="lv-LV" altLang="lv-LV"/>
          </a:p>
        </p:txBody>
      </p:sp>
    </p:spTree>
    <p:extLst>
      <p:ext uri="{BB962C8B-B14F-4D97-AF65-F5344CB8AC3E}">
        <p14:creationId xmlns:p14="http://schemas.microsoft.com/office/powerpoint/2010/main" val="32861826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3200" b="1" dirty="0">
                <a:latin typeface="Arial" panose="020B0604020202020204" pitchFamily="34" charset="0"/>
                <a:cs typeface="Arial" panose="020B0604020202020204" pitchFamily="34" charset="0"/>
              </a:rPr>
              <a:t>Uzvarētāja noteikšanas metodika</a:t>
            </a:r>
            <a:br>
              <a:rPr lang="lv-LV" sz="3200" b="1" dirty="0">
                <a:latin typeface="Arial" panose="020B0604020202020204" pitchFamily="34" charset="0"/>
                <a:cs typeface="Arial" panose="020B0604020202020204" pitchFamily="34" charset="0"/>
              </a:rPr>
            </a:br>
            <a:r>
              <a:rPr lang="lv-LV" sz="3200" b="1" dirty="0">
                <a:latin typeface="Arial" panose="020B0604020202020204" pitchFamily="34" charset="0"/>
                <a:cs typeface="Arial" panose="020B0604020202020204" pitchFamily="34" charset="0"/>
              </a:rPr>
              <a:t>(praktisks </a:t>
            </a:r>
            <a:r>
              <a:rPr lang="lv-LV" sz="3200" b="1" dirty="0" smtClean="0">
                <a:latin typeface="Arial" panose="020B0604020202020204" pitchFamily="34" charset="0"/>
                <a:cs typeface="Arial" panose="020B0604020202020204" pitchFamily="34" charset="0"/>
              </a:rPr>
              <a:t>piemērs nr.1)</a:t>
            </a:r>
            <a:endParaRPr lang="lv-LV" sz="3200" b="1" dirty="0">
              <a:latin typeface="Arial" panose="020B060402020202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nvPr>
        </p:nvGraphicFramePr>
        <p:xfrm>
          <a:off x="457201" y="1485742"/>
          <a:ext cx="8291265" cy="3918108"/>
        </p:xfrm>
        <a:graphic>
          <a:graphicData uri="http://schemas.openxmlformats.org/drawingml/2006/table">
            <a:tbl>
              <a:tblPr firstRow="1" firstCol="1" bandRow="1">
                <a:tableStyleId>{5C22544A-7EE6-4342-B048-85BDC9FD1C3A}</a:tableStyleId>
              </a:tblPr>
              <a:tblGrid>
                <a:gridCol w="891259"/>
                <a:gridCol w="2954696"/>
                <a:gridCol w="2377299"/>
                <a:gridCol w="2068011"/>
              </a:tblGrid>
              <a:tr h="939045">
                <a:tc>
                  <a:txBody>
                    <a:bodyPr/>
                    <a:lstStyle/>
                    <a:p>
                      <a:pPr algn="just">
                        <a:spcAft>
                          <a:spcPts val="0"/>
                        </a:spcAft>
                      </a:pPr>
                      <a:r>
                        <a:rPr lang="lv-LV" sz="1200" b="0" dirty="0">
                          <a:solidFill>
                            <a:schemeClr val="tx1"/>
                          </a:solidFill>
                          <a:effectLst/>
                        </a:rPr>
                        <a:t>5.</a:t>
                      </a:r>
                      <a:endParaRPr lang="lv-LV" sz="12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889" marR="67889" marT="0" marB="0"/>
                </a:tc>
                <a:tc>
                  <a:txBody>
                    <a:bodyPr/>
                    <a:lstStyle/>
                    <a:p>
                      <a:pPr algn="just">
                        <a:spcAft>
                          <a:spcPts val="0"/>
                        </a:spcAft>
                      </a:pPr>
                      <a:r>
                        <a:rPr lang="lv-LV" sz="1200" b="0" dirty="0">
                          <a:solidFill>
                            <a:schemeClr val="tx1"/>
                          </a:solidFill>
                          <a:effectLst/>
                        </a:rPr>
                        <a:t>Preiļi</a:t>
                      </a:r>
                      <a:endParaRPr lang="lv-LV" sz="12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889" marR="67889" marT="0" marB="0"/>
                </a:tc>
                <a:tc>
                  <a:txBody>
                    <a:bodyPr/>
                    <a:lstStyle/>
                    <a:p>
                      <a:pPr algn="just">
                        <a:spcAft>
                          <a:spcPts val="0"/>
                        </a:spcAft>
                      </a:pPr>
                      <a:r>
                        <a:rPr lang="lv-LV" sz="1200" b="0" dirty="0">
                          <a:solidFill>
                            <a:schemeClr val="tx1"/>
                          </a:solidFill>
                          <a:effectLst/>
                        </a:rPr>
                        <a:t>986 661</a:t>
                      </a:r>
                      <a:endParaRPr lang="lv-LV" sz="12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889" marR="67889" marT="0" marB="0"/>
                </a:tc>
                <a:tc>
                  <a:txBody>
                    <a:bodyPr/>
                    <a:lstStyle/>
                    <a:p>
                      <a:pPr algn="just">
                        <a:spcAft>
                          <a:spcPts val="0"/>
                        </a:spcAft>
                      </a:pPr>
                      <a:r>
                        <a:rPr lang="lv-LV" sz="1200" b="0" dirty="0" err="1">
                          <a:solidFill>
                            <a:schemeClr val="tx1"/>
                          </a:solidFill>
                          <a:effectLst/>
                        </a:rPr>
                        <a:t>M.t</a:t>
                      </a:r>
                      <a:r>
                        <a:rPr lang="lv-LV" sz="1200" b="0" dirty="0">
                          <a:solidFill>
                            <a:schemeClr val="tx1"/>
                          </a:solidFill>
                          <a:effectLst/>
                        </a:rPr>
                        <a:t>. daļai “Daugavpils” un “Rēzekne” </a:t>
                      </a:r>
                      <a:r>
                        <a:rPr lang="lv-LV" sz="1200" b="1" u="sng" dirty="0">
                          <a:solidFill>
                            <a:schemeClr val="tx1"/>
                          </a:solidFill>
                          <a:effectLst/>
                        </a:rPr>
                        <a:t>pieskaita</a:t>
                      </a:r>
                      <a:r>
                        <a:rPr lang="lv-LV" sz="1200" b="0" dirty="0">
                          <a:solidFill>
                            <a:schemeClr val="tx1"/>
                          </a:solidFill>
                          <a:effectLst/>
                        </a:rPr>
                        <a:t> </a:t>
                      </a:r>
                      <a:r>
                        <a:rPr lang="lv-LV" sz="1200" b="0" dirty="0" err="1">
                          <a:solidFill>
                            <a:schemeClr val="tx1"/>
                          </a:solidFill>
                          <a:effectLst/>
                        </a:rPr>
                        <a:t>m.t</a:t>
                      </a:r>
                      <a:r>
                        <a:rPr lang="lv-LV" sz="1200" b="0" dirty="0">
                          <a:solidFill>
                            <a:schemeClr val="tx1"/>
                          </a:solidFill>
                          <a:effectLst/>
                        </a:rPr>
                        <a:t>. daļas “Preiļi” 2018.gada nobraukumu. </a:t>
                      </a:r>
                      <a:endParaRPr lang="lv-LV" sz="12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889" marR="67889" marT="0" marB="0"/>
                </a:tc>
              </a:tr>
              <a:tr h="500157">
                <a:tc>
                  <a:txBody>
                    <a:bodyPr/>
                    <a:lstStyle/>
                    <a:p>
                      <a:pPr algn="just">
                        <a:spcAft>
                          <a:spcPts val="0"/>
                        </a:spcAft>
                      </a:pPr>
                      <a:r>
                        <a:rPr lang="lv-LV" sz="1200">
                          <a:effectLst/>
                        </a:rPr>
                        <a:t>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889" marR="67889" marT="0" marB="0"/>
                </a:tc>
                <a:tc>
                  <a:txBody>
                    <a:bodyPr/>
                    <a:lstStyle/>
                    <a:p>
                      <a:pPr algn="r">
                        <a:spcAft>
                          <a:spcPts val="0"/>
                        </a:spcAft>
                      </a:pPr>
                      <a:r>
                        <a:rPr lang="lv-LV" sz="1200" b="1">
                          <a:effectLst/>
                        </a:rPr>
                        <a:t>Kopā</a:t>
                      </a:r>
                      <a:endParaRPr lang="lv-LV"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889" marR="67889" marT="0" marB="0"/>
                </a:tc>
                <a:tc>
                  <a:txBody>
                    <a:bodyPr/>
                    <a:lstStyle/>
                    <a:p>
                      <a:pPr algn="just">
                        <a:spcAft>
                          <a:spcPts val="0"/>
                        </a:spcAft>
                      </a:pPr>
                      <a:r>
                        <a:rPr lang="lv-LV" sz="1200" b="1" dirty="0">
                          <a:effectLst/>
                        </a:rPr>
                        <a:t>4 987 706</a:t>
                      </a:r>
                      <a:endParaRPr lang="lv-LV"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889" marR="67889" marT="0" marB="0"/>
                </a:tc>
                <a:tc>
                  <a:txBody>
                    <a:bodyPr/>
                    <a:lstStyle/>
                    <a:p>
                      <a:pPr algn="just">
                        <a:spcAft>
                          <a:spcPts val="0"/>
                        </a:spcAft>
                      </a:pPr>
                      <a:r>
                        <a:rPr lang="lv-LV" sz="1200" b="1" u="sng" dirty="0">
                          <a:effectLst/>
                        </a:rPr>
                        <a:t>Atzīst</a:t>
                      </a:r>
                      <a:r>
                        <a:rPr lang="lv-LV" sz="1200" dirty="0">
                          <a:effectLst/>
                        </a:rPr>
                        <a:t> </a:t>
                      </a:r>
                      <a:r>
                        <a:rPr lang="lv-LV" sz="1200" dirty="0" smtClean="0">
                          <a:effectLst/>
                        </a:rPr>
                        <a:t>Pretendentu «A» </a:t>
                      </a:r>
                      <a:r>
                        <a:rPr lang="lv-LV" sz="1200" dirty="0">
                          <a:effectLst/>
                        </a:rPr>
                        <a:t>par uzvarētāju </a:t>
                      </a:r>
                      <a:r>
                        <a:rPr lang="lv-LV" sz="1200" dirty="0" err="1">
                          <a:effectLst/>
                        </a:rPr>
                        <a:t>m.t</a:t>
                      </a:r>
                      <a:r>
                        <a:rPr lang="lv-LV" sz="1200" dirty="0">
                          <a:effectLst/>
                        </a:rPr>
                        <a:t>. daļā “Preiļi”. </a:t>
                      </a:r>
                      <a:endParaRPr lang="lv-LV"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889" marR="67889" marT="0" marB="0"/>
                </a:tc>
              </a:tr>
              <a:tr h="1239453">
                <a:tc>
                  <a:txBody>
                    <a:bodyPr/>
                    <a:lstStyle/>
                    <a:p>
                      <a:pPr algn="just">
                        <a:spcAft>
                          <a:spcPts val="0"/>
                        </a:spcAft>
                      </a:pPr>
                      <a:r>
                        <a:rPr lang="lv-LV" sz="1200" b="0" dirty="0">
                          <a:solidFill>
                            <a:schemeClr val="tx1"/>
                          </a:solidFill>
                          <a:effectLst/>
                        </a:rPr>
                        <a:t>6.</a:t>
                      </a:r>
                      <a:endParaRPr lang="lv-LV" sz="12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889" marR="67889" marT="0" marB="0"/>
                </a:tc>
                <a:tc>
                  <a:txBody>
                    <a:bodyPr/>
                    <a:lstStyle/>
                    <a:p>
                      <a:pPr>
                        <a:spcAft>
                          <a:spcPts val="0"/>
                        </a:spcAft>
                      </a:pPr>
                      <a:r>
                        <a:rPr lang="lv-LV" sz="1200">
                          <a:effectLst/>
                        </a:rPr>
                        <a:t>Jēkabpils</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889" marR="67889" marT="0" marB="0"/>
                </a:tc>
                <a:tc>
                  <a:txBody>
                    <a:bodyPr/>
                    <a:lstStyle/>
                    <a:p>
                      <a:pPr algn="just">
                        <a:spcAft>
                          <a:spcPts val="0"/>
                        </a:spcAft>
                      </a:pPr>
                      <a:r>
                        <a:rPr lang="lv-LV" sz="1200">
                          <a:effectLst/>
                        </a:rPr>
                        <a:t>1 117 774</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889" marR="67889" marT="0" marB="0"/>
                </a:tc>
                <a:tc>
                  <a:txBody>
                    <a:bodyPr/>
                    <a:lstStyle/>
                    <a:p>
                      <a:pPr algn="just">
                        <a:spcAft>
                          <a:spcPts val="0"/>
                        </a:spcAft>
                      </a:pPr>
                      <a:r>
                        <a:rPr lang="lv-LV" sz="1200" dirty="0" err="1">
                          <a:effectLst/>
                        </a:rPr>
                        <a:t>M.t</a:t>
                      </a:r>
                      <a:r>
                        <a:rPr lang="lv-LV" sz="1200" dirty="0">
                          <a:effectLst/>
                        </a:rPr>
                        <a:t>. daļai “Daugavpils” un “Rēzekne”  un “Preiļi” </a:t>
                      </a:r>
                      <a:r>
                        <a:rPr lang="lv-LV" sz="1200" b="1" u="sng" dirty="0">
                          <a:effectLst/>
                        </a:rPr>
                        <a:t>pieskaita</a:t>
                      </a:r>
                      <a:r>
                        <a:rPr lang="lv-LV" sz="1200" dirty="0">
                          <a:effectLst/>
                        </a:rPr>
                        <a:t> </a:t>
                      </a:r>
                      <a:r>
                        <a:rPr lang="lv-LV" sz="1200" dirty="0" err="1">
                          <a:effectLst/>
                        </a:rPr>
                        <a:t>m.t</a:t>
                      </a:r>
                      <a:r>
                        <a:rPr lang="lv-LV" sz="1200" dirty="0">
                          <a:effectLst/>
                        </a:rPr>
                        <a:t>. daļas “Jēkabpils” 2018.gada nobraukumu.</a:t>
                      </a:r>
                      <a:endParaRPr lang="lv-LV"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889" marR="67889" marT="0" marB="0"/>
                </a:tc>
              </a:tr>
              <a:tr h="1239453">
                <a:tc>
                  <a:txBody>
                    <a:bodyPr/>
                    <a:lstStyle/>
                    <a:p>
                      <a:pPr algn="just">
                        <a:spcAft>
                          <a:spcPts val="0"/>
                        </a:spcAft>
                      </a:pPr>
                      <a:r>
                        <a:rPr lang="lv-LV" sz="1200">
                          <a:effectLst/>
                        </a:rPr>
                        <a:t>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889" marR="67889" marT="0" marB="0"/>
                </a:tc>
                <a:tc>
                  <a:txBody>
                    <a:bodyPr/>
                    <a:lstStyle/>
                    <a:p>
                      <a:pPr algn="r">
                        <a:spcAft>
                          <a:spcPts val="0"/>
                        </a:spcAft>
                      </a:pPr>
                      <a:r>
                        <a:rPr lang="lv-LV" sz="1200" b="1">
                          <a:effectLst/>
                        </a:rPr>
                        <a:t>Kopā</a:t>
                      </a:r>
                      <a:endParaRPr lang="lv-LV"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889" marR="67889" marT="0" marB="0"/>
                </a:tc>
                <a:tc>
                  <a:txBody>
                    <a:bodyPr/>
                    <a:lstStyle/>
                    <a:p>
                      <a:pPr algn="just">
                        <a:spcAft>
                          <a:spcPts val="0"/>
                        </a:spcAft>
                      </a:pPr>
                      <a:r>
                        <a:rPr lang="lv-LV" sz="1200" b="1" dirty="0">
                          <a:effectLst/>
                        </a:rPr>
                        <a:t>6 105 480</a:t>
                      </a:r>
                      <a:endParaRPr lang="lv-LV"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889" marR="67889" marT="0" marB="0"/>
                </a:tc>
                <a:tc>
                  <a:txBody>
                    <a:bodyPr/>
                    <a:lstStyle/>
                    <a:p>
                      <a:pPr algn="just">
                        <a:spcAft>
                          <a:spcPts val="0"/>
                        </a:spcAft>
                      </a:pPr>
                      <a:r>
                        <a:rPr lang="lv-LV" sz="1200" b="1" u="sng" dirty="0">
                          <a:effectLst/>
                        </a:rPr>
                        <a:t>Izslēdz</a:t>
                      </a:r>
                      <a:r>
                        <a:rPr lang="lv-LV" sz="1200" dirty="0">
                          <a:effectLst/>
                        </a:rPr>
                        <a:t> </a:t>
                      </a:r>
                      <a:r>
                        <a:rPr lang="lv-LV" sz="1200" dirty="0" smtClean="0">
                          <a:effectLst/>
                        </a:rPr>
                        <a:t>pretendentu «A» </a:t>
                      </a:r>
                      <a:r>
                        <a:rPr lang="lv-LV" sz="1200" dirty="0">
                          <a:effectLst/>
                        </a:rPr>
                        <a:t>no potenciālo uzvarētāju saraksta </a:t>
                      </a:r>
                      <a:r>
                        <a:rPr lang="lv-LV" sz="1200" dirty="0" err="1">
                          <a:effectLst/>
                        </a:rPr>
                        <a:t>m.t</a:t>
                      </a:r>
                      <a:r>
                        <a:rPr lang="lv-LV" sz="1200" dirty="0">
                          <a:effectLst/>
                        </a:rPr>
                        <a:t>. “Jēkabpils”, jo kopējais veicamais apjoms (nobraukums) pārsniedz 5 </a:t>
                      </a:r>
                      <a:r>
                        <a:rPr lang="lv-LV" sz="1200" dirty="0" err="1">
                          <a:effectLst/>
                        </a:rPr>
                        <a:t>milj.km</a:t>
                      </a:r>
                      <a:r>
                        <a:rPr lang="lv-LV" sz="1200" dirty="0">
                          <a:effectLst/>
                        </a:rPr>
                        <a:t>..</a:t>
                      </a:r>
                      <a:endParaRPr lang="lv-LV"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889" marR="67889" marT="0" marB="0"/>
                </a:tc>
              </a:tr>
            </a:tbl>
          </a:graphicData>
        </a:graphic>
      </p:graphicFrame>
      <p:sp>
        <p:nvSpPr>
          <p:cNvPr id="3" name="Slide Number Placeholder 2"/>
          <p:cNvSpPr>
            <a:spLocks noGrp="1"/>
          </p:cNvSpPr>
          <p:nvPr>
            <p:ph type="sldNum" sz="quarter" idx="12"/>
          </p:nvPr>
        </p:nvSpPr>
        <p:spPr/>
        <p:txBody>
          <a:bodyPr/>
          <a:lstStyle/>
          <a:p>
            <a:fld id="{2121C083-3766-411E-AD9E-6C4F5CC14E89}" type="slidenum">
              <a:rPr lang="lv-LV" altLang="lv-LV" smtClean="0"/>
              <a:pPr/>
              <a:t>25</a:t>
            </a:fld>
            <a:endParaRPr lang="lv-LV" altLang="lv-LV"/>
          </a:p>
        </p:txBody>
      </p:sp>
    </p:spTree>
    <p:extLst>
      <p:ext uri="{BB962C8B-B14F-4D97-AF65-F5344CB8AC3E}">
        <p14:creationId xmlns:p14="http://schemas.microsoft.com/office/powerpoint/2010/main" val="32703197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3200" b="1" dirty="0">
                <a:latin typeface="Arial" panose="020B0604020202020204" pitchFamily="34" charset="0"/>
                <a:cs typeface="Arial" panose="020B0604020202020204" pitchFamily="34" charset="0"/>
              </a:rPr>
              <a:t>Uzvarētāja noteikšanas metodika</a:t>
            </a:r>
            <a:br>
              <a:rPr lang="lv-LV" sz="3200" b="1" dirty="0">
                <a:latin typeface="Arial" panose="020B0604020202020204" pitchFamily="34" charset="0"/>
                <a:cs typeface="Arial" panose="020B0604020202020204" pitchFamily="34" charset="0"/>
              </a:rPr>
            </a:br>
            <a:r>
              <a:rPr lang="lv-LV" sz="3200" b="1" dirty="0">
                <a:latin typeface="Arial" panose="020B0604020202020204" pitchFamily="34" charset="0"/>
                <a:cs typeface="Arial" panose="020B0604020202020204" pitchFamily="34" charset="0"/>
              </a:rPr>
              <a:t>(praktisks </a:t>
            </a:r>
            <a:r>
              <a:rPr lang="lv-LV" sz="3200" b="1" dirty="0" smtClean="0">
                <a:latin typeface="Arial" panose="020B0604020202020204" pitchFamily="34" charset="0"/>
                <a:cs typeface="Arial" panose="020B0604020202020204" pitchFamily="34" charset="0"/>
              </a:rPr>
              <a:t>piemērs nr.1)</a:t>
            </a:r>
            <a:endParaRPr lang="lv-LV"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endParaRPr lang="lv-LV" sz="2000" b="1" dirty="0" smtClean="0">
              <a:latin typeface="Arial" panose="020B0604020202020204" pitchFamily="34" charset="0"/>
              <a:cs typeface="Arial" panose="020B0604020202020204" pitchFamily="34" charset="0"/>
            </a:endParaRPr>
          </a:p>
          <a:p>
            <a:pPr marL="0" indent="0">
              <a:buNone/>
            </a:pPr>
            <a:r>
              <a:rPr lang="lv-LV" sz="2000" b="1" u="sng" dirty="0" smtClean="0">
                <a:latin typeface="Arial" panose="020B0604020202020204" pitchFamily="34" charset="0"/>
                <a:cs typeface="Arial" panose="020B0604020202020204" pitchFamily="34" charset="0"/>
              </a:rPr>
              <a:t>Pretendents </a:t>
            </a:r>
            <a:r>
              <a:rPr lang="lv-LV" sz="2000" b="1" u="sng" dirty="0">
                <a:latin typeface="Arial" panose="020B0604020202020204" pitchFamily="34" charset="0"/>
                <a:cs typeface="Arial" panose="020B0604020202020204" pitchFamily="34" charset="0"/>
              </a:rPr>
              <a:t>“A” tiek atzīts par uzvarētāju </a:t>
            </a:r>
            <a:r>
              <a:rPr lang="lv-LV" sz="2000" b="1" u="sng" dirty="0" err="1">
                <a:latin typeface="Arial" panose="020B0604020202020204" pitchFamily="34" charset="0"/>
                <a:cs typeface="Arial" panose="020B0604020202020204" pitchFamily="34" charset="0"/>
              </a:rPr>
              <a:t>m.t</a:t>
            </a:r>
            <a:r>
              <a:rPr lang="lv-LV" sz="2000" b="1" u="sng" dirty="0">
                <a:latin typeface="Arial" panose="020B0604020202020204" pitchFamily="34" charset="0"/>
                <a:cs typeface="Arial" panose="020B0604020202020204" pitchFamily="34" charset="0"/>
              </a:rPr>
              <a:t>. daļā</a:t>
            </a:r>
            <a:r>
              <a:rPr lang="lv-LV" sz="2000" b="1" u="sng" dirty="0" smtClean="0">
                <a:latin typeface="Arial" panose="020B0604020202020204" pitchFamily="34" charset="0"/>
                <a:cs typeface="Arial" panose="020B0604020202020204" pitchFamily="34" charset="0"/>
              </a:rPr>
              <a:t>:</a:t>
            </a:r>
          </a:p>
          <a:p>
            <a:pPr marL="0" indent="0">
              <a:buNone/>
            </a:pPr>
            <a:endParaRPr lang="lv-LV" sz="2000" b="1" u="sng" dirty="0" smtClean="0">
              <a:latin typeface="Arial" panose="020B0604020202020204" pitchFamily="34" charset="0"/>
              <a:cs typeface="Arial" panose="020B0604020202020204" pitchFamily="34" charset="0"/>
            </a:endParaRPr>
          </a:p>
          <a:p>
            <a:r>
              <a:rPr lang="lv-LV" sz="2000" dirty="0" smtClean="0">
                <a:latin typeface="Arial" panose="020B0604020202020204" pitchFamily="34" charset="0"/>
                <a:cs typeface="Arial" panose="020B0604020202020204" pitchFamily="34" charset="0"/>
              </a:rPr>
              <a:t>“Daugavpils</a:t>
            </a:r>
            <a:r>
              <a:rPr lang="lv-LV" sz="2000" dirty="0">
                <a:latin typeface="Arial" panose="020B0604020202020204" pitchFamily="34" charset="0"/>
                <a:cs typeface="Arial" panose="020B0604020202020204" pitchFamily="34" charset="0"/>
              </a:rPr>
              <a:t>”;</a:t>
            </a:r>
          </a:p>
          <a:p>
            <a:r>
              <a:rPr lang="lv-LV" sz="2000" dirty="0" smtClean="0">
                <a:latin typeface="Arial" panose="020B0604020202020204" pitchFamily="34" charset="0"/>
                <a:cs typeface="Arial" panose="020B0604020202020204" pitchFamily="34" charset="0"/>
              </a:rPr>
              <a:t>“Rēzekne</a:t>
            </a:r>
            <a:r>
              <a:rPr lang="lv-LV" sz="2000" dirty="0">
                <a:latin typeface="Arial" panose="020B0604020202020204" pitchFamily="34" charset="0"/>
                <a:cs typeface="Arial" panose="020B0604020202020204" pitchFamily="34" charset="0"/>
              </a:rPr>
              <a:t>”;</a:t>
            </a:r>
          </a:p>
          <a:p>
            <a:r>
              <a:rPr lang="lv-LV" sz="2000" dirty="0" smtClean="0">
                <a:latin typeface="Arial" panose="020B0604020202020204" pitchFamily="34" charset="0"/>
                <a:cs typeface="Arial" panose="020B0604020202020204" pitchFamily="34" charset="0"/>
              </a:rPr>
              <a:t> </a:t>
            </a:r>
            <a:r>
              <a:rPr lang="lv-LV" sz="2000" dirty="0">
                <a:latin typeface="Arial" panose="020B0604020202020204" pitchFamily="34" charset="0"/>
                <a:cs typeface="Arial" panose="020B0604020202020204" pitchFamily="34" charset="0"/>
              </a:rPr>
              <a:t>“Preiļi”. </a:t>
            </a:r>
          </a:p>
          <a:p>
            <a:pPr marL="0" indent="0">
              <a:buNone/>
            </a:pPr>
            <a:endParaRPr lang="lv-LV" sz="2000" b="1" dirty="0">
              <a:latin typeface="Arial" panose="020B0604020202020204" pitchFamily="34" charset="0"/>
              <a:cs typeface="Arial" panose="020B0604020202020204" pitchFamily="34" charset="0"/>
            </a:endParaRPr>
          </a:p>
          <a:p>
            <a:pPr marL="0" indent="0">
              <a:buNone/>
            </a:pPr>
            <a:r>
              <a:rPr lang="lv-LV" sz="2000" b="1" dirty="0" smtClean="0">
                <a:latin typeface="Arial" panose="020B0604020202020204" pitchFamily="34" charset="0"/>
                <a:cs typeface="Arial" panose="020B0604020202020204" pitchFamily="34" charset="0"/>
              </a:rPr>
              <a:t>Kopējais </a:t>
            </a:r>
            <a:r>
              <a:rPr lang="lv-LV" sz="2000" b="1" dirty="0">
                <a:latin typeface="Arial" panose="020B0604020202020204" pitchFamily="34" charset="0"/>
                <a:cs typeface="Arial" panose="020B0604020202020204" pitchFamily="34" charset="0"/>
              </a:rPr>
              <a:t>apjoms 4 987 706 km.</a:t>
            </a:r>
            <a:endParaRPr lang="lv-LV" sz="2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2121C083-3766-411E-AD9E-6C4F5CC14E89}" type="slidenum">
              <a:rPr lang="lv-LV" altLang="lv-LV" smtClean="0"/>
              <a:pPr/>
              <a:t>26</a:t>
            </a:fld>
            <a:endParaRPr lang="lv-LV" altLang="lv-LV"/>
          </a:p>
        </p:txBody>
      </p:sp>
    </p:spTree>
    <p:extLst>
      <p:ext uri="{BB962C8B-B14F-4D97-AF65-F5344CB8AC3E}">
        <p14:creationId xmlns:p14="http://schemas.microsoft.com/office/powerpoint/2010/main" val="36889329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3200" b="1" dirty="0">
                <a:latin typeface="Arial" panose="020B0604020202020204" pitchFamily="34" charset="0"/>
                <a:cs typeface="Arial" panose="020B0604020202020204" pitchFamily="34" charset="0"/>
              </a:rPr>
              <a:t>Uzvarētāja noteikšanas metodika</a:t>
            </a:r>
            <a:br>
              <a:rPr lang="lv-LV" sz="3200" b="1" dirty="0">
                <a:latin typeface="Arial" panose="020B0604020202020204" pitchFamily="34" charset="0"/>
                <a:cs typeface="Arial" panose="020B0604020202020204" pitchFamily="34" charset="0"/>
              </a:rPr>
            </a:br>
            <a:r>
              <a:rPr lang="lv-LV" sz="3200" b="1" dirty="0">
                <a:latin typeface="Arial" panose="020B0604020202020204" pitchFamily="34" charset="0"/>
                <a:cs typeface="Arial" panose="020B0604020202020204" pitchFamily="34" charset="0"/>
              </a:rPr>
              <a:t>(praktisks </a:t>
            </a:r>
            <a:r>
              <a:rPr lang="lv-LV" sz="3200" b="1" dirty="0" smtClean="0">
                <a:latin typeface="Arial" panose="020B0604020202020204" pitchFamily="34" charset="0"/>
                <a:cs typeface="Arial" panose="020B0604020202020204" pitchFamily="34" charset="0"/>
              </a:rPr>
              <a:t>piemērs nr.2)</a:t>
            </a:r>
            <a:endParaRPr lang="lv-LV" sz="3200" dirty="0"/>
          </a:p>
        </p:txBody>
      </p:sp>
      <p:sp>
        <p:nvSpPr>
          <p:cNvPr id="3" name="Content Placeholder 2"/>
          <p:cNvSpPr>
            <a:spLocks noGrp="1"/>
          </p:cNvSpPr>
          <p:nvPr>
            <p:ph idx="1"/>
          </p:nvPr>
        </p:nvSpPr>
        <p:spPr/>
        <p:txBody>
          <a:bodyPr/>
          <a:lstStyle/>
          <a:p>
            <a:pPr marL="0" indent="0" algn="just">
              <a:buNone/>
            </a:pPr>
            <a:r>
              <a:rPr lang="lv-LV" sz="2000" b="1" dirty="0">
                <a:latin typeface="Arial" panose="020B0604020202020204" pitchFamily="34" charset="0"/>
                <a:cs typeface="Arial" panose="020B0604020202020204" pitchFamily="34" charset="0"/>
              </a:rPr>
              <a:t>Ja, veicot iesniegto piedāvājumu izvērtēšanu, Pasūtītājs konstatē, </a:t>
            </a:r>
            <a:r>
              <a:rPr lang="lv-LV" sz="2000" b="1" dirty="0" smtClean="0">
                <a:latin typeface="Arial" panose="020B0604020202020204" pitchFamily="34" charset="0"/>
                <a:cs typeface="Arial" panose="020B0604020202020204" pitchFamily="34" charset="0"/>
              </a:rPr>
              <a:t>ka piedāvājumu iesniedza: </a:t>
            </a:r>
          </a:p>
          <a:p>
            <a:pPr marL="0" indent="0" algn="just">
              <a:buNone/>
            </a:pPr>
            <a:endParaRPr lang="lv-LV" sz="2000" dirty="0" smtClean="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lv-LV" sz="2000" dirty="0" smtClean="0">
                <a:latin typeface="Arial" panose="020B0604020202020204" pitchFamily="34" charset="0"/>
                <a:cs typeface="Arial" panose="020B0604020202020204" pitchFamily="34" charset="0"/>
              </a:rPr>
              <a:t>Pretendents – kā </a:t>
            </a:r>
            <a:r>
              <a:rPr lang="lv-LV" sz="2000" dirty="0" smtClean="0"/>
              <a:t>viens </a:t>
            </a:r>
            <a:r>
              <a:rPr lang="lv-LV" sz="2000" dirty="0"/>
              <a:t>patstāvīgs </a:t>
            </a:r>
            <a:r>
              <a:rPr lang="lv-LV" sz="2000" dirty="0" smtClean="0"/>
              <a:t>uzņēmums</a:t>
            </a:r>
            <a:r>
              <a:rPr lang="lv-LV" sz="2000" dirty="0"/>
              <a:t> </a:t>
            </a:r>
            <a:r>
              <a:rPr lang="lv-LV" sz="2000" dirty="0" smtClean="0"/>
              <a:t>(piemēram, uzņēmums «A»);</a:t>
            </a:r>
          </a:p>
          <a:p>
            <a:pPr algn="just">
              <a:buFont typeface="Wingdings" panose="05000000000000000000" pitchFamily="2" charset="2"/>
              <a:buChar char="Ø"/>
            </a:pPr>
            <a:r>
              <a:rPr lang="lv-LV" sz="2000" dirty="0"/>
              <a:t>Pretendents ir iesniedzis piedāvājumu arī būdams personu apvienības </a:t>
            </a:r>
            <a:r>
              <a:rPr lang="lv-LV" sz="2000" dirty="0" smtClean="0"/>
              <a:t>dalībnieks (piemēram «A+B+C»);</a:t>
            </a:r>
          </a:p>
          <a:p>
            <a:pPr algn="just">
              <a:buFont typeface="Wingdings" panose="05000000000000000000" pitchFamily="2" charset="2"/>
              <a:buChar char="Ø"/>
            </a:pPr>
            <a:r>
              <a:rPr lang="lv-LV" sz="2000" dirty="0" smtClean="0"/>
              <a:t>Pretendents ir iesniedzis piedāvājumu kombinācijā </a:t>
            </a:r>
            <a:r>
              <a:rPr lang="lv-LV" sz="2000" dirty="0" err="1"/>
              <a:t>ģenerāluzņēmums</a:t>
            </a:r>
            <a:r>
              <a:rPr lang="lv-LV" sz="2000" dirty="0"/>
              <a:t> un </a:t>
            </a:r>
            <a:r>
              <a:rPr lang="lv-LV" sz="2000" dirty="0" smtClean="0"/>
              <a:t>apakšuzņēmums (piemēram «A+D»).</a:t>
            </a:r>
            <a:endParaRPr lang="lv-LV" sz="2000" dirty="0">
              <a:latin typeface="Arial" panose="020B0604020202020204" pitchFamily="34" charset="0"/>
              <a:cs typeface="Arial" panose="020B0604020202020204" pitchFamily="34" charset="0"/>
            </a:endParaRPr>
          </a:p>
          <a:p>
            <a:pPr algn="just">
              <a:buFont typeface="Wingdings" panose="05000000000000000000" pitchFamily="2" charset="2"/>
              <a:buChar char="Ø"/>
            </a:pPr>
            <a:endParaRPr lang="lv-LV" sz="2000" dirty="0" smtClean="0">
              <a:latin typeface="Arial" panose="020B0604020202020204" pitchFamily="34" charset="0"/>
              <a:cs typeface="Arial" panose="020B0604020202020204" pitchFamily="34" charset="0"/>
            </a:endParaRPr>
          </a:p>
          <a:p>
            <a:pPr marL="0" indent="0" algn="just">
              <a:buNone/>
            </a:pPr>
            <a:r>
              <a:rPr lang="lv-LV" sz="2000" b="1" dirty="0">
                <a:latin typeface="Arial" panose="020B0604020202020204" pitchFamily="34" charset="0"/>
                <a:cs typeface="Arial" panose="020B0604020202020204" pitchFamily="34" charset="0"/>
              </a:rPr>
              <a:t>K</a:t>
            </a:r>
            <a:r>
              <a:rPr lang="lv-LV" sz="2000" b="1" dirty="0" smtClean="0">
                <a:latin typeface="Arial" panose="020B0604020202020204" pitchFamily="34" charset="0"/>
                <a:cs typeface="Arial" panose="020B0604020202020204" pitchFamily="34" charset="0"/>
              </a:rPr>
              <a:t>atrs no pretendentiem ir atzīstams </a:t>
            </a:r>
            <a:r>
              <a:rPr lang="lv-LV" sz="2000" b="1" dirty="0">
                <a:latin typeface="Arial" panose="020B0604020202020204" pitchFamily="34" charset="0"/>
                <a:cs typeface="Arial" panose="020B0604020202020204" pitchFamily="34" charset="0"/>
              </a:rPr>
              <a:t>par uzvarētāju kādā (-</a:t>
            </a:r>
            <a:r>
              <a:rPr lang="lv-LV" sz="2000" b="1" dirty="0" err="1">
                <a:latin typeface="Arial" panose="020B0604020202020204" pitchFamily="34" charset="0"/>
                <a:cs typeface="Arial" panose="020B0604020202020204" pitchFamily="34" charset="0"/>
              </a:rPr>
              <a:t>ās</a:t>
            </a:r>
            <a:r>
              <a:rPr lang="lv-LV" sz="2000" b="1" dirty="0">
                <a:latin typeface="Arial" panose="020B0604020202020204" pitchFamily="34" charset="0"/>
                <a:cs typeface="Arial" panose="020B0604020202020204" pitchFamily="34" charset="0"/>
              </a:rPr>
              <a:t>) no  maršrutu tīkla daļas (-</a:t>
            </a:r>
            <a:r>
              <a:rPr lang="lv-LV" sz="2000" b="1" dirty="0" err="1">
                <a:latin typeface="Arial" panose="020B0604020202020204" pitchFamily="34" charset="0"/>
                <a:cs typeface="Arial" panose="020B0604020202020204" pitchFamily="34" charset="0"/>
              </a:rPr>
              <a:t>ām</a:t>
            </a:r>
            <a:r>
              <a:rPr lang="lv-LV" sz="2000" b="1" dirty="0" smtClean="0">
                <a:latin typeface="Arial" panose="020B0604020202020204" pitchFamily="34" charset="0"/>
                <a:cs typeface="Arial" panose="020B0604020202020204" pitchFamily="34" charset="0"/>
              </a:rPr>
              <a:t>).</a:t>
            </a:r>
            <a:endParaRPr lang="lv-LV" sz="2000" b="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2121C083-3766-411E-AD9E-6C4F5CC14E89}" type="slidenum">
              <a:rPr lang="lv-LV" altLang="lv-LV" smtClean="0"/>
              <a:pPr/>
              <a:t>27</a:t>
            </a:fld>
            <a:endParaRPr lang="lv-LV" altLang="lv-LV"/>
          </a:p>
        </p:txBody>
      </p:sp>
    </p:spTree>
    <p:extLst>
      <p:ext uri="{BB962C8B-B14F-4D97-AF65-F5344CB8AC3E}">
        <p14:creationId xmlns:p14="http://schemas.microsoft.com/office/powerpoint/2010/main" val="19876833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3200" b="1" dirty="0">
                <a:latin typeface="Arial" panose="020B0604020202020204" pitchFamily="34" charset="0"/>
                <a:cs typeface="Arial" panose="020B0604020202020204" pitchFamily="34" charset="0"/>
              </a:rPr>
              <a:t>Uzvarētāja noteikšanas metodika</a:t>
            </a:r>
            <a:br>
              <a:rPr lang="lv-LV" sz="3200" b="1" dirty="0">
                <a:latin typeface="Arial" panose="020B0604020202020204" pitchFamily="34" charset="0"/>
                <a:cs typeface="Arial" panose="020B0604020202020204" pitchFamily="34" charset="0"/>
              </a:rPr>
            </a:br>
            <a:r>
              <a:rPr lang="lv-LV" sz="3200" b="1" dirty="0">
                <a:latin typeface="Arial" panose="020B0604020202020204" pitchFamily="34" charset="0"/>
                <a:cs typeface="Arial" panose="020B0604020202020204" pitchFamily="34" charset="0"/>
              </a:rPr>
              <a:t>(praktisks </a:t>
            </a:r>
            <a:r>
              <a:rPr lang="lv-LV" sz="3200" b="1" dirty="0" smtClean="0">
                <a:latin typeface="Arial" panose="020B0604020202020204" pitchFamily="34" charset="0"/>
                <a:cs typeface="Arial" panose="020B0604020202020204" pitchFamily="34" charset="0"/>
              </a:rPr>
              <a:t>piemērs nr.2)</a:t>
            </a:r>
            <a:endParaRPr lang="lv-LV" sz="3200" dirty="0"/>
          </a:p>
        </p:txBody>
      </p:sp>
      <p:sp>
        <p:nvSpPr>
          <p:cNvPr id="3" name="Content Placeholder 2"/>
          <p:cNvSpPr>
            <a:spLocks noGrp="1"/>
          </p:cNvSpPr>
          <p:nvPr>
            <p:ph idx="1"/>
          </p:nvPr>
        </p:nvSpPr>
        <p:spPr/>
        <p:txBody>
          <a:bodyPr/>
          <a:lstStyle/>
          <a:p>
            <a:pPr marL="0" indent="0" algn="just">
              <a:buNone/>
            </a:pPr>
            <a:r>
              <a:rPr lang="lv-LV" sz="1800" dirty="0">
                <a:latin typeface="Arial" panose="020B0604020202020204" pitchFamily="34" charset="0"/>
                <a:cs typeface="Arial" panose="020B0604020202020204" pitchFamily="34" charset="0"/>
              </a:rPr>
              <a:t>Pretendents </a:t>
            </a:r>
            <a:r>
              <a:rPr lang="lv-LV" sz="1800" b="1" dirty="0">
                <a:latin typeface="Arial" panose="020B0604020202020204" pitchFamily="34" charset="0"/>
                <a:cs typeface="Arial" panose="020B0604020202020204" pitchFamily="34" charset="0"/>
              </a:rPr>
              <a:t>“A” </a:t>
            </a:r>
            <a:r>
              <a:rPr lang="lv-LV" sz="1800" dirty="0">
                <a:latin typeface="Arial" panose="020B0604020202020204" pitchFamily="34" charset="0"/>
                <a:cs typeface="Arial" panose="020B0604020202020204" pitchFamily="34" charset="0"/>
              </a:rPr>
              <a:t>kā atsevišķs uzņēmums potenciāli būtu atzīstams par uzvarētāju sekojošās </a:t>
            </a:r>
            <a:r>
              <a:rPr lang="lv-LV" sz="1800" dirty="0" smtClean="0">
                <a:latin typeface="Arial" panose="020B0604020202020204" pitchFamily="34" charset="0"/>
                <a:cs typeface="Arial" panose="020B0604020202020204" pitchFamily="34" charset="0"/>
              </a:rPr>
              <a:t>daļās (piedāvājums iesniegts </a:t>
            </a:r>
            <a:r>
              <a:rPr lang="lv-LV" sz="1800" b="1" dirty="0">
                <a:latin typeface="Arial" panose="020B0604020202020204" pitchFamily="34" charset="0"/>
                <a:cs typeface="Arial" panose="020B0604020202020204" pitchFamily="34" charset="0"/>
              </a:rPr>
              <a:t>05.01.2017. </a:t>
            </a:r>
            <a:r>
              <a:rPr lang="lv-LV" sz="1800" b="1" dirty="0" smtClean="0">
                <a:latin typeface="Arial" panose="020B0604020202020204" pitchFamily="34" charset="0"/>
                <a:cs typeface="Arial" panose="020B0604020202020204" pitchFamily="34" charset="0"/>
              </a:rPr>
              <a:t>plkst.10.00)</a:t>
            </a:r>
            <a:r>
              <a:rPr lang="lv-LV" sz="1800" dirty="0" smtClean="0">
                <a:latin typeface="Arial" panose="020B0604020202020204" pitchFamily="34" charset="0"/>
                <a:cs typeface="Arial" panose="020B0604020202020204" pitchFamily="34" charset="0"/>
              </a:rPr>
              <a:t> </a:t>
            </a:r>
          </a:p>
          <a:p>
            <a:pPr marL="0" indent="0" algn="just">
              <a:buNone/>
            </a:pPr>
            <a:endParaRPr lang="lv-LV" sz="2000" dirty="0">
              <a:latin typeface="Arial" panose="020B0604020202020204" pitchFamily="34" charset="0"/>
              <a:cs typeface="Arial" panose="020B0604020202020204" pitchFamily="34" charset="0"/>
            </a:endParaRPr>
          </a:p>
        </p:txBody>
      </p:sp>
      <p:graphicFrame>
        <p:nvGraphicFramePr>
          <p:cNvPr id="5" name="Table 4"/>
          <p:cNvGraphicFramePr>
            <a:graphicFrameLocks noGrp="1"/>
          </p:cNvGraphicFramePr>
          <p:nvPr>
            <p:extLst/>
          </p:nvPr>
        </p:nvGraphicFramePr>
        <p:xfrm>
          <a:off x="611560" y="2564906"/>
          <a:ext cx="8075240" cy="2736301"/>
        </p:xfrm>
        <a:graphic>
          <a:graphicData uri="http://schemas.openxmlformats.org/drawingml/2006/table">
            <a:tbl>
              <a:tblPr firstRow="1" firstCol="1" bandRow="1">
                <a:tableStyleId>{5C22544A-7EE6-4342-B048-85BDC9FD1C3A}</a:tableStyleId>
              </a:tblPr>
              <a:tblGrid>
                <a:gridCol w="961709"/>
                <a:gridCol w="3885771"/>
                <a:gridCol w="3227760"/>
              </a:tblGrid>
              <a:tr h="781801">
                <a:tc>
                  <a:txBody>
                    <a:bodyPr/>
                    <a:lstStyle/>
                    <a:p>
                      <a:pPr algn="ctr">
                        <a:spcAft>
                          <a:spcPts val="0"/>
                        </a:spcAft>
                      </a:pPr>
                      <a:r>
                        <a:rPr lang="lv-LV" sz="1200" dirty="0" err="1">
                          <a:solidFill>
                            <a:schemeClr val="tx1"/>
                          </a:solidFill>
                          <a:effectLst/>
                        </a:rPr>
                        <a:t>Nr.p.k</a:t>
                      </a:r>
                      <a:r>
                        <a:rPr lang="lv-LV" sz="1200" dirty="0">
                          <a:solidFill>
                            <a:schemeClr val="tx1"/>
                          </a:solidFill>
                          <a:effectLst/>
                        </a:rPr>
                        <a:t>.</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dirty="0">
                          <a:solidFill>
                            <a:schemeClr val="tx1"/>
                          </a:solidFill>
                          <a:effectLst/>
                        </a:rPr>
                        <a:t>Maršrutu tīkla daļa</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dirty="0">
                          <a:solidFill>
                            <a:schemeClr val="tx1"/>
                          </a:solidFill>
                          <a:effectLst/>
                        </a:rPr>
                        <a:t>2018.gadā</a:t>
                      </a:r>
                    </a:p>
                    <a:p>
                      <a:pPr algn="ctr">
                        <a:spcAft>
                          <a:spcPts val="0"/>
                        </a:spcAft>
                      </a:pPr>
                      <a:r>
                        <a:rPr lang="lv-LV" sz="1200" dirty="0">
                          <a:solidFill>
                            <a:schemeClr val="tx1"/>
                          </a:solidFill>
                          <a:effectLst/>
                        </a:rPr>
                        <a:t> veicamais apjoms (km)</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390900">
                <a:tc>
                  <a:txBody>
                    <a:bodyPr/>
                    <a:lstStyle/>
                    <a:p>
                      <a:pPr algn="just">
                        <a:spcAft>
                          <a:spcPts val="0"/>
                        </a:spcAft>
                      </a:pPr>
                      <a:r>
                        <a:rPr lang="lv-LV" sz="1200">
                          <a:solidFill>
                            <a:schemeClr val="tx1"/>
                          </a:solidFill>
                          <a:effectLst/>
                        </a:rPr>
                        <a:t>1. </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solidFill>
                            <a:schemeClr val="tx1"/>
                          </a:solidFill>
                          <a:effectLst/>
                        </a:rPr>
                        <a:t>Daugavpils</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a:effectLst/>
                        </a:rPr>
                        <a:t>2 446 863</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390900">
                <a:tc>
                  <a:txBody>
                    <a:bodyPr/>
                    <a:lstStyle/>
                    <a:p>
                      <a:pPr algn="just">
                        <a:spcAft>
                          <a:spcPts val="0"/>
                        </a:spcAft>
                      </a:pPr>
                      <a:r>
                        <a:rPr lang="lv-LV" sz="1200">
                          <a:solidFill>
                            <a:schemeClr val="tx1"/>
                          </a:solidFill>
                          <a:effectLst/>
                        </a:rPr>
                        <a:t>2. </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dirty="0">
                          <a:solidFill>
                            <a:schemeClr val="tx1"/>
                          </a:solidFill>
                          <a:effectLst/>
                        </a:rPr>
                        <a:t>Preiļi</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a:effectLst/>
                        </a:rPr>
                        <a:t>986 661</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390900">
                <a:tc>
                  <a:txBody>
                    <a:bodyPr/>
                    <a:lstStyle/>
                    <a:p>
                      <a:pPr algn="just">
                        <a:spcAft>
                          <a:spcPts val="0"/>
                        </a:spcAft>
                      </a:pPr>
                      <a:r>
                        <a:rPr lang="lv-LV" sz="1200">
                          <a:solidFill>
                            <a:schemeClr val="tx1"/>
                          </a:solidFill>
                          <a:effectLst/>
                        </a:rPr>
                        <a:t>3.</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dirty="0">
                          <a:solidFill>
                            <a:schemeClr val="tx1"/>
                          </a:solidFill>
                          <a:effectLst/>
                        </a:rPr>
                        <a:t>Gulbene</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a:effectLst/>
                        </a:rPr>
                        <a:t>789 320</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390900">
                <a:tc gridSpan="3">
                  <a:txBody>
                    <a:bodyPr/>
                    <a:lstStyle/>
                    <a:p>
                      <a:pPr algn="ctr">
                        <a:spcAft>
                          <a:spcPts val="0"/>
                        </a:spcAft>
                      </a:pPr>
                      <a:r>
                        <a:rPr lang="lv-LV" sz="1200" dirty="0">
                          <a:solidFill>
                            <a:schemeClr val="tx1"/>
                          </a:solidFill>
                          <a:effectLst/>
                        </a:rPr>
                        <a:t>Kopā</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lv-LV"/>
                    </a:p>
                  </a:txBody>
                  <a:tcPr/>
                </a:tc>
                <a:tc hMerge="1">
                  <a:txBody>
                    <a:bodyPr/>
                    <a:lstStyle/>
                    <a:p>
                      <a:endParaRPr lang="lv-LV"/>
                    </a:p>
                  </a:txBody>
                  <a:tcPr/>
                </a:tc>
              </a:tr>
              <a:tr h="390900">
                <a:tc>
                  <a:txBody>
                    <a:bodyPr/>
                    <a:lstStyle/>
                    <a:p>
                      <a:pPr algn="just">
                        <a:spcAft>
                          <a:spcPts val="0"/>
                        </a:spcAft>
                      </a:pPr>
                      <a:r>
                        <a:rPr lang="lv-LV" sz="1200">
                          <a:effectLst/>
                        </a:rPr>
                        <a:t> </a:t>
                      </a:r>
                      <a:endParaRPr lang="lv-LV"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dirty="0">
                          <a:effectLst/>
                        </a:rPr>
                        <a:t>3 (trīs) maršrutu tīkla daļas</a:t>
                      </a:r>
                      <a:endParaRPr lang="lv-LV"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dirty="0">
                          <a:effectLst/>
                        </a:rPr>
                        <a:t>4 222 844 km</a:t>
                      </a:r>
                      <a:endParaRPr lang="lv-LV"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bl>
          </a:graphicData>
        </a:graphic>
      </p:graphicFrame>
      <p:sp>
        <p:nvSpPr>
          <p:cNvPr id="4" name="Slide Number Placeholder 3"/>
          <p:cNvSpPr>
            <a:spLocks noGrp="1"/>
          </p:cNvSpPr>
          <p:nvPr>
            <p:ph type="sldNum" sz="quarter" idx="12"/>
          </p:nvPr>
        </p:nvSpPr>
        <p:spPr/>
        <p:txBody>
          <a:bodyPr/>
          <a:lstStyle/>
          <a:p>
            <a:fld id="{2121C083-3766-411E-AD9E-6C4F5CC14E89}" type="slidenum">
              <a:rPr lang="lv-LV" altLang="lv-LV" smtClean="0"/>
              <a:pPr/>
              <a:t>28</a:t>
            </a:fld>
            <a:endParaRPr lang="lv-LV" altLang="lv-LV"/>
          </a:p>
        </p:txBody>
      </p:sp>
    </p:spTree>
    <p:extLst>
      <p:ext uri="{BB962C8B-B14F-4D97-AF65-F5344CB8AC3E}">
        <p14:creationId xmlns:p14="http://schemas.microsoft.com/office/powerpoint/2010/main" val="14840266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3200" b="1" dirty="0">
                <a:latin typeface="Arial" panose="020B0604020202020204" pitchFamily="34" charset="0"/>
                <a:cs typeface="Arial" panose="020B0604020202020204" pitchFamily="34" charset="0"/>
              </a:rPr>
              <a:t>Uzvarētāja noteikšanas metodika</a:t>
            </a:r>
            <a:br>
              <a:rPr lang="lv-LV" sz="3200" b="1" dirty="0">
                <a:latin typeface="Arial" panose="020B0604020202020204" pitchFamily="34" charset="0"/>
                <a:cs typeface="Arial" panose="020B0604020202020204" pitchFamily="34" charset="0"/>
              </a:rPr>
            </a:br>
            <a:r>
              <a:rPr lang="lv-LV" sz="3200" b="1" dirty="0">
                <a:latin typeface="Arial" panose="020B0604020202020204" pitchFamily="34" charset="0"/>
                <a:cs typeface="Arial" panose="020B0604020202020204" pitchFamily="34" charset="0"/>
              </a:rPr>
              <a:t>(praktisks </a:t>
            </a:r>
            <a:r>
              <a:rPr lang="lv-LV" sz="3200" b="1" dirty="0" smtClean="0">
                <a:latin typeface="Arial" panose="020B0604020202020204" pitchFamily="34" charset="0"/>
                <a:cs typeface="Arial" panose="020B0604020202020204" pitchFamily="34" charset="0"/>
              </a:rPr>
              <a:t>piemērs nr.2)</a:t>
            </a:r>
            <a:endParaRPr lang="lv-LV" sz="3200" dirty="0"/>
          </a:p>
        </p:txBody>
      </p:sp>
      <p:sp>
        <p:nvSpPr>
          <p:cNvPr id="3" name="Content Placeholder 2"/>
          <p:cNvSpPr>
            <a:spLocks noGrp="1"/>
          </p:cNvSpPr>
          <p:nvPr>
            <p:ph idx="1"/>
          </p:nvPr>
        </p:nvSpPr>
        <p:spPr/>
        <p:txBody>
          <a:bodyPr/>
          <a:lstStyle/>
          <a:p>
            <a:pPr marL="0" indent="0" algn="just">
              <a:buNone/>
            </a:pPr>
            <a:r>
              <a:rPr lang="lv-LV" sz="1800" dirty="0"/>
              <a:t>Pretendents </a:t>
            </a:r>
            <a:r>
              <a:rPr lang="lv-LV" sz="1800" b="1" dirty="0"/>
              <a:t>“A” </a:t>
            </a:r>
            <a:r>
              <a:rPr lang="lv-LV" sz="1800" dirty="0"/>
              <a:t>ir iesniedzis sekojošo reģionālās nozīmes maršrutu tīkla daļu prioritāšu sarakstu</a:t>
            </a:r>
            <a:r>
              <a:rPr lang="lv-LV" sz="1800" dirty="0" smtClean="0"/>
              <a:t>:</a:t>
            </a:r>
          </a:p>
          <a:p>
            <a:pPr marL="0" indent="0" algn="just">
              <a:buNone/>
            </a:pPr>
            <a:endParaRPr lang="lv-LV" sz="1800" dirty="0"/>
          </a:p>
          <a:p>
            <a:endParaRPr lang="lv-LV" dirty="0"/>
          </a:p>
        </p:txBody>
      </p:sp>
      <p:graphicFrame>
        <p:nvGraphicFramePr>
          <p:cNvPr id="4" name="Table 3"/>
          <p:cNvGraphicFramePr>
            <a:graphicFrameLocks noGrp="1"/>
          </p:cNvGraphicFramePr>
          <p:nvPr>
            <p:extLst/>
          </p:nvPr>
        </p:nvGraphicFramePr>
        <p:xfrm>
          <a:off x="611560" y="2348879"/>
          <a:ext cx="8075240" cy="3024336"/>
        </p:xfrm>
        <a:graphic>
          <a:graphicData uri="http://schemas.openxmlformats.org/drawingml/2006/table">
            <a:tbl>
              <a:tblPr firstRow="1" firstCol="1" bandRow="1">
                <a:tableStyleId>{5C22544A-7EE6-4342-B048-85BDC9FD1C3A}</a:tableStyleId>
              </a:tblPr>
              <a:tblGrid>
                <a:gridCol w="961709"/>
                <a:gridCol w="3885771"/>
                <a:gridCol w="3227760"/>
              </a:tblGrid>
              <a:tr h="504056">
                <a:tc>
                  <a:txBody>
                    <a:bodyPr/>
                    <a:lstStyle/>
                    <a:p>
                      <a:pPr algn="ctr">
                        <a:spcAft>
                          <a:spcPts val="0"/>
                        </a:spcAft>
                      </a:pPr>
                      <a:r>
                        <a:rPr lang="lv-LV" sz="1200" dirty="0" err="1">
                          <a:solidFill>
                            <a:schemeClr val="tx1"/>
                          </a:solidFill>
                          <a:effectLst/>
                        </a:rPr>
                        <a:t>Nr.p.k</a:t>
                      </a:r>
                      <a:r>
                        <a:rPr lang="lv-LV" sz="1200" dirty="0">
                          <a:solidFill>
                            <a:schemeClr val="tx1"/>
                          </a:solidFill>
                          <a:effectLst/>
                        </a:rPr>
                        <a:t>.</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dirty="0">
                          <a:solidFill>
                            <a:schemeClr val="tx1"/>
                          </a:solidFill>
                          <a:effectLst/>
                        </a:rPr>
                        <a:t>Maršrutu tīkla daļa</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a:solidFill>
                            <a:schemeClr val="tx1"/>
                          </a:solidFill>
                          <a:effectLst/>
                        </a:rPr>
                        <a:t>2018.gadā</a:t>
                      </a:r>
                    </a:p>
                    <a:p>
                      <a:pPr algn="ctr">
                        <a:spcAft>
                          <a:spcPts val="0"/>
                        </a:spcAft>
                      </a:pPr>
                      <a:r>
                        <a:rPr lang="lv-LV" sz="1200">
                          <a:solidFill>
                            <a:schemeClr val="tx1"/>
                          </a:solidFill>
                          <a:effectLst/>
                        </a:rPr>
                        <a:t> veicamais apjoms (km)</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52028">
                <a:tc>
                  <a:txBody>
                    <a:bodyPr/>
                    <a:lstStyle/>
                    <a:p>
                      <a:pPr algn="just">
                        <a:spcAft>
                          <a:spcPts val="0"/>
                        </a:spcAft>
                      </a:pPr>
                      <a:r>
                        <a:rPr lang="lv-LV" sz="1200" b="0" dirty="0">
                          <a:solidFill>
                            <a:schemeClr val="tx1"/>
                          </a:solidFill>
                          <a:effectLst/>
                        </a:rPr>
                        <a:t>1. </a:t>
                      </a:r>
                      <a:endParaRPr lang="lv-LV" sz="12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dirty="0">
                          <a:solidFill>
                            <a:schemeClr val="tx1"/>
                          </a:solidFill>
                          <a:effectLst/>
                        </a:rPr>
                        <a:t>Daugavpils</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r">
                        <a:spcAft>
                          <a:spcPts val="0"/>
                        </a:spcAft>
                      </a:pPr>
                      <a:r>
                        <a:rPr lang="lv-LV" sz="1200">
                          <a:solidFill>
                            <a:schemeClr val="tx1"/>
                          </a:solidFill>
                          <a:effectLst/>
                        </a:rPr>
                        <a:t>2 446 863 </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52028">
                <a:tc>
                  <a:txBody>
                    <a:bodyPr/>
                    <a:lstStyle/>
                    <a:p>
                      <a:pPr algn="just">
                        <a:spcAft>
                          <a:spcPts val="0"/>
                        </a:spcAft>
                      </a:pPr>
                      <a:r>
                        <a:rPr lang="lv-LV" sz="1200" b="0">
                          <a:solidFill>
                            <a:schemeClr val="tx1"/>
                          </a:solidFill>
                          <a:effectLst/>
                        </a:rPr>
                        <a:t>2. </a:t>
                      </a:r>
                      <a:endParaRPr lang="lv-LV" sz="12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dirty="0">
                          <a:solidFill>
                            <a:schemeClr val="tx1"/>
                          </a:solidFill>
                          <a:effectLst/>
                        </a:rPr>
                        <a:t>Rēzekne </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r">
                        <a:spcAft>
                          <a:spcPts val="0"/>
                        </a:spcAft>
                      </a:pPr>
                      <a:r>
                        <a:rPr lang="lv-LV" sz="1200">
                          <a:solidFill>
                            <a:schemeClr val="tx1"/>
                          </a:solidFill>
                          <a:effectLst/>
                        </a:rPr>
                        <a:t>1 554 182</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52028">
                <a:tc>
                  <a:txBody>
                    <a:bodyPr/>
                    <a:lstStyle/>
                    <a:p>
                      <a:pPr algn="just">
                        <a:spcAft>
                          <a:spcPts val="0"/>
                        </a:spcAft>
                      </a:pPr>
                      <a:r>
                        <a:rPr lang="lv-LV" sz="1200" b="0">
                          <a:solidFill>
                            <a:schemeClr val="tx1"/>
                          </a:solidFill>
                          <a:effectLst/>
                        </a:rPr>
                        <a:t>3. </a:t>
                      </a:r>
                      <a:endParaRPr lang="lv-LV" sz="12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dirty="0">
                          <a:solidFill>
                            <a:schemeClr val="tx1"/>
                          </a:solidFill>
                          <a:effectLst/>
                        </a:rPr>
                        <a:t>Alūksne</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r">
                        <a:spcAft>
                          <a:spcPts val="0"/>
                        </a:spcAft>
                      </a:pPr>
                      <a:r>
                        <a:rPr lang="lv-LV" sz="1200">
                          <a:solidFill>
                            <a:schemeClr val="tx1"/>
                          </a:solidFill>
                          <a:effectLst/>
                        </a:rPr>
                        <a:t>559 351</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52028">
                <a:tc>
                  <a:txBody>
                    <a:bodyPr/>
                    <a:lstStyle/>
                    <a:p>
                      <a:pPr algn="just">
                        <a:spcAft>
                          <a:spcPts val="0"/>
                        </a:spcAft>
                      </a:pPr>
                      <a:r>
                        <a:rPr lang="lv-LV" sz="1200" b="0">
                          <a:solidFill>
                            <a:schemeClr val="tx1"/>
                          </a:solidFill>
                          <a:effectLst/>
                        </a:rPr>
                        <a:t>4. </a:t>
                      </a:r>
                      <a:endParaRPr lang="lv-LV" sz="12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dirty="0">
                          <a:solidFill>
                            <a:schemeClr val="tx1"/>
                          </a:solidFill>
                          <a:effectLst/>
                        </a:rPr>
                        <a:t>Ziemeļkurzeme</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r">
                        <a:spcAft>
                          <a:spcPts val="0"/>
                        </a:spcAft>
                      </a:pPr>
                      <a:r>
                        <a:rPr lang="lv-LV" sz="1200" dirty="0">
                          <a:solidFill>
                            <a:schemeClr val="tx1"/>
                          </a:solidFill>
                          <a:effectLst/>
                        </a:rPr>
                        <a:t>1 454 470</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52028">
                <a:tc>
                  <a:txBody>
                    <a:bodyPr/>
                    <a:lstStyle/>
                    <a:p>
                      <a:pPr algn="just">
                        <a:spcAft>
                          <a:spcPts val="0"/>
                        </a:spcAft>
                      </a:pPr>
                      <a:r>
                        <a:rPr lang="lv-LV" sz="1200" b="0">
                          <a:solidFill>
                            <a:schemeClr val="tx1"/>
                          </a:solidFill>
                          <a:effectLst/>
                        </a:rPr>
                        <a:t>5.</a:t>
                      </a:r>
                      <a:endParaRPr lang="lv-LV" sz="12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solidFill>
                            <a:schemeClr val="tx1"/>
                          </a:solidFill>
                          <a:effectLst/>
                        </a:rPr>
                        <a:t>Madona</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r">
                        <a:spcAft>
                          <a:spcPts val="0"/>
                        </a:spcAft>
                      </a:pPr>
                      <a:r>
                        <a:rPr lang="lv-LV" sz="1200" dirty="0">
                          <a:solidFill>
                            <a:schemeClr val="tx1"/>
                          </a:solidFill>
                          <a:effectLst/>
                        </a:rPr>
                        <a:t>1 748 127 </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52028">
                <a:tc>
                  <a:txBody>
                    <a:bodyPr/>
                    <a:lstStyle/>
                    <a:p>
                      <a:pPr algn="just">
                        <a:spcAft>
                          <a:spcPts val="0"/>
                        </a:spcAft>
                      </a:pPr>
                      <a:r>
                        <a:rPr lang="lv-LV" sz="1200" b="0">
                          <a:solidFill>
                            <a:schemeClr val="tx1"/>
                          </a:solidFill>
                          <a:effectLst/>
                        </a:rPr>
                        <a:t>6.</a:t>
                      </a:r>
                      <a:endParaRPr lang="lv-LV" sz="12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solidFill>
                            <a:schemeClr val="tx1"/>
                          </a:solidFill>
                          <a:effectLst/>
                        </a:rPr>
                        <a:t>Preiļi</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r">
                        <a:spcAft>
                          <a:spcPts val="0"/>
                        </a:spcAft>
                      </a:pPr>
                      <a:r>
                        <a:rPr lang="lv-LV" sz="1200" dirty="0">
                          <a:solidFill>
                            <a:schemeClr val="tx1"/>
                          </a:solidFill>
                          <a:effectLst/>
                        </a:rPr>
                        <a:t>986 661</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52028">
                <a:tc>
                  <a:txBody>
                    <a:bodyPr/>
                    <a:lstStyle/>
                    <a:p>
                      <a:pPr algn="just">
                        <a:spcAft>
                          <a:spcPts val="0"/>
                        </a:spcAft>
                      </a:pPr>
                      <a:r>
                        <a:rPr lang="lv-LV" sz="1200" b="0">
                          <a:solidFill>
                            <a:schemeClr val="tx1"/>
                          </a:solidFill>
                          <a:effectLst/>
                        </a:rPr>
                        <a:t>7.</a:t>
                      </a:r>
                      <a:endParaRPr lang="lv-LV" sz="12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solidFill>
                            <a:schemeClr val="tx1"/>
                          </a:solidFill>
                          <a:effectLst/>
                        </a:rPr>
                        <a:t>Limbaži</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r">
                        <a:spcAft>
                          <a:spcPts val="0"/>
                        </a:spcAft>
                      </a:pPr>
                      <a:r>
                        <a:rPr lang="lv-LV" sz="1200" dirty="0">
                          <a:solidFill>
                            <a:schemeClr val="tx1"/>
                          </a:solidFill>
                          <a:effectLst/>
                        </a:rPr>
                        <a:t>781 689</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52028">
                <a:tc>
                  <a:txBody>
                    <a:bodyPr/>
                    <a:lstStyle/>
                    <a:p>
                      <a:pPr algn="just">
                        <a:spcAft>
                          <a:spcPts val="0"/>
                        </a:spcAft>
                      </a:pPr>
                      <a:r>
                        <a:rPr lang="lv-LV" sz="1200" b="0">
                          <a:solidFill>
                            <a:schemeClr val="tx1"/>
                          </a:solidFill>
                          <a:effectLst/>
                        </a:rPr>
                        <a:t>8.</a:t>
                      </a:r>
                      <a:endParaRPr lang="lv-LV" sz="12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solidFill>
                            <a:schemeClr val="tx1"/>
                          </a:solidFill>
                          <a:effectLst/>
                        </a:rPr>
                        <a:t>Gulbene</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r">
                        <a:spcAft>
                          <a:spcPts val="0"/>
                        </a:spcAft>
                      </a:pPr>
                      <a:r>
                        <a:rPr lang="lv-LV" sz="1200" dirty="0">
                          <a:solidFill>
                            <a:schemeClr val="tx1"/>
                          </a:solidFill>
                          <a:effectLst/>
                        </a:rPr>
                        <a:t>789 320</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52028">
                <a:tc>
                  <a:txBody>
                    <a:bodyPr/>
                    <a:lstStyle/>
                    <a:p>
                      <a:pPr algn="just">
                        <a:spcAft>
                          <a:spcPts val="0"/>
                        </a:spcAft>
                      </a:pPr>
                      <a:r>
                        <a:rPr lang="lv-LV" sz="1200" b="0">
                          <a:solidFill>
                            <a:schemeClr val="tx1"/>
                          </a:solidFill>
                          <a:effectLst/>
                        </a:rPr>
                        <a:t>9.</a:t>
                      </a:r>
                      <a:endParaRPr lang="lv-LV" sz="12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solidFill>
                            <a:schemeClr val="tx1"/>
                          </a:solidFill>
                          <a:effectLst/>
                        </a:rPr>
                        <a:t>Jēkabpils</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r">
                        <a:spcAft>
                          <a:spcPts val="0"/>
                        </a:spcAft>
                      </a:pPr>
                      <a:r>
                        <a:rPr lang="lv-LV" sz="1200" dirty="0">
                          <a:solidFill>
                            <a:schemeClr val="tx1"/>
                          </a:solidFill>
                          <a:effectLst/>
                        </a:rPr>
                        <a:t>1 117 774</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52028">
                <a:tc>
                  <a:txBody>
                    <a:bodyPr/>
                    <a:lstStyle/>
                    <a:p>
                      <a:pPr algn="just">
                        <a:spcAft>
                          <a:spcPts val="0"/>
                        </a:spcAft>
                      </a:pPr>
                      <a:r>
                        <a:rPr lang="lv-LV" sz="1200" b="0" dirty="0">
                          <a:solidFill>
                            <a:schemeClr val="tx1"/>
                          </a:solidFill>
                          <a:effectLst/>
                        </a:rPr>
                        <a:t>10.</a:t>
                      </a:r>
                      <a:endParaRPr lang="lv-LV" sz="12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solidFill>
                            <a:schemeClr val="tx1"/>
                          </a:solidFill>
                          <a:effectLst/>
                        </a:rPr>
                        <a:t>Ludza</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r">
                        <a:spcAft>
                          <a:spcPts val="0"/>
                        </a:spcAft>
                      </a:pPr>
                      <a:r>
                        <a:rPr lang="lv-LV" sz="1200" dirty="0">
                          <a:solidFill>
                            <a:schemeClr val="tx1"/>
                          </a:solidFill>
                          <a:effectLst/>
                        </a:rPr>
                        <a:t>599 103</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bl>
          </a:graphicData>
        </a:graphic>
      </p:graphicFrame>
      <p:sp>
        <p:nvSpPr>
          <p:cNvPr id="5" name="Slide Number Placeholder 4"/>
          <p:cNvSpPr>
            <a:spLocks noGrp="1"/>
          </p:cNvSpPr>
          <p:nvPr>
            <p:ph type="sldNum" sz="quarter" idx="12"/>
          </p:nvPr>
        </p:nvSpPr>
        <p:spPr/>
        <p:txBody>
          <a:bodyPr/>
          <a:lstStyle/>
          <a:p>
            <a:fld id="{2121C083-3766-411E-AD9E-6C4F5CC14E89}" type="slidenum">
              <a:rPr lang="lv-LV" altLang="lv-LV" smtClean="0"/>
              <a:pPr/>
              <a:t>29</a:t>
            </a:fld>
            <a:endParaRPr lang="lv-LV" altLang="lv-LV"/>
          </a:p>
        </p:txBody>
      </p:sp>
    </p:spTree>
    <p:extLst>
      <p:ext uri="{BB962C8B-B14F-4D97-AF65-F5344CB8AC3E}">
        <p14:creationId xmlns:p14="http://schemas.microsoft.com/office/powerpoint/2010/main" val="2151590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b="1" dirty="0" smtClean="0"/>
              <a:t/>
            </a:r>
            <a:br>
              <a:rPr lang="lv-LV" b="1" dirty="0" smtClean="0"/>
            </a:br>
            <a:r>
              <a:rPr lang="lv-LV" sz="3200" b="1" dirty="0" smtClean="0">
                <a:latin typeface="Arial" panose="020B0604020202020204" pitchFamily="34" charset="0"/>
                <a:cs typeface="Arial" panose="020B0604020202020204" pitchFamily="34" charset="0"/>
              </a:rPr>
              <a:t>Iepirkuma </a:t>
            </a:r>
            <a:r>
              <a:rPr lang="lv-LV" sz="3200" b="1" dirty="0">
                <a:latin typeface="Arial" panose="020B0604020202020204" pitchFamily="34" charset="0"/>
                <a:cs typeface="Arial" panose="020B0604020202020204" pitchFamily="34" charset="0"/>
              </a:rPr>
              <a:t>līguma termiņš</a:t>
            </a:r>
            <a:r>
              <a:rPr lang="lv-LV" dirty="0"/>
              <a:t/>
            </a:r>
            <a:br>
              <a:rPr lang="lv-LV" dirty="0"/>
            </a:br>
            <a:endParaRPr lang="lv-LV" dirty="0"/>
          </a:p>
        </p:txBody>
      </p:sp>
      <p:sp>
        <p:nvSpPr>
          <p:cNvPr id="3" name="Content Placeholder 2"/>
          <p:cNvSpPr>
            <a:spLocks noGrp="1"/>
          </p:cNvSpPr>
          <p:nvPr>
            <p:ph idx="1"/>
          </p:nvPr>
        </p:nvSpPr>
        <p:spPr/>
        <p:txBody>
          <a:bodyPr/>
          <a:lstStyle/>
          <a:p>
            <a:pPr marL="0" indent="0">
              <a:buNone/>
            </a:pPr>
            <a:endParaRPr lang="lv-LV" dirty="0" smtClean="0"/>
          </a:p>
          <a:p>
            <a:pPr algn="just">
              <a:buFont typeface="Arial" panose="020B0604020202020204" pitchFamily="34" charset="0"/>
              <a:buChar char="•"/>
            </a:pPr>
            <a:r>
              <a:rPr lang="lv-LV" sz="2000" dirty="0" smtClean="0">
                <a:latin typeface="Arial" panose="020B0604020202020204" pitchFamily="34" charset="0"/>
                <a:cs typeface="Arial" panose="020B0604020202020204" pitchFamily="34" charset="0"/>
              </a:rPr>
              <a:t>Iepirkuma </a:t>
            </a:r>
            <a:r>
              <a:rPr lang="lv-LV" sz="2000" dirty="0">
                <a:latin typeface="Arial" panose="020B0604020202020204" pitchFamily="34" charset="0"/>
                <a:cs typeface="Arial" panose="020B0604020202020204" pitchFamily="34" charset="0"/>
              </a:rPr>
              <a:t>līgums tiek slēgts uz laiku no iepirkumu līguma slēgšanas brīža līdz </a:t>
            </a:r>
            <a:r>
              <a:rPr lang="lv-LV" sz="2000" b="1" dirty="0">
                <a:latin typeface="Arial" panose="020B0604020202020204" pitchFamily="34" charset="0"/>
                <a:cs typeface="Arial" panose="020B0604020202020204" pitchFamily="34" charset="0"/>
              </a:rPr>
              <a:t>2020.gada </a:t>
            </a:r>
            <a:r>
              <a:rPr lang="lv-LV" sz="2000" b="1" dirty="0" smtClean="0">
                <a:latin typeface="Arial" panose="020B0604020202020204" pitchFamily="34" charset="0"/>
                <a:cs typeface="Arial" panose="020B0604020202020204" pitchFamily="34" charset="0"/>
              </a:rPr>
              <a:t>31.decembrim</a:t>
            </a:r>
            <a:r>
              <a:rPr lang="lv-LV" sz="2000" b="1" dirty="0">
                <a:latin typeface="Arial" panose="020B0604020202020204" pitchFamily="34" charset="0"/>
                <a:cs typeface="Arial" panose="020B0604020202020204" pitchFamily="34" charset="0"/>
              </a:rPr>
              <a:t>.</a:t>
            </a:r>
          </a:p>
        </p:txBody>
      </p:sp>
      <p:sp>
        <p:nvSpPr>
          <p:cNvPr id="4" name="Slide Number Placeholder 3"/>
          <p:cNvSpPr>
            <a:spLocks noGrp="1"/>
          </p:cNvSpPr>
          <p:nvPr>
            <p:ph type="sldNum" sz="quarter" idx="12"/>
          </p:nvPr>
        </p:nvSpPr>
        <p:spPr/>
        <p:txBody>
          <a:bodyPr/>
          <a:lstStyle/>
          <a:p>
            <a:fld id="{2121C083-3766-411E-AD9E-6C4F5CC14E89}" type="slidenum">
              <a:rPr lang="lv-LV" altLang="lv-LV" smtClean="0"/>
              <a:pPr/>
              <a:t>3</a:t>
            </a:fld>
            <a:endParaRPr lang="lv-LV" altLang="lv-LV"/>
          </a:p>
        </p:txBody>
      </p:sp>
    </p:spTree>
    <p:extLst>
      <p:ext uri="{BB962C8B-B14F-4D97-AF65-F5344CB8AC3E}">
        <p14:creationId xmlns:p14="http://schemas.microsoft.com/office/powerpoint/2010/main" val="25377684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3200" b="1" dirty="0">
                <a:latin typeface="Arial" panose="020B0604020202020204" pitchFamily="34" charset="0"/>
                <a:cs typeface="Arial" panose="020B0604020202020204" pitchFamily="34" charset="0"/>
              </a:rPr>
              <a:t>Uzvarētāja noteikšanas metodika</a:t>
            </a:r>
            <a:br>
              <a:rPr lang="lv-LV" sz="3200" b="1" dirty="0">
                <a:latin typeface="Arial" panose="020B0604020202020204" pitchFamily="34" charset="0"/>
                <a:cs typeface="Arial" panose="020B0604020202020204" pitchFamily="34" charset="0"/>
              </a:rPr>
            </a:br>
            <a:r>
              <a:rPr lang="lv-LV" sz="3200" b="1" dirty="0">
                <a:latin typeface="Arial" panose="020B0604020202020204" pitchFamily="34" charset="0"/>
                <a:cs typeface="Arial" panose="020B0604020202020204" pitchFamily="34" charset="0"/>
              </a:rPr>
              <a:t>(praktisks </a:t>
            </a:r>
            <a:r>
              <a:rPr lang="lv-LV" sz="3200" b="1" dirty="0" smtClean="0">
                <a:latin typeface="Arial" panose="020B0604020202020204" pitchFamily="34" charset="0"/>
                <a:cs typeface="Arial" panose="020B0604020202020204" pitchFamily="34" charset="0"/>
              </a:rPr>
              <a:t>piemērs nr.2)</a:t>
            </a:r>
            <a:endParaRPr lang="lv-LV"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lv-LV" sz="1800" dirty="0"/>
              <a:t>Personu apvienība </a:t>
            </a:r>
            <a:r>
              <a:rPr lang="lv-LV" sz="1800" b="1" dirty="0"/>
              <a:t>“A+B+C” </a:t>
            </a:r>
            <a:r>
              <a:rPr lang="lv-LV" sz="1800" dirty="0"/>
              <a:t>potenciāli būtu atzīstams par uzvarētāju sekojošās </a:t>
            </a:r>
            <a:r>
              <a:rPr lang="lv-LV" sz="1800" dirty="0" smtClean="0"/>
              <a:t>daļās (piedāvājums iesniegts </a:t>
            </a:r>
            <a:r>
              <a:rPr lang="lv-LV" sz="1800" b="1" dirty="0"/>
              <a:t>05.01.2017. </a:t>
            </a:r>
            <a:r>
              <a:rPr lang="lv-LV" sz="1800" b="1" dirty="0" smtClean="0"/>
              <a:t>plkst.8.30)</a:t>
            </a:r>
            <a:r>
              <a:rPr lang="lv-LV" sz="1800" dirty="0" smtClean="0"/>
              <a:t>:</a:t>
            </a:r>
            <a:endParaRPr lang="lv-LV" sz="1800" dirty="0"/>
          </a:p>
          <a:p>
            <a:pPr marL="0" indent="0">
              <a:buNone/>
            </a:pPr>
            <a:endParaRPr lang="lv-LV" dirty="0"/>
          </a:p>
        </p:txBody>
      </p:sp>
      <p:graphicFrame>
        <p:nvGraphicFramePr>
          <p:cNvPr id="4" name="Table 3"/>
          <p:cNvGraphicFramePr>
            <a:graphicFrameLocks noGrp="1"/>
          </p:cNvGraphicFramePr>
          <p:nvPr>
            <p:extLst/>
          </p:nvPr>
        </p:nvGraphicFramePr>
        <p:xfrm>
          <a:off x="457199" y="2348876"/>
          <a:ext cx="7931225" cy="3096347"/>
        </p:xfrm>
        <a:graphic>
          <a:graphicData uri="http://schemas.openxmlformats.org/drawingml/2006/table">
            <a:tbl>
              <a:tblPr firstRow="1" firstCol="1" bandRow="1">
                <a:tableStyleId>{5C22544A-7EE6-4342-B048-85BDC9FD1C3A}</a:tableStyleId>
              </a:tblPr>
              <a:tblGrid>
                <a:gridCol w="825456"/>
                <a:gridCol w="2131313"/>
                <a:gridCol w="2487228"/>
                <a:gridCol w="2487228"/>
              </a:tblGrid>
              <a:tr h="688076">
                <a:tc>
                  <a:txBody>
                    <a:bodyPr/>
                    <a:lstStyle/>
                    <a:p>
                      <a:pPr algn="ctr">
                        <a:spcAft>
                          <a:spcPts val="0"/>
                        </a:spcAft>
                      </a:pPr>
                      <a:r>
                        <a:rPr lang="lv-LV" sz="1200" dirty="0" err="1">
                          <a:solidFill>
                            <a:schemeClr val="tx1"/>
                          </a:solidFill>
                          <a:effectLst/>
                        </a:rPr>
                        <a:t>Nr.p.k</a:t>
                      </a:r>
                      <a:r>
                        <a:rPr lang="lv-LV" sz="1200" dirty="0">
                          <a:solidFill>
                            <a:schemeClr val="tx1"/>
                          </a:solidFill>
                          <a:effectLst/>
                        </a:rPr>
                        <a:t>.</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a:solidFill>
                            <a:schemeClr val="tx1"/>
                          </a:solidFill>
                          <a:effectLst/>
                        </a:rPr>
                        <a:t>Maršrutu tīkla daļa</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a:solidFill>
                            <a:schemeClr val="tx1"/>
                          </a:solidFill>
                          <a:effectLst/>
                        </a:rPr>
                        <a:t>2018.gadā</a:t>
                      </a:r>
                    </a:p>
                    <a:p>
                      <a:pPr algn="ctr">
                        <a:spcAft>
                          <a:spcPts val="0"/>
                        </a:spcAft>
                      </a:pPr>
                      <a:r>
                        <a:rPr lang="lv-LV" sz="1200">
                          <a:solidFill>
                            <a:schemeClr val="tx1"/>
                          </a:solidFill>
                          <a:effectLst/>
                        </a:rPr>
                        <a:t> veicamais apjoms (km)</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a:solidFill>
                            <a:schemeClr val="tx1"/>
                          </a:solidFill>
                          <a:effectLst/>
                        </a:rPr>
                        <a:t>Uzņēmuma “A” 2018.gadā izpildāmais apjoms (km)</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344039">
                <a:tc>
                  <a:txBody>
                    <a:bodyPr/>
                    <a:lstStyle/>
                    <a:p>
                      <a:pPr algn="just">
                        <a:spcAft>
                          <a:spcPts val="0"/>
                        </a:spcAft>
                      </a:pPr>
                      <a:r>
                        <a:rPr lang="lv-LV" sz="1200">
                          <a:solidFill>
                            <a:schemeClr val="tx1"/>
                          </a:solidFill>
                          <a:effectLst/>
                        </a:rPr>
                        <a:t>1. </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dirty="0">
                          <a:solidFill>
                            <a:schemeClr val="tx1"/>
                          </a:solidFill>
                          <a:effectLst/>
                        </a:rPr>
                        <a:t>Alūksne</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a:solidFill>
                            <a:schemeClr val="tx1"/>
                          </a:solidFill>
                          <a:effectLst/>
                        </a:rPr>
                        <a:t>559 351</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a:solidFill>
                            <a:schemeClr val="tx1"/>
                          </a:solidFill>
                          <a:effectLst/>
                        </a:rPr>
                        <a:t>279 675,5</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344039">
                <a:tc>
                  <a:txBody>
                    <a:bodyPr/>
                    <a:lstStyle/>
                    <a:p>
                      <a:pPr algn="just">
                        <a:spcAft>
                          <a:spcPts val="0"/>
                        </a:spcAft>
                      </a:pPr>
                      <a:r>
                        <a:rPr lang="lv-LV" sz="1200">
                          <a:solidFill>
                            <a:schemeClr val="tx1"/>
                          </a:solidFill>
                          <a:effectLst/>
                        </a:rPr>
                        <a:t>2.</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solidFill>
                            <a:schemeClr val="tx1"/>
                          </a:solidFill>
                          <a:effectLst/>
                        </a:rPr>
                        <a:t>Limbaži</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a:solidFill>
                            <a:schemeClr val="tx1"/>
                          </a:solidFill>
                          <a:effectLst/>
                        </a:rPr>
                        <a:t>781 689</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a:solidFill>
                            <a:schemeClr val="tx1"/>
                          </a:solidFill>
                          <a:effectLst/>
                        </a:rPr>
                        <a:t>390 844,5</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344039">
                <a:tc>
                  <a:txBody>
                    <a:bodyPr/>
                    <a:lstStyle/>
                    <a:p>
                      <a:pPr algn="just">
                        <a:spcAft>
                          <a:spcPts val="0"/>
                        </a:spcAft>
                      </a:pPr>
                      <a:r>
                        <a:rPr lang="lv-LV" sz="1200">
                          <a:solidFill>
                            <a:schemeClr val="tx1"/>
                          </a:solidFill>
                          <a:effectLst/>
                        </a:rPr>
                        <a:t>3.</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solidFill>
                            <a:schemeClr val="tx1"/>
                          </a:solidFill>
                          <a:effectLst/>
                        </a:rPr>
                        <a:t>Rēzekne</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a:solidFill>
                            <a:schemeClr val="tx1"/>
                          </a:solidFill>
                          <a:effectLst/>
                        </a:rPr>
                        <a:t>1 554 182</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a:solidFill>
                            <a:schemeClr val="tx1"/>
                          </a:solidFill>
                          <a:effectLst/>
                        </a:rPr>
                        <a:t>777 091</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344039">
                <a:tc>
                  <a:txBody>
                    <a:bodyPr/>
                    <a:lstStyle/>
                    <a:p>
                      <a:pPr algn="just">
                        <a:spcAft>
                          <a:spcPts val="0"/>
                        </a:spcAft>
                      </a:pPr>
                      <a:r>
                        <a:rPr lang="lv-LV" sz="1200">
                          <a:solidFill>
                            <a:schemeClr val="tx1"/>
                          </a:solidFill>
                          <a:effectLst/>
                        </a:rPr>
                        <a:t>4.</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solidFill>
                            <a:schemeClr val="tx1"/>
                          </a:solidFill>
                          <a:effectLst/>
                        </a:rPr>
                        <a:t>Ludza</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a:solidFill>
                            <a:schemeClr val="tx1"/>
                          </a:solidFill>
                          <a:effectLst/>
                        </a:rPr>
                        <a:t>599 103</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a:solidFill>
                            <a:schemeClr val="tx1"/>
                          </a:solidFill>
                          <a:effectLst/>
                        </a:rPr>
                        <a:t>299 551,5</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344039">
                <a:tc gridSpan="4">
                  <a:txBody>
                    <a:bodyPr/>
                    <a:lstStyle/>
                    <a:p>
                      <a:pPr algn="ctr">
                        <a:spcAft>
                          <a:spcPts val="0"/>
                        </a:spcAft>
                      </a:pPr>
                      <a:r>
                        <a:rPr lang="lv-LV" sz="1200">
                          <a:solidFill>
                            <a:schemeClr val="tx1"/>
                          </a:solidFill>
                          <a:effectLst/>
                        </a:rPr>
                        <a:t>Kopā</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lv-LV"/>
                    </a:p>
                  </a:txBody>
                  <a:tcPr/>
                </a:tc>
                <a:tc hMerge="1">
                  <a:txBody>
                    <a:bodyPr/>
                    <a:lstStyle/>
                    <a:p>
                      <a:endParaRPr lang="lv-LV"/>
                    </a:p>
                  </a:txBody>
                  <a:tcPr/>
                </a:tc>
                <a:tc hMerge="1">
                  <a:txBody>
                    <a:bodyPr/>
                    <a:lstStyle/>
                    <a:p>
                      <a:endParaRPr lang="lv-LV"/>
                    </a:p>
                  </a:txBody>
                  <a:tcPr/>
                </a:tc>
              </a:tr>
              <a:tr h="688076">
                <a:tc>
                  <a:txBody>
                    <a:bodyPr/>
                    <a:lstStyle/>
                    <a:p>
                      <a:pPr algn="just">
                        <a:spcAft>
                          <a:spcPts val="0"/>
                        </a:spcAft>
                      </a:pPr>
                      <a:r>
                        <a:rPr lang="lv-LV" sz="1200">
                          <a:solidFill>
                            <a:schemeClr val="tx1"/>
                          </a:solidFill>
                          <a:effectLst/>
                        </a:rPr>
                        <a:t> </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solidFill>
                            <a:schemeClr val="tx1"/>
                          </a:solidFill>
                          <a:effectLst/>
                        </a:rPr>
                        <a:t>4 (četras) maršrutu tīkla daļas</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solidFill>
                            <a:schemeClr val="tx1"/>
                          </a:solidFill>
                          <a:effectLst/>
                        </a:rPr>
                        <a:t>3 494 325 km </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dirty="0">
                          <a:solidFill>
                            <a:schemeClr val="tx1"/>
                          </a:solidFill>
                          <a:effectLst/>
                        </a:rPr>
                        <a:t>1 747 162,5 km </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bl>
          </a:graphicData>
        </a:graphic>
      </p:graphicFrame>
      <p:sp>
        <p:nvSpPr>
          <p:cNvPr id="5" name="Slide Number Placeholder 4"/>
          <p:cNvSpPr>
            <a:spLocks noGrp="1"/>
          </p:cNvSpPr>
          <p:nvPr>
            <p:ph type="sldNum" sz="quarter" idx="12"/>
          </p:nvPr>
        </p:nvSpPr>
        <p:spPr/>
        <p:txBody>
          <a:bodyPr/>
          <a:lstStyle/>
          <a:p>
            <a:fld id="{2121C083-3766-411E-AD9E-6C4F5CC14E89}" type="slidenum">
              <a:rPr lang="lv-LV" altLang="lv-LV" smtClean="0"/>
              <a:pPr/>
              <a:t>30</a:t>
            </a:fld>
            <a:endParaRPr lang="lv-LV" altLang="lv-LV"/>
          </a:p>
        </p:txBody>
      </p:sp>
    </p:spTree>
    <p:extLst>
      <p:ext uri="{BB962C8B-B14F-4D97-AF65-F5344CB8AC3E}">
        <p14:creationId xmlns:p14="http://schemas.microsoft.com/office/powerpoint/2010/main" val="29499933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3200" b="1" dirty="0">
                <a:latin typeface="Arial" panose="020B0604020202020204" pitchFamily="34" charset="0"/>
                <a:cs typeface="Arial" panose="020B0604020202020204" pitchFamily="34" charset="0"/>
              </a:rPr>
              <a:t>Uzvarētāja noteikšanas metodika</a:t>
            </a:r>
            <a:br>
              <a:rPr lang="lv-LV" sz="3200" b="1" dirty="0">
                <a:latin typeface="Arial" panose="020B0604020202020204" pitchFamily="34" charset="0"/>
                <a:cs typeface="Arial" panose="020B0604020202020204" pitchFamily="34" charset="0"/>
              </a:rPr>
            </a:br>
            <a:r>
              <a:rPr lang="lv-LV" sz="3200" b="1" dirty="0">
                <a:latin typeface="Arial" panose="020B0604020202020204" pitchFamily="34" charset="0"/>
                <a:cs typeface="Arial" panose="020B0604020202020204" pitchFamily="34" charset="0"/>
              </a:rPr>
              <a:t>(praktisks </a:t>
            </a:r>
            <a:r>
              <a:rPr lang="lv-LV" sz="3200" b="1" dirty="0" smtClean="0">
                <a:latin typeface="Arial" panose="020B0604020202020204" pitchFamily="34" charset="0"/>
                <a:cs typeface="Arial" panose="020B0604020202020204" pitchFamily="34" charset="0"/>
              </a:rPr>
              <a:t>piemērs nr.2)</a:t>
            </a:r>
            <a:endParaRPr lang="lv-LV" sz="3200" dirty="0"/>
          </a:p>
        </p:txBody>
      </p:sp>
      <p:sp>
        <p:nvSpPr>
          <p:cNvPr id="3" name="Content Placeholder 2"/>
          <p:cNvSpPr>
            <a:spLocks noGrp="1"/>
          </p:cNvSpPr>
          <p:nvPr>
            <p:ph idx="1"/>
          </p:nvPr>
        </p:nvSpPr>
        <p:spPr/>
        <p:txBody>
          <a:bodyPr/>
          <a:lstStyle/>
          <a:p>
            <a:pPr marL="0" indent="0" algn="just">
              <a:buNone/>
            </a:pPr>
            <a:r>
              <a:rPr lang="lv-LV" sz="1800" dirty="0">
                <a:latin typeface="Arial" panose="020B0604020202020204" pitchFamily="34" charset="0"/>
                <a:cs typeface="Arial" panose="020B0604020202020204" pitchFamily="34" charset="0"/>
              </a:rPr>
              <a:t>Personu apvienība </a:t>
            </a:r>
            <a:r>
              <a:rPr lang="lv-LV" sz="1800" b="1" dirty="0">
                <a:latin typeface="Arial" panose="020B0604020202020204" pitchFamily="34" charset="0"/>
                <a:cs typeface="Arial" panose="020B0604020202020204" pitchFamily="34" charset="0"/>
              </a:rPr>
              <a:t>“A+B+C” </a:t>
            </a:r>
            <a:r>
              <a:rPr lang="lv-LV" sz="1800" dirty="0">
                <a:latin typeface="Arial" panose="020B0604020202020204" pitchFamily="34" charset="0"/>
                <a:cs typeface="Arial" panose="020B0604020202020204" pitchFamily="34" charset="0"/>
              </a:rPr>
              <a:t>ir iesniedzis sekojošo reģionālās nozīmes maršrutu tīkla daļu prioritāšu </a:t>
            </a:r>
            <a:r>
              <a:rPr lang="lv-LV" sz="1800" dirty="0" smtClean="0">
                <a:latin typeface="Arial" panose="020B0604020202020204" pitchFamily="34" charset="0"/>
                <a:cs typeface="Arial" panose="020B0604020202020204" pitchFamily="34" charset="0"/>
              </a:rPr>
              <a:t>sarakstu:</a:t>
            </a:r>
          </a:p>
          <a:p>
            <a:pPr marL="0" indent="0" algn="just">
              <a:buNone/>
            </a:pPr>
            <a:endParaRPr lang="lv-LV" sz="1800" dirty="0">
              <a:latin typeface="Arial" panose="020B0604020202020204" pitchFamily="34" charset="0"/>
              <a:cs typeface="Arial" panose="020B0604020202020204" pitchFamily="34" charset="0"/>
            </a:endParaRPr>
          </a:p>
        </p:txBody>
      </p:sp>
      <p:graphicFrame>
        <p:nvGraphicFramePr>
          <p:cNvPr id="4" name="Table 3"/>
          <p:cNvGraphicFramePr>
            <a:graphicFrameLocks noGrp="1"/>
          </p:cNvGraphicFramePr>
          <p:nvPr>
            <p:extLst/>
          </p:nvPr>
        </p:nvGraphicFramePr>
        <p:xfrm>
          <a:off x="539551" y="2276876"/>
          <a:ext cx="8147249" cy="3096338"/>
        </p:xfrm>
        <a:graphic>
          <a:graphicData uri="http://schemas.openxmlformats.org/drawingml/2006/table">
            <a:tbl>
              <a:tblPr firstRow="1" firstCol="1" bandRow="1">
                <a:tableStyleId>{5C22544A-7EE6-4342-B048-85BDC9FD1C3A}</a:tableStyleId>
              </a:tblPr>
              <a:tblGrid>
                <a:gridCol w="970285"/>
                <a:gridCol w="3920421"/>
                <a:gridCol w="3256543"/>
              </a:tblGrid>
              <a:tr h="516058">
                <a:tc>
                  <a:txBody>
                    <a:bodyPr/>
                    <a:lstStyle/>
                    <a:p>
                      <a:pPr algn="ctr">
                        <a:spcAft>
                          <a:spcPts val="0"/>
                        </a:spcAft>
                      </a:pPr>
                      <a:r>
                        <a:rPr lang="lv-LV" sz="1200" dirty="0" err="1">
                          <a:solidFill>
                            <a:schemeClr val="tx1"/>
                          </a:solidFill>
                          <a:effectLst/>
                        </a:rPr>
                        <a:t>Nr.p.k</a:t>
                      </a:r>
                      <a:r>
                        <a:rPr lang="lv-LV" sz="1200" dirty="0">
                          <a:solidFill>
                            <a:schemeClr val="tx1"/>
                          </a:solidFill>
                          <a:effectLst/>
                        </a:rPr>
                        <a:t>.</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a:solidFill>
                            <a:schemeClr val="tx1"/>
                          </a:solidFill>
                          <a:effectLst/>
                        </a:rPr>
                        <a:t>Maršrutu tīkla daļa</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a:solidFill>
                            <a:schemeClr val="tx1"/>
                          </a:solidFill>
                          <a:effectLst/>
                        </a:rPr>
                        <a:t>2018.gadā</a:t>
                      </a:r>
                    </a:p>
                    <a:p>
                      <a:pPr algn="ctr">
                        <a:spcAft>
                          <a:spcPts val="0"/>
                        </a:spcAft>
                      </a:pPr>
                      <a:r>
                        <a:rPr lang="lv-LV" sz="1200">
                          <a:solidFill>
                            <a:schemeClr val="tx1"/>
                          </a:solidFill>
                          <a:effectLst/>
                        </a:rPr>
                        <a:t> veicamais apjoms (km)</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58028">
                <a:tc>
                  <a:txBody>
                    <a:bodyPr/>
                    <a:lstStyle/>
                    <a:p>
                      <a:pPr algn="just">
                        <a:spcAft>
                          <a:spcPts val="0"/>
                        </a:spcAft>
                      </a:pPr>
                      <a:r>
                        <a:rPr lang="lv-LV" sz="1200" b="0" dirty="0">
                          <a:solidFill>
                            <a:schemeClr val="tx1"/>
                          </a:solidFill>
                          <a:effectLst/>
                        </a:rPr>
                        <a:t>1. </a:t>
                      </a:r>
                      <a:endParaRPr lang="lv-LV" sz="12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solidFill>
                            <a:schemeClr val="tx1"/>
                          </a:solidFill>
                          <a:effectLst/>
                        </a:rPr>
                        <a:t>Rēzekne</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a:solidFill>
                            <a:schemeClr val="tx1"/>
                          </a:solidFill>
                          <a:effectLst/>
                        </a:rPr>
                        <a:t>1 554 182</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58028">
                <a:tc>
                  <a:txBody>
                    <a:bodyPr/>
                    <a:lstStyle/>
                    <a:p>
                      <a:pPr algn="just">
                        <a:spcAft>
                          <a:spcPts val="0"/>
                        </a:spcAft>
                      </a:pPr>
                      <a:r>
                        <a:rPr lang="lv-LV" sz="1200" b="0" dirty="0">
                          <a:solidFill>
                            <a:schemeClr val="tx1"/>
                          </a:solidFill>
                          <a:effectLst/>
                        </a:rPr>
                        <a:t>2. </a:t>
                      </a:r>
                      <a:endParaRPr lang="lv-LV" sz="12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solidFill>
                            <a:schemeClr val="tx1"/>
                          </a:solidFill>
                          <a:effectLst/>
                        </a:rPr>
                        <a:t>Daugavpils</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a:solidFill>
                            <a:schemeClr val="tx1"/>
                          </a:solidFill>
                          <a:effectLst/>
                        </a:rPr>
                        <a:t>2 446 863</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58028">
                <a:tc>
                  <a:txBody>
                    <a:bodyPr/>
                    <a:lstStyle/>
                    <a:p>
                      <a:pPr algn="just">
                        <a:spcAft>
                          <a:spcPts val="0"/>
                        </a:spcAft>
                      </a:pPr>
                      <a:r>
                        <a:rPr lang="lv-LV" sz="1200" b="0" dirty="0">
                          <a:solidFill>
                            <a:schemeClr val="tx1"/>
                          </a:solidFill>
                          <a:effectLst/>
                        </a:rPr>
                        <a:t>3. </a:t>
                      </a:r>
                      <a:endParaRPr lang="lv-LV" sz="12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solidFill>
                            <a:schemeClr val="tx1"/>
                          </a:solidFill>
                          <a:effectLst/>
                        </a:rPr>
                        <a:t>Ludza</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a:solidFill>
                            <a:schemeClr val="tx1"/>
                          </a:solidFill>
                          <a:effectLst/>
                        </a:rPr>
                        <a:t>599 103</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58028">
                <a:tc>
                  <a:txBody>
                    <a:bodyPr/>
                    <a:lstStyle/>
                    <a:p>
                      <a:pPr algn="just">
                        <a:spcAft>
                          <a:spcPts val="0"/>
                        </a:spcAft>
                      </a:pPr>
                      <a:r>
                        <a:rPr lang="lv-LV" sz="1200" b="0" dirty="0">
                          <a:solidFill>
                            <a:schemeClr val="tx1"/>
                          </a:solidFill>
                          <a:effectLst/>
                        </a:rPr>
                        <a:t>4. </a:t>
                      </a:r>
                      <a:endParaRPr lang="lv-LV" sz="12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solidFill>
                            <a:schemeClr val="tx1"/>
                          </a:solidFill>
                          <a:effectLst/>
                        </a:rPr>
                        <a:t>Gulbene</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a:solidFill>
                            <a:schemeClr val="tx1"/>
                          </a:solidFill>
                          <a:effectLst/>
                        </a:rPr>
                        <a:t>789 320</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58028">
                <a:tc>
                  <a:txBody>
                    <a:bodyPr/>
                    <a:lstStyle/>
                    <a:p>
                      <a:pPr algn="just">
                        <a:spcAft>
                          <a:spcPts val="0"/>
                        </a:spcAft>
                      </a:pPr>
                      <a:r>
                        <a:rPr lang="lv-LV" sz="1200" b="0" dirty="0">
                          <a:solidFill>
                            <a:schemeClr val="tx1"/>
                          </a:solidFill>
                          <a:effectLst/>
                        </a:rPr>
                        <a:t>5.</a:t>
                      </a:r>
                      <a:endParaRPr lang="lv-LV" sz="12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solidFill>
                            <a:schemeClr val="tx1"/>
                          </a:solidFill>
                          <a:effectLst/>
                        </a:rPr>
                        <a:t>Alūksne</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a:solidFill>
                            <a:schemeClr val="tx1"/>
                          </a:solidFill>
                          <a:effectLst/>
                        </a:rPr>
                        <a:t>559 351</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58028">
                <a:tc>
                  <a:txBody>
                    <a:bodyPr/>
                    <a:lstStyle/>
                    <a:p>
                      <a:pPr algn="just">
                        <a:spcAft>
                          <a:spcPts val="0"/>
                        </a:spcAft>
                      </a:pPr>
                      <a:r>
                        <a:rPr lang="lv-LV" sz="1200" b="0" dirty="0">
                          <a:solidFill>
                            <a:schemeClr val="tx1"/>
                          </a:solidFill>
                          <a:effectLst/>
                        </a:rPr>
                        <a:t>6.</a:t>
                      </a:r>
                      <a:endParaRPr lang="lv-LV" sz="12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dirty="0">
                          <a:solidFill>
                            <a:schemeClr val="tx1"/>
                          </a:solidFill>
                          <a:effectLst/>
                        </a:rPr>
                        <a:t>Madona</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a:solidFill>
                            <a:schemeClr val="tx1"/>
                          </a:solidFill>
                          <a:effectLst/>
                        </a:rPr>
                        <a:t>1 748 127</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58028">
                <a:tc>
                  <a:txBody>
                    <a:bodyPr/>
                    <a:lstStyle/>
                    <a:p>
                      <a:pPr algn="just">
                        <a:spcAft>
                          <a:spcPts val="0"/>
                        </a:spcAft>
                      </a:pPr>
                      <a:r>
                        <a:rPr lang="lv-LV" sz="1200" b="0">
                          <a:solidFill>
                            <a:schemeClr val="tx1"/>
                          </a:solidFill>
                          <a:effectLst/>
                        </a:rPr>
                        <a:t>7.</a:t>
                      </a:r>
                      <a:endParaRPr lang="lv-LV" sz="12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dirty="0">
                          <a:solidFill>
                            <a:schemeClr val="tx1"/>
                          </a:solidFill>
                          <a:effectLst/>
                        </a:rPr>
                        <a:t>Preiļi</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dirty="0">
                          <a:solidFill>
                            <a:schemeClr val="tx1"/>
                          </a:solidFill>
                          <a:effectLst/>
                        </a:rPr>
                        <a:t>986 661</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58028">
                <a:tc>
                  <a:txBody>
                    <a:bodyPr/>
                    <a:lstStyle/>
                    <a:p>
                      <a:pPr algn="just">
                        <a:spcAft>
                          <a:spcPts val="0"/>
                        </a:spcAft>
                      </a:pPr>
                      <a:r>
                        <a:rPr lang="lv-LV" sz="1200" b="0">
                          <a:solidFill>
                            <a:schemeClr val="tx1"/>
                          </a:solidFill>
                          <a:effectLst/>
                        </a:rPr>
                        <a:t>8.</a:t>
                      </a:r>
                      <a:endParaRPr lang="lv-LV" sz="12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solidFill>
                            <a:schemeClr val="tx1"/>
                          </a:solidFill>
                          <a:effectLst/>
                        </a:rPr>
                        <a:t>Ziemeļkurzeme</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dirty="0">
                          <a:solidFill>
                            <a:schemeClr val="tx1"/>
                          </a:solidFill>
                          <a:effectLst/>
                        </a:rPr>
                        <a:t>1 454 470</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58028">
                <a:tc>
                  <a:txBody>
                    <a:bodyPr/>
                    <a:lstStyle/>
                    <a:p>
                      <a:pPr algn="just">
                        <a:spcAft>
                          <a:spcPts val="0"/>
                        </a:spcAft>
                      </a:pPr>
                      <a:r>
                        <a:rPr lang="lv-LV" sz="1200" b="0">
                          <a:solidFill>
                            <a:schemeClr val="tx1"/>
                          </a:solidFill>
                          <a:effectLst/>
                        </a:rPr>
                        <a:t>9.</a:t>
                      </a:r>
                      <a:endParaRPr lang="lv-LV" sz="12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solidFill>
                            <a:schemeClr val="tx1"/>
                          </a:solidFill>
                          <a:effectLst/>
                        </a:rPr>
                        <a:t>Limbaži</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dirty="0">
                          <a:solidFill>
                            <a:schemeClr val="tx1"/>
                          </a:solidFill>
                          <a:effectLst/>
                        </a:rPr>
                        <a:t>781 689</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58028">
                <a:tc>
                  <a:txBody>
                    <a:bodyPr/>
                    <a:lstStyle/>
                    <a:p>
                      <a:pPr algn="just">
                        <a:spcAft>
                          <a:spcPts val="0"/>
                        </a:spcAft>
                      </a:pPr>
                      <a:r>
                        <a:rPr lang="lv-LV" sz="1200" b="0" dirty="0">
                          <a:solidFill>
                            <a:schemeClr val="tx1"/>
                          </a:solidFill>
                          <a:effectLst/>
                        </a:rPr>
                        <a:t>10.</a:t>
                      </a:r>
                      <a:endParaRPr lang="lv-LV" sz="12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solidFill>
                            <a:schemeClr val="tx1"/>
                          </a:solidFill>
                          <a:effectLst/>
                        </a:rPr>
                        <a:t>Jēkabpils</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dirty="0">
                          <a:solidFill>
                            <a:schemeClr val="tx1"/>
                          </a:solidFill>
                          <a:effectLst/>
                        </a:rPr>
                        <a:t>1 117 774</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bl>
          </a:graphicData>
        </a:graphic>
      </p:graphicFrame>
      <p:sp>
        <p:nvSpPr>
          <p:cNvPr id="5" name="Slide Number Placeholder 4"/>
          <p:cNvSpPr>
            <a:spLocks noGrp="1"/>
          </p:cNvSpPr>
          <p:nvPr>
            <p:ph type="sldNum" sz="quarter" idx="12"/>
          </p:nvPr>
        </p:nvSpPr>
        <p:spPr/>
        <p:txBody>
          <a:bodyPr/>
          <a:lstStyle/>
          <a:p>
            <a:fld id="{2121C083-3766-411E-AD9E-6C4F5CC14E89}" type="slidenum">
              <a:rPr lang="lv-LV" altLang="lv-LV" smtClean="0"/>
              <a:pPr/>
              <a:t>31</a:t>
            </a:fld>
            <a:endParaRPr lang="lv-LV" altLang="lv-LV"/>
          </a:p>
        </p:txBody>
      </p:sp>
    </p:spTree>
    <p:extLst>
      <p:ext uri="{BB962C8B-B14F-4D97-AF65-F5344CB8AC3E}">
        <p14:creationId xmlns:p14="http://schemas.microsoft.com/office/powerpoint/2010/main" val="25743895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3200" b="1" dirty="0">
                <a:latin typeface="Arial" panose="020B0604020202020204" pitchFamily="34" charset="0"/>
                <a:cs typeface="Arial" panose="020B0604020202020204" pitchFamily="34" charset="0"/>
              </a:rPr>
              <a:t>Uzvarētāja noteikšanas metodika</a:t>
            </a:r>
            <a:br>
              <a:rPr lang="lv-LV" sz="3200" b="1" dirty="0">
                <a:latin typeface="Arial" panose="020B0604020202020204" pitchFamily="34" charset="0"/>
                <a:cs typeface="Arial" panose="020B0604020202020204" pitchFamily="34" charset="0"/>
              </a:rPr>
            </a:br>
            <a:r>
              <a:rPr lang="lv-LV" sz="3200" b="1" dirty="0">
                <a:latin typeface="Arial" panose="020B0604020202020204" pitchFamily="34" charset="0"/>
                <a:cs typeface="Arial" panose="020B0604020202020204" pitchFamily="34" charset="0"/>
              </a:rPr>
              <a:t>(praktisks </a:t>
            </a:r>
            <a:r>
              <a:rPr lang="lv-LV" sz="3200" b="1" dirty="0" smtClean="0">
                <a:latin typeface="Arial" panose="020B0604020202020204" pitchFamily="34" charset="0"/>
                <a:cs typeface="Arial" panose="020B0604020202020204" pitchFamily="34" charset="0"/>
              </a:rPr>
              <a:t>piemērs nr.2)</a:t>
            </a:r>
            <a:endParaRPr lang="lv-LV"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lgn="just">
              <a:buNone/>
            </a:pPr>
            <a:r>
              <a:rPr lang="lv-LV" sz="1800" dirty="0" err="1">
                <a:latin typeface="Arial" panose="020B0604020202020204" pitchFamily="34" charset="0"/>
                <a:cs typeface="Arial" panose="020B0604020202020204" pitchFamily="34" charset="0"/>
              </a:rPr>
              <a:t>Ģenerāluzņēmums</a:t>
            </a:r>
            <a:r>
              <a:rPr lang="lv-LV" sz="1800" dirty="0">
                <a:latin typeface="Arial" panose="020B0604020202020204" pitchFamily="34" charset="0"/>
                <a:cs typeface="Arial" panose="020B0604020202020204" pitchFamily="34" charset="0"/>
              </a:rPr>
              <a:t> un apakšuzņēmums </a:t>
            </a:r>
            <a:r>
              <a:rPr lang="lv-LV" sz="1800" b="1" dirty="0">
                <a:latin typeface="Arial" panose="020B0604020202020204" pitchFamily="34" charset="0"/>
                <a:cs typeface="Arial" panose="020B0604020202020204" pitchFamily="34" charset="0"/>
              </a:rPr>
              <a:t>“A+D” </a:t>
            </a:r>
            <a:r>
              <a:rPr lang="lv-LV" sz="1800" dirty="0">
                <a:latin typeface="Arial" panose="020B0604020202020204" pitchFamily="34" charset="0"/>
                <a:cs typeface="Arial" panose="020B0604020202020204" pitchFamily="34" charset="0"/>
              </a:rPr>
              <a:t>potenciāli būtu atzīstams par uzvarētāju sekojošās </a:t>
            </a:r>
            <a:r>
              <a:rPr lang="lv-LV" sz="1800" dirty="0" smtClean="0">
                <a:latin typeface="Arial" panose="020B0604020202020204" pitchFamily="34" charset="0"/>
                <a:cs typeface="Arial" panose="020B0604020202020204" pitchFamily="34" charset="0"/>
              </a:rPr>
              <a:t>daļās (piedāvājums iesniegts </a:t>
            </a:r>
            <a:r>
              <a:rPr lang="lv-LV" sz="1800" b="1" dirty="0"/>
              <a:t>05.01.2017. </a:t>
            </a:r>
            <a:r>
              <a:rPr lang="lv-LV" sz="1800" b="1" dirty="0" smtClean="0"/>
              <a:t>plkst.12.00</a:t>
            </a:r>
            <a:r>
              <a:rPr lang="lv-LV" sz="1800" b="1" dirty="0"/>
              <a:t>)</a:t>
            </a:r>
            <a:r>
              <a:rPr lang="lv-LV" sz="1800" dirty="0" smtClean="0">
                <a:latin typeface="Arial" panose="020B0604020202020204" pitchFamily="34" charset="0"/>
                <a:cs typeface="Arial" panose="020B0604020202020204" pitchFamily="34" charset="0"/>
              </a:rPr>
              <a:t>:</a:t>
            </a:r>
          </a:p>
          <a:p>
            <a:pPr marL="0" indent="0" algn="just">
              <a:buNone/>
            </a:pPr>
            <a:endParaRPr lang="lv-LV" sz="1800" dirty="0" smtClean="0">
              <a:latin typeface="Arial" panose="020B0604020202020204" pitchFamily="34" charset="0"/>
              <a:cs typeface="Arial" panose="020B0604020202020204" pitchFamily="34" charset="0"/>
            </a:endParaRPr>
          </a:p>
          <a:p>
            <a:pPr marL="0" indent="0" algn="just">
              <a:buNone/>
            </a:pPr>
            <a:endParaRPr lang="lv-LV" sz="1800" dirty="0" smtClean="0">
              <a:latin typeface="Arial" panose="020B0604020202020204" pitchFamily="34" charset="0"/>
              <a:cs typeface="Arial" panose="020B0604020202020204" pitchFamily="34" charset="0"/>
            </a:endParaRPr>
          </a:p>
          <a:p>
            <a:pPr marL="0" indent="0" algn="just">
              <a:buNone/>
            </a:pPr>
            <a:endParaRPr lang="lv-LV" sz="1800" dirty="0">
              <a:latin typeface="Arial" panose="020B0604020202020204" pitchFamily="34" charset="0"/>
              <a:cs typeface="Arial" panose="020B0604020202020204" pitchFamily="34" charset="0"/>
            </a:endParaRPr>
          </a:p>
        </p:txBody>
      </p:sp>
      <p:graphicFrame>
        <p:nvGraphicFramePr>
          <p:cNvPr id="4" name="Table 3"/>
          <p:cNvGraphicFramePr>
            <a:graphicFrameLocks noGrp="1"/>
          </p:cNvGraphicFramePr>
          <p:nvPr>
            <p:extLst/>
          </p:nvPr>
        </p:nvGraphicFramePr>
        <p:xfrm>
          <a:off x="539551" y="2420888"/>
          <a:ext cx="8064898" cy="2880319"/>
        </p:xfrm>
        <a:graphic>
          <a:graphicData uri="http://schemas.openxmlformats.org/drawingml/2006/table">
            <a:tbl>
              <a:tblPr firstRow="1" firstCol="1" bandRow="1">
                <a:tableStyleId>{5C22544A-7EE6-4342-B048-85BDC9FD1C3A}</a:tableStyleId>
              </a:tblPr>
              <a:tblGrid>
                <a:gridCol w="803400"/>
                <a:gridCol w="2074365"/>
                <a:gridCol w="2305302"/>
                <a:gridCol w="2881831"/>
              </a:tblGrid>
              <a:tr h="653441">
                <a:tc>
                  <a:txBody>
                    <a:bodyPr/>
                    <a:lstStyle/>
                    <a:p>
                      <a:pPr algn="ctr">
                        <a:spcAft>
                          <a:spcPts val="0"/>
                        </a:spcAft>
                      </a:pPr>
                      <a:r>
                        <a:rPr lang="lv-LV" sz="1200" dirty="0" err="1">
                          <a:solidFill>
                            <a:schemeClr val="tx1"/>
                          </a:solidFill>
                          <a:effectLst/>
                        </a:rPr>
                        <a:t>Nr.p.k</a:t>
                      </a:r>
                      <a:r>
                        <a:rPr lang="lv-LV" sz="1200" dirty="0">
                          <a:solidFill>
                            <a:schemeClr val="tx1"/>
                          </a:solidFill>
                          <a:effectLst/>
                        </a:rPr>
                        <a:t>.</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a:solidFill>
                            <a:schemeClr val="tx1"/>
                          </a:solidFill>
                          <a:effectLst/>
                        </a:rPr>
                        <a:t>Maršrutu tīkla daļa</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dirty="0">
                          <a:solidFill>
                            <a:schemeClr val="tx1"/>
                          </a:solidFill>
                          <a:effectLst/>
                        </a:rPr>
                        <a:t>2018.gadā</a:t>
                      </a:r>
                    </a:p>
                    <a:p>
                      <a:pPr algn="ctr">
                        <a:spcAft>
                          <a:spcPts val="0"/>
                        </a:spcAft>
                      </a:pPr>
                      <a:r>
                        <a:rPr lang="lv-LV" sz="1200" dirty="0">
                          <a:solidFill>
                            <a:schemeClr val="tx1"/>
                          </a:solidFill>
                          <a:effectLst/>
                        </a:rPr>
                        <a:t> veicamais apjoms (km)</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R="827405" algn="ctr">
                        <a:spcAft>
                          <a:spcPts val="0"/>
                        </a:spcAft>
                      </a:pPr>
                      <a:r>
                        <a:rPr lang="lv-LV" sz="1200">
                          <a:solidFill>
                            <a:schemeClr val="tx1"/>
                          </a:solidFill>
                          <a:effectLst/>
                        </a:rPr>
                        <a:t>Uzņēmuma “A” 2018.gadā izpildāmais apjoms (km)</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326721">
                <a:tc>
                  <a:txBody>
                    <a:bodyPr/>
                    <a:lstStyle/>
                    <a:p>
                      <a:pPr algn="just">
                        <a:spcAft>
                          <a:spcPts val="0"/>
                        </a:spcAft>
                      </a:pPr>
                      <a:r>
                        <a:rPr lang="lv-LV" sz="1200">
                          <a:solidFill>
                            <a:schemeClr val="tx1"/>
                          </a:solidFill>
                          <a:effectLst/>
                        </a:rPr>
                        <a:t>1. </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solidFill>
                            <a:schemeClr val="tx1"/>
                          </a:solidFill>
                          <a:effectLst/>
                        </a:rPr>
                        <a:t>Jēkabpils</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a:solidFill>
                            <a:schemeClr val="tx1"/>
                          </a:solidFill>
                          <a:effectLst/>
                        </a:rPr>
                        <a:t>1 117 774</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a:solidFill>
                            <a:schemeClr val="tx1"/>
                          </a:solidFill>
                          <a:effectLst/>
                        </a:rPr>
                        <a:t>558 887</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326721">
                <a:tc>
                  <a:txBody>
                    <a:bodyPr/>
                    <a:lstStyle/>
                    <a:p>
                      <a:pPr algn="just">
                        <a:spcAft>
                          <a:spcPts val="0"/>
                        </a:spcAft>
                      </a:pPr>
                      <a:r>
                        <a:rPr lang="lv-LV" sz="1200">
                          <a:solidFill>
                            <a:schemeClr val="tx1"/>
                          </a:solidFill>
                          <a:effectLst/>
                        </a:rPr>
                        <a:t>2.</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solidFill>
                            <a:schemeClr val="tx1"/>
                          </a:solidFill>
                          <a:effectLst/>
                        </a:rPr>
                        <a:t>Madona</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a:solidFill>
                            <a:schemeClr val="tx1"/>
                          </a:solidFill>
                          <a:effectLst/>
                        </a:rPr>
                        <a:t>1 748 127</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a:solidFill>
                            <a:schemeClr val="tx1"/>
                          </a:solidFill>
                          <a:effectLst/>
                        </a:rPr>
                        <a:t>874 063,5</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326721">
                <a:tc gridSpan="4">
                  <a:txBody>
                    <a:bodyPr/>
                    <a:lstStyle/>
                    <a:p>
                      <a:pPr algn="ctr">
                        <a:spcAft>
                          <a:spcPts val="0"/>
                        </a:spcAft>
                      </a:pPr>
                      <a:r>
                        <a:rPr lang="lv-LV" sz="1200">
                          <a:solidFill>
                            <a:schemeClr val="tx1"/>
                          </a:solidFill>
                          <a:effectLst/>
                        </a:rPr>
                        <a:t>Kopā</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lv-LV"/>
                    </a:p>
                  </a:txBody>
                  <a:tcPr/>
                </a:tc>
                <a:tc hMerge="1">
                  <a:txBody>
                    <a:bodyPr/>
                    <a:lstStyle/>
                    <a:p>
                      <a:endParaRPr lang="lv-LV"/>
                    </a:p>
                  </a:txBody>
                  <a:tcPr/>
                </a:tc>
                <a:tc hMerge="1">
                  <a:txBody>
                    <a:bodyPr/>
                    <a:lstStyle/>
                    <a:p>
                      <a:endParaRPr lang="lv-LV"/>
                    </a:p>
                  </a:txBody>
                  <a:tcPr/>
                </a:tc>
              </a:tr>
              <a:tr h="1246715">
                <a:tc>
                  <a:txBody>
                    <a:bodyPr/>
                    <a:lstStyle/>
                    <a:p>
                      <a:pPr algn="just">
                        <a:spcAft>
                          <a:spcPts val="0"/>
                        </a:spcAft>
                      </a:pPr>
                      <a:r>
                        <a:rPr lang="lv-LV" sz="1200">
                          <a:solidFill>
                            <a:schemeClr val="tx1"/>
                          </a:solidFill>
                          <a:effectLst/>
                        </a:rPr>
                        <a:t> </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solidFill>
                            <a:schemeClr val="tx1"/>
                          </a:solidFill>
                          <a:effectLst/>
                        </a:rPr>
                        <a:t>2 (divās) maršrutu tīkla daļas</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solidFill>
                            <a:schemeClr val="tx1"/>
                          </a:solidFill>
                          <a:effectLst/>
                        </a:rPr>
                        <a:t>2 865 901 km </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dirty="0">
                          <a:solidFill>
                            <a:schemeClr val="tx1"/>
                          </a:solidFill>
                          <a:effectLst/>
                        </a:rPr>
                        <a:t>1 432 950,5</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bl>
          </a:graphicData>
        </a:graphic>
      </p:graphicFrame>
      <p:sp>
        <p:nvSpPr>
          <p:cNvPr id="5" name="Slide Number Placeholder 4"/>
          <p:cNvSpPr>
            <a:spLocks noGrp="1"/>
          </p:cNvSpPr>
          <p:nvPr>
            <p:ph type="sldNum" sz="quarter" idx="12"/>
          </p:nvPr>
        </p:nvSpPr>
        <p:spPr/>
        <p:txBody>
          <a:bodyPr/>
          <a:lstStyle/>
          <a:p>
            <a:fld id="{2121C083-3766-411E-AD9E-6C4F5CC14E89}" type="slidenum">
              <a:rPr lang="lv-LV" altLang="lv-LV" smtClean="0"/>
              <a:pPr/>
              <a:t>32</a:t>
            </a:fld>
            <a:endParaRPr lang="lv-LV" altLang="lv-LV"/>
          </a:p>
        </p:txBody>
      </p:sp>
    </p:spTree>
    <p:extLst>
      <p:ext uri="{BB962C8B-B14F-4D97-AF65-F5344CB8AC3E}">
        <p14:creationId xmlns:p14="http://schemas.microsoft.com/office/powerpoint/2010/main" val="32287944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3200" b="1" dirty="0">
                <a:latin typeface="Arial" panose="020B0604020202020204" pitchFamily="34" charset="0"/>
                <a:cs typeface="Arial" panose="020B0604020202020204" pitchFamily="34" charset="0"/>
              </a:rPr>
              <a:t>Uzvarētāja noteikšanas metodika</a:t>
            </a:r>
            <a:br>
              <a:rPr lang="lv-LV" sz="3200" b="1" dirty="0">
                <a:latin typeface="Arial" panose="020B0604020202020204" pitchFamily="34" charset="0"/>
                <a:cs typeface="Arial" panose="020B0604020202020204" pitchFamily="34" charset="0"/>
              </a:rPr>
            </a:br>
            <a:r>
              <a:rPr lang="lv-LV" sz="3200" b="1" dirty="0">
                <a:latin typeface="Arial" panose="020B0604020202020204" pitchFamily="34" charset="0"/>
                <a:cs typeface="Arial" panose="020B0604020202020204" pitchFamily="34" charset="0"/>
              </a:rPr>
              <a:t>(praktisks </a:t>
            </a:r>
            <a:r>
              <a:rPr lang="lv-LV" sz="3200" b="1" dirty="0" smtClean="0">
                <a:latin typeface="Arial" panose="020B0604020202020204" pitchFamily="34" charset="0"/>
                <a:cs typeface="Arial" panose="020B0604020202020204" pitchFamily="34" charset="0"/>
              </a:rPr>
              <a:t>piemērs nr.2)</a:t>
            </a:r>
            <a:endParaRPr lang="lv-LV" sz="3200" dirty="0"/>
          </a:p>
        </p:txBody>
      </p:sp>
      <p:sp>
        <p:nvSpPr>
          <p:cNvPr id="3" name="Content Placeholder 2"/>
          <p:cNvSpPr>
            <a:spLocks noGrp="1"/>
          </p:cNvSpPr>
          <p:nvPr>
            <p:ph idx="1"/>
          </p:nvPr>
        </p:nvSpPr>
        <p:spPr/>
        <p:txBody>
          <a:bodyPr/>
          <a:lstStyle/>
          <a:p>
            <a:pPr marL="0" indent="0" algn="just">
              <a:buNone/>
            </a:pPr>
            <a:r>
              <a:rPr lang="lv-LV" sz="1800" dirty="0" err="1"/>
              <a:t>Ģenerāluzņēmums</a:t>
            </a:r>
            <a:r>
              <a:rPr lang="lv-LV" sz="1800" dirty="0"/>
              <a:t> un apakšuzņēmums “A+D” ir iesniedzis sekojošo reģionālās nozīmes maršrutu tīkla daļu prioritāšu sarakstu</a:t>
            </a:r>
            <a:r>
              <a:rPr lang="lv-LV" sz="1800" dirty="0" smtClean="0"/>
              <a:t>:</a:t>
            </a:r>
          </a:p>
          <a:p>
            <a:pPr marL="0" indent="0" algn="just">
              <a:buNone/>
            </a:pPr>
            <a:endParaRPr lang="lv-LV" sz="1800" dirty="0"/>
          </a:p>
          <a:p>
            <a:pPr marL="0" indent="0">
              <a:buNone/>
            </a:pPr>
            <a:endParaRPr lang="lv-LV" dirty="0"/>
          </a:p>
        </p:txBody>
      </p:sp>
      <p:graphicFrame>
        <p:nvGraphicFramePr>
          <p:cNvPr id="4" name="Table 3"/>
          <p:cNvGraphicFramePr>
            <a:graphicFrameLocks noGrp="1"/>
          </p:cNvGraphicFramePr>
          <p:nvPr>
            <p:extLst/>
          </p:nvPr>
        </p:nvGraphicFramePr>
        <p:xfrm>
          <a:off x="457200" y="2348879"/>
          <a:ext cx="8229600" cy="3024336"/>
        </p:xfrm>
        <a:graphic>
          <a:graphicData uri="http://schemas.openxmlformats.org/drawingml/2006/table">
            <a:tbl>
              <a:tblPr firstRow="1" firstCol="1" bandRow="1">
                <a:tableStyleId>{5C22544A-7EE6-4342-B048-85BDC9FD1C3A}</a:tableStyleId>
              </a:tblPr>
              <a:tblGrid>
                <a:gridCol w="980092"/>
                <a:gridCol w="3960048"/>
                <a:gridCol w="3289460"/>
              </a:tblGrid>
              <a:tr h="504056">
                <a:tc>
                  <a:txBody>
                    <a:bodyPr/>
                    <a:lstStyle/>
                    <a:p>
                      <a:pPr algn="ctr">
                        <a:spcAft>
                          <a:spcPts val="0"/>
                        </a:spcAft>
                      </a:pPr>
                      <a:r>
                        <a:rPr lang="lv-LV" sz="1200" dirty="0" err="1">
                          <a:solidFill>
                            <a:schemeClr val="tx1"/>
                          </a:solidFill>
                          <a:effectLst/>
                        </a:rPr>
                        <a:t>Nr.p.k</a:t>
                      </a:r>
                      <a:r>
                        <a:rPr lang="lv-LV" sz="1200" dirty="0">
                          <a:solidFill>
                            <a:schemeClr val="tx1"/>
                          </a:solidFill>
                          <a:effectLst/>
                        </a:rPr>
                        <a:t>.</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dirty="0">
                          <a:solidFill>
                            <a:schemeClr val="tx1"/>
                          </a:solidFill>
                          <a:effectLst/>
                        </a:rPr>
                        <a:t>Maršrutu tīkla daļa</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lv-LV" sz="1200">
                          <a:solidFill>
                            <a:schemeClr val="tx1"/>
                          </a:solidFill>
                          <a:effectLst/>
                        </a:rPr>
                        <a:t>2018.gadā</a:t>
                      </a:r>
                    </a:p>
                    <a:p>
                      <a:pPr algn="ctr">
                        <a:spcAft>
                          <a:spcPts val="0"/>
                        </a:spcAft>
                      </a:pPr>
                      <a:r>
                        <a:rPr lang="lv-LV" sz="1200">
                          <a:solidFill>
                            <a:schemeClr val="tx1"/>
                          </a:solidFill>
                          <a:effectLst/>
                        </a:rPr>
                        <a:t> veicamais apjoms (km)</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52028">
                <a:tc>
                  <a:txBody>
                    <a:bodyPr/>
                    <a:lstStyle/>
                    <a:p>
                      <a:pPr algn="just">
                        <a:spcAft>
                          <a:spcPts val="0"/>
                        </a:spcAft>
                      </a:pPr>
                      <a:r>
                        <a:rPr lang="lv-LV" sz="1200" b="0">
                          <a:solidFill>
                            <a:schemeClr val="tx1"/>
                          </a:solidFill>
                          <a:effectLst/>
                        </a:rPr>
                        <a:t>1. </a:t>
                      </a:r>
                      <a:endParaRPr lang="lv-LV" sz="12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dirty="0">
                          <a:solidFill>
                            <a:schemeClr val="tx1"/>
                          </a:solidFill>
                          <a:effectLst/>
                        </a:rPr>
                        <a:t>Daugavpils</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r">
                        <a:spcAft>
                          <a:spcPts val="0"/>
                        </a:spcAft>
                      </a:pPr>
                      <a:r>
                        <a:rPr lang="lv-LV" sz="1200">
                          <a:solidFill>
                            <a:schemeClr val="tx1"/>
                          </a:solidFill>
                          <a:effectLst/>
                        </a:rPr>
                        <a:t>2 446 863 </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52028">
                <a:tc>
                  <a:txBody>
                    <a:bodyPr/>
                    <a:lstStyle/>
                    <a:p>
                      <a:pPr algn="just">
                        <a:spcAft>
                          <a:spcPts val="0"/>
                        </a:spcAft>
                      </a:pPr>
                      <a:r>
                        <a:rPr lang="lv-LV" sz="1200" b="0">
                          <a:solidFill>
                            <a:schemeClr val="tx1"/>
                          </a:solidFill>
                          <a:effectLst/>
                        </a:rPr>
                        <a:t>2. </a:t>
                      </a:r>
                      <a:endParaRPr lang="lv-LV" sz="12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dirty="0">
                          <a:solidFill>
                            <a:schemeClr val="tx1"/>
                          </a:solidFill>
                          <a:effectLst/>
                        </a:rPr>
                        <a:t>Rēzekne </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r">
                        <a:spcAft>
                          <a:spcPts val="0"/>
                        </a:spcAft>
                      </a:pPr>
                      <a:r>
                        <a:rPr lang="lv-LV" sz="1200">
                          <a:solidFill>
                            <a:schemeClr val="tx1"/>
                          </a:solidFill>
                          <a:effectLst/>
                        </a:rPr>
                        <a:t>1 554 182</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52028">
                <a:tc>
                  <a:txBody>
                    <a:bodyPr/>
                    <a:lstStyle/>
                    <a:p>
                      <a:pPr algn="just">
                        <a:spcAft>
                          <a:spcPts val="0"/>
                        </a:spcAft>
                      </a:pPr>
                      <a:r>
                        <a:rPr lang="lv-LV" sz="1200" b="0">
                          <a:solidFill>
                            <a:schemeClr val="tx1"/>
                          </a:solidFill>
                          <a:effectLst/>
                        </a:rPr>
                        <a:t>3. </a:t>
                      </a:r>
                      <a:endParaRPr lang="lv-LV" sz="12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dirty="0">
                          <a:solidFill>
                            <a:schemeClr val="tx1"/>
                          </a:solidFill>
                          <a:effectLst/>
                        </a:rPr>
                        <a:t>Alūksne</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r">
                        <a:spcAft>
                          <a:spcPts val="0"/>
                        </a:spcAft>
                      </a:pPr>
                      <a:r>
                        <a:rPr lang="lv-LV" sz="1200">
                          <a:solidFill>
                            <a:schemeClr val="tx1"/>
                          </a:solidFill>
                          <a:effectLst/>
                        </a:rPr>
                        <a:t>559 351</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52028">
                <a:tc>
                  <a:txBody>
                    <a:bodyPr/>
                    <a:lstStyle/>
                    <a:p>
                      <a:pPr algn="just">
                        <a:spcAft>
                          <a:spcPts val="0"/>
                        </a:spcAft>
                      </a:pPr>
                      <a:r>
                        <a:rPr lang="lv-LV" sz="1200" b="0">
                          <a:solidFill>
                            <a:schemeClr val="tx1"/>
                          </a:solidFill>
                          <a:effectLst/>
                        </a:rPr>
                        <a:t>4. </a:t>
                      </a:r>
                      <a:endParaRPr lang="lv-LV" sz="12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dirty="0">
                          <a:solidFill>
                            <a:schemeClr val="tx1"/>
                          </a:solidFill>
                          <a:effectLst/>
                        </a:rPr>
                        <a:t>Ziemeļkurzeme</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r">
                        <a:spcAft>
                          <a:spcPts val="0"/>
                        </a:spcAft>
                      </a:pPr>
                      <a:r>
                        <a:rPr lang="lv-LV" sz="1200">
                          <a:solidFill>
                            <a:schemeClr val="tx1"/>
                          </a:solidFill>
                          <a:effectLst/>
                        </a:rPr>
                        <a:t>1 454 470</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52028">
                <a:tc>
                  <a:txBody>
                    <a:bodyPr/>
                    <a:lstStyle/>
                    <a:p>
                      <a:pPr algn="just">
                        <a:spcAft>
                          <a:spcPts val="0"/>
                        </a:spcAft>
                      </a:pPr>
                      <a:r>
                        <a:rPr lang="lv-LV" sz="1200" b="0">
                          <a:solidFill>
                            <a:schemeClr val="tx1"/>
                          </a:solidFill>
                          <a:effectLst/>
                        </a:rPr>
                        <a:t>5.</a:t>
                      </a:r>
                      <a:endParaRPr lang="lv-LV" sz="12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dirty="0">
                          <a:solidFill>
                            <a:schemeClr val="tx1"/>
                          </a:solidFill>
                          <a:effectLst/>
                        </a:rPr>
                        <a:t>Madona</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r">
                        <a:spcAft>
                          <a:spcPts val="0"/>
                        </a:spcAft>
                      </a:pPr>
                      <a:r>
                        <a:rPr lang="lv-LV" sz="1200">
                          <a:solidFill>
                            <a:schemeClr val="tx1"/>
                          </a:solidFill>
                          <a:effectLst/>
                        </a:rPr>
                        <a:t>1 748 127 </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52028">
                <a:tc>
                  <a:txBody>
                    <a:bodyPr/>
                    <a:lstStyle/>
                    <a:p>
                      <a:pPr algn="just">
                        <a:spcAft>
                          <a:spcPts val="0"/>
                        </a:spcAft>
                      </a:pPr>
                      <a:r>
                        <a:rPr lang="lv-LV" sz="1200" b="0">
                          <a:solidFill>
                            <a:schemeClr val="tx1"/>
                          </a:solidFill>
                          <a:effectLst/>
                        </a:rPr>
                        <a:t>6.</a:t>
                      </a:r>
                      <a:endParaRPr lang="lv-LV" sz="12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dirty="0">
                          <a:solidFill>
                            <a:schemeClr val="tx1"/>
                          </a:solidFill>
                          <a:effectLst/>
                        </a:rPr>
                        <a:t>Preiļi</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r">
                        <a:spcAft>
                          <a:spcPts val="0"/>
                        </a:spcAft>
                      </a:pPr>
                      <a:r>
                        <a:rPr lang="lv-LV" sz="1200">
                          <a:solidFill>
                            <a:schemeClr val="tx1"/>
                          </a:solidFill>
                          <a:effectLst/>
                        </a:rPr>
                        <a:t>986 661</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52028">
                <a:tc>
                  <a:txBody>
                    <a:bodyPr/>
                    <a:lstStyle/>
                    <a:p>
                      <a:pPr algn="just">
                        <a:spcAft>
                          <a:spcPts val="0"/>
                        </a:spcAft>
                      </a:pPr>
                      <a:r>
                        <a:rPr lang="lv-LV" sz="1200" b="0">
                          <a:solidFill>
                            <a:schemeClr val="tx1"/>
                          </a:solidFill>
                          <a:effectLst/>
                        </a:rPr>
                        <a:t>7.</a:t>
                      </a:r>
                      <a:endParaRPr lang="lv-LV" sz="12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dirty="0">
                          <a:solidFill>
                            <a:schemeClr val="tx1"/>
                          </a:solidFill>
                          <a:effectLst/>
                        </a:rPr>
                        <a:t>Limbaži</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r">
                        <a:spcAft>
                          <a:spcPts val="0"/>
                        </a:spcAft>
                      </a:pPr>
                      <a:r>
                        <a:rPr lang="lv-LV" sz="1200">
                          <a:solidFill>
                            <a:schemeClr val="tx1"/>
                          </a:solidFill>
                          <a:effectLst/>
                        </a:rPr>
                        <a:t>781 689</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52028">
                <a:tc>
                  <a:txBody>
                    <a:bodyPr/>
                    <a:lstStyle/>
                    <a:p>
                      <a:pPr algn="just">
                        <a:spcAft>
                          <a:spcPts val="0"/>
                        </a:spcAft>
                      </a:pPr>
                      <a:r>
                        <a:rPr lang="lv-LV" sz="1200" b="0" dirty="0">
                          <a:solidFill>
                            <a:schemeClr val="tx1"/>
                          </a:solidFill>
                          <a:effectLst/>
                        </a:rPr>
                        <a:t>8.</a:t>
                      </a:r>
                      <a:endParaRPr lang="lv-LV" sz="12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dirty="0">
                          <a:solidFill>
                            <a:schemeClr val="tx1"/>
                          </a:solidFill>
                          <a:effectLst/>
                        </a:rPr>
                        <a:t>Gulbene</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r">
                        <a:spcAft>
                          <a:spcPts val="0"/>
                        </a:spcAft>
                      </a:pPr>
                      <a:r>
                        <a:rPr lang="lv-LV" sz="1200" dirty="0">
                          <a:solidFill>
                            <a:schemeClr val="tx1"/>
                          </a:solidFill>
                          <a:effectLst/>
                        </a:rPr>
                        <a:t>789 320</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52028">
                <a:tc>
                  <a:txBody>
                    <a:bodyPr/>
                    <a:lstStyle/>
                    <a:p>
                      <a:pPr algn="just">
                        <a:spcAft>
                          <a:spcPts val="0"/>
                        </a:spcAft>
                      </a:pPr>
                      <a:r>
                        <a:rPr lang="lv-LV" sz="1200" b="0">
                          <a:solidFill>
                            <a:schemeClr val="tx1"/>
                          </a:solidFill>
                          <a:effectLst/>
                        </a:rPr>
                        <a:t>9.</a:t>
                      </a:r>
                      <a:endParaRPr lang="lv-LV" sz="12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solidFill>
                            <a:schemeClr val="tx1"/>
                          </a:solidFill>
                          <a:effectLst/>
                        </a:rPr>
                        <a:t>Jēkabpils</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r">
                        <a:spcAft>
                          <a:spcPts val="0"/>
                        </a:spcAft>
                      </a:pPr>
                      <a:r>
                        <a:rPr lang="lv-LV" sz="1200" dirty="0">
                          <a:solidFill>
                            <a:schemeClr val="tx1"/>
                          </a:solidFill>
                          <a:effectLst/>
                        </a:rPr>
                        <a:t>1 117 774</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252028">
                <a:tc>
                  <a:txBody>
                    <a:bodyPr/>
                    <a:lstStyle/>
                    <a:p>
                      <a:pPr algn="just">
                        <a:spcAft>
                          <a:spcPts val="0"/>
                        </a:spcAft>
                      </a:pPr>
                      <a:r>
                        <a:rPr lang="lv-LV" sz="1200" b="0" dirty="0">
                          <a:solidFill>
                            <a:schemeClr val="tx1"/>
                          </a:solidFill>
                          <a:effectLst/>
                        </a:rPr>
                        <a:t>10.</a:t>
                      </a:r>
                      <a:endParaRPr lang="lv-LV" sz="12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solidFill>
                            <a:schemeClr val="tx1"/>
                          </a:solidFill>
                          <a:effectLst/>
                        </a:rPr>
                        <a:t>Ludza</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r">
                        <a:spcAft>
                          <a:spcPts val="0"/>
                        </a:spcAft>
                      </a:pPr>
                      <a:r>
                        <a:rPr lang="lv-LV" sz="1200" dirty="0">
                          <a:solidFill>
                            <a:schemeClr val="tx1"/>
                          </a:solidFill>
                          <a:effectLst/>
                        </a:rPr>
                        <a:t>599 103</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bl>
          </a:graphicData>
        </a:graphic>
      </p:graphicFrame>
      <p:sp>
        <p:nvSpPr>
          <p:cNvPr id="5" name="Rectangle 1"/>
          <p:cNvSpPr>
            <a:spLocks noChangeArrowheads="1"/>
          </p:cNvSpPr>
          <p:nvPr/>
        </p:nvSpPr>
        <p:spPr bwMode="auto">
          <a:xfrm>
            <a:off x="1938338" y="27654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lv-LV"/>
          </a:p>
        </p:txBody>
      </p:sp>
      <p:sp>
        <p:nvSpPr>
          <p:cNvPr id="6" name="Slide Number Placeholder 5"/>
          <p:cNvSpPr>
            <a:spLocks noGrp="1"/>
          </p:cNvSpPr>
          <p:nvPr>
            <p:ph type="sldNum" sz="quarter" idx="12"/>
          </p:nvPr>
        </p:nvSpPr>
        <p:spPr/>
        <p:txBody>
          <a:bodyPr/>
          <a:lstStyle/>
          <a:p>
            <a:fld id="{2121C083-3766-411E-AD9E-6C4F5CC14E89}" type="slidenum">
              <a:rPr lang="lv-LV" altLang="lv-LV" smtClean="0"/>
              <a:pPr/>
              <a:t>33</a:t>
            </a:fld>
            <a:endParaRPr lang="lv-LV" altLang="lv-LV"/>
          </a:p>
        </p:txBody>
      </p:sp>
    </p:spTree>
    <p:extLst>
      <p:ext uri="{BB962C8B-B14F-4D97-AF65-F5344CB8AC3E}">
        <p14:creationId xmlns:p14="http://schemas.microsoft.com/office/powerpoint/2010/main" val="37264822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3200" b="1" dirty="0">
                <a:latin typeface="Arial" panose="020B0604020202020204" pitchFamily="34" charset="0"/>
                <a:cs typeface="Arial" panose="020B0604020202020204" pitchFamily="34" charset="0"/>
              </a:rPr>
              <a:t>Uzvarētāja noteikšanas metodika</a:t>
            </a:r>
            <a:br>
              <a:rPr lang="lv-LV" sz="3200" b="1" dirty="0">
                <a:latin typeface="Arial" panose="020B0604020202020204" pitchFamily="34" charset="0"/>
                <a:cs typeface="Arial" panose="020B0604020202020204" pitchFamily="34" charset="0"/>
              </a:rPr>
            </a:br>
            <a:r>
              <a:rPr lang="lv-LV" sz="3200" b="1" dirty="0">
                <a:latin typeface="Arial" panose="020B0604020202020204" pitchFamily="34" charset="0"/>
                <a:cs typeface="Arial" panose="020B0604020202020204" pitchFamily="34" charset="0"/>
              </a:rPr>
              <a:t>(praktisks </a:t>
            </a:r>
            <a:r>
              <a:rPr lang="lv-LV" sz="3200" b="1" dirty="0" smtClean="0">
                <a:latin typeface="Arial" panose="020B0604020202020204" pitchFamily="34" charset="0"/>
                <a:cs typeface="Arial" panose="020B0604020202020204" pitchFamily="34" charset="0"/>
              </a:rPr>
              <a:t>piemērs nr.2)</a:t>
            </a:r>
            <a:endParaRPr lang="lv-LV"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algn="just"/>
            <a:endParaRPr lang="lv-LV" sz="2000" dirty="0" smtClean="0">
              <a:latin typeface="Arial" panose="020B0604020202020204" pitchFamily="34" charset="0"/>
              <a:cs typeface="Arial" panose="020B0604020202020204" pitchFamily="34" charset="0"/>
            </a:endParaRPr>
          </a:p>
          <a:p>
            <a:pPr algn="just"/>
            <a:r>
              <a:rPr lang="lv-LV" sz="2000" dirty="0" smtClean="0">
                <a:latin typeface="Arial" panose="020B0604020202020204" pitchFamily="34" charset="0"/>
                <a:cs typeface="Arial" panose="020B0604020202020204" pitchFamily="34" charset="0"/>
              </a:rPr>
              <a:t>Pasūtītājs </a:t>
            </a:r>
            <a:r>
              <a:rPr lang="lv-LV" sz="2000" b="1" dirty="0">
                <a:latin typeface="Arial" panose="020B0604020202020204" pitchFamily="34" charset="0"/>
                <a:cs typeface="Arial" panose="020B0604020202020204" pitchFamily="34" charset="0"/>
              </a:rPr>
              <a:t>pirmo salīdzina tā Pretendenta </a:t>
            </a:r>
            <a:r>
              <a:rPr lang="lv-LV" sz="2000" dirty="0">
                <a:latin typeface="Arial" panose="020B0604020202020204" pitchFamily="34" charset="0"/>
                <a:cs typeface="Arial" panose="020B0604020202020204" pitchFamily="34" charset="0"/>
              </a:rPr>
              <a:t>(atsevišķā uzņēmuma, personu apvienības vai pretendenta, kas piedāvājumu iesniedzis kombinācijā </a:t>
            </a:r>
            <a:r>
              <a:rPr lang="lv-LV" sz="2000" dirty="0" err="1">
                <a:latin typeface="Arial" panose="020B0604020202020204" pitchFamily="34" charset="0"/>
                <a:cs typeface="Arial" panose="020B0604020202020204" pitchFamily="34" charset="0"/>
              </a:rPr>
              <a:t>ģenerāluzņēmums</a:t>
            </a:r>
            <a:r>
              <a:rPr lang="lv-LV" sz="2000" dirty="0">
                <a:latin typeface="Arial" panose="020B0604020202020204" pitchFamily="34" charset="0"/>
                <a:cs typeface="Arial" panose="020B0604020202020204" pitchFamily="34" charset="0"/>
              </a:rPr>
              <a:t> un apakšuzņēmums) iesniegto </a:t>
            </a:r>
            <a:r>
              <a:rPr lang="lv-LV" sz="2000" b="1" dirty="0">
                <a:latin typeface="Arial" panose="020B0604020202020204" pitchFamily="34" charset="0"/>
                <a:cs typeface="Arial" panose="020B0604020202020204" pitchFamily="34" charset="0"/>
              </a:rPr>
              <a:t>prioritāro maršruta tīkla daļu sarakstu </a:t>
            </a:r>
            <a:r>
              <a:rPr lang="lv-LV" sz="2000" i="1" dirty="0">
                <a:latin typeface="Arial" panose="020B0604020202020204" pitchFamily="34" charset="0"/>
                <a:cs typeface="Arial" panose="020B0604020202020204" pitchFamily="34" charset="0"/>
              </a:rPr>
              <a:t>(nolikuma 2.pielikums) </a:t>
            </a:r>
            <a:r>
              <a:rPr lang="lv-LV" sz="2000" dirty="0">
                <a:latin typeface="Arial" panose="020B0604020202020204" pitchFamily="34" charset="0"/>
                <a:cs typeface="Arial" panose="020B0604020202020204" pitchFamily="34" charset="0"/>
              </a:rPr>
              <a:t>ar daļām, kurās Pretendentam tiek potenciāli piešķiramas tiesības sniegt sabiedriskā transporta pakalpojumus un </a:t>
            </a:r>
            <a:r>
              <a:rPr lang="lv-LV" sz="2000" b="1" dirty="0" err="1">
                <a:latin typeface="Arial" panose="020B0604020202020204" pitchFamily="34" charset="0"/>
                <a:cs typeface="Arial" panose="020B0604020202020204" pitchFamily="34" charset="0"/>
              </a:rPr>
              <a:t>pirmam</a:t>
            </a:r>
            <a:r>
              <a:rPr lang="lv-LV" sz="2000" b="1" dirty="0">
                <a:latin typeface="Arial" panose="020B0604020202020204" pitchFamily="34" charset="0"/>
                <a:cs typeface="Arial" panose="020B0604020202020204" pitchFamily="34" charset="0"/>
              </a:rPr>
              <a:t> piešķir tiesības </a:t>
            </a:r>
            <a:r>
              <a:rPr lang="lv-LV" sz="2000" dirty="0">
                <a:latin typeface="Arial" panose="020B0604020202020204" pitchFamily="34" charset="0"/>
                <a:cs typeface="Arial" panose="020B0604020202020204" pitchFamily="34" charset="0"/>
              </a:rPr>
              <a:t>(atzīst par uzvarētāju) tam Pretendentam, </a:t>
            </a:r>
            <a:r>
              <a:rPr lang="lv-LV" sz="2000" b="1" dirty="0">
                <a:latin typeface="Arial" panose="020B0604020202020204" pitchFamily="34" charset="0"/>
                <a:cs typeface="Arial" panose="020B0604020202020204" pitchFamily="34" charset="0"/>
              </a:rPr>
              <a:t>kurš pirmais ir iesniedzis piedāvājumu </a:t>
            </a:r>
            <a:r>
              <a:rPr lang="lv-LV" sz="2000" dirty="0">
                <a:latin typeface="Arial" panose="020B0604020202020204" pitchFamily="34" charset="0"/>
                <a:cs typeface="Arial" panose="020B0604020202020204" pitchFamily="34" charset="0"/>
              </a:rPr>
              <a:t>(piedāvājuma iesniegšanas laiks un datums ir fiksēts uz piedāvājuma aploksnes). </a:t>
            </a:r>
          </a:p>
          <a:p>
            <a:endParaRPr lang="lv-LV" dirty="0"/>
          </a:p>
        </p:txBody>
      </p:sp>
      <p:sp>
        <p:nvSpPr>
          <p:cNvPr id="4" name="Slide Number Placeholder 3"/>
          <p:cNvSpPr>
            <a:spLocks noGrp="1"/>
          </p:cNvSpPr>
          <p:nvPr>
            <p:ph type="sldNum" sz="quarter" idx="12"/>
          </p:nvPr>
        </p:nvSpPr>
        <p:spPr/>
        <p:txBody>
          <a:bodyPr/>
          <a:lstStyle/>
          <a:p>
            <a:fld id="{2121C083-3766-411E-AD9E-6C4F5CC14E89}" type="slidenum">
              <a:rPr lang="lv-LV" altLang="lv-LV" smtClean="0"/>
              <a:pPr/>
              <a:t>34</a:t>
            </a:fld>
            <a:endParaRPr lang="lv-LV" altLang="lv-LV"/>
          </a:p>
        </p:txBody>
      </p:sp>
    </p:spTree>
    <p:extLst>
      <p:ext uri="{BB962C8B-B14F-4D97-AF65-F5344CB8AC3E}">
        <p14:creationId xmlns:p14="http://schemas.microsoft.com/office/powerpoint/2010/main" val="12200374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3200" b="1" dirty="0">
                <a:latin typeface="Arial" panose="020B0604020202020204" pitchFamily="34" charset="0"/>
                <a:cs typeface="Arial" panose="020B0604020202020204" pitchFamily="34" charset="0"/>
              </a:rPr>
              <a:t>Personu apvienības “A+B+C” piedāvājums</a:t>
            </a:r>
            <a:endParaRPr lang="lv-LV" sz="3200" dirty="0">
              <a:latin typeface="Arial" panose="020B0604020202020204" pitchFamily="34" charset="0"/>
              <a:cs typeface="Arial" panose="020B0604020202020204" pitchFamily="34" charset="0"/>
            </a:endParaRPr>
          </a:p>
        </p:txBody>
      </p:sp>
      <p:pic>
        <p:nvPicPr>
          <p:cNvPr id="4" name="Content Placeholder 3"/>
          <p:cNvPicPr>
            <a:picLocks noGrp="1" noChangeAspect="1"/>
          </p:cNvPicPr>
          <p:nvPr>
            <p:ph idx="1"/>
          </p:nvPr>
        </p:nvPicPr>
        <p:blipFill>
          <a:blip r:embed="rId2"/>
          <a:stretch>
            <a:fillRect/>
          </a:stretch>
        </p:blipFill>
        <p:spPr>
          <a:xfrm>
            <a:off x="539552" y="1628800"/>
            <a:ext cx="8229600" cy="3960440"/>
          </a:xfrm>
          <a:prstGeom prst="rect">
            <a:avLst/>
          </a:prstGeom>
        </p:spPr>
      </p:pic>
      <p:sp>
        <p:nvSpPr>
          <p:cNvPr id="3" name="Slide Number Placeholder 2"/>
          <p:cNvSpPr>
            <a:spLocks noGrp="1"/>
          </p:cNvSpPr>
          <p:nvPr>
            <p:ph type="sldNum" sz="quarter" idx="12"/>
          </p:nvPr>
        </p:nvSpPr>
        <p:spPr/>
        <p:txBody>
          <a:bodyPr/>
          <a:lstStyle/>
          <a:p>
            <a:fld id="{2121C083-3766-411E-AD9E-6C4F5CC14E89}" type="slidenum">
              <a:rPr lang="lv-LV" altLang="lv-LV" smtClean="0"/>
              <a:pPr/>
              <a:t>35</a:t>
            </a:fld>
            <a:endParaRPr lang="lv-LV" altLang="lv-LV"/>
          </a:p>
        </p:txBody>
      </p:sp>
    </p:spTree>
    <p:extLst>
      <p:ext uri="{BB962C8B-B14F-4D97-AF65-F5344CB8AC3E}">
        <p14:creationId xmlns:p14="http://schemas.microsoft.com/office/powerpoint/2010/main" val="21833157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3200" b="1" dirty="0" smtClean="0">
                <a:latin typeface="Arial" panose="020B0604020202020204" pitchFamily="34" charset="0"/>
                <a:cs typeface="Arial" panose="020B0604020202020204" pitchFamily="34" charset="0"/>
              </a:rPr>
              <a:t>Personu </a:t>
            </a:r>
            <a:r>
              <a:rPr lang="lv-LV" sz="3200" b="1" dirty="0">
                <a:latin typeface="Arial" panose="020B0604020202020204" pitchFamily="34" charset="0"/>
                <a:cs typeface="Arial" panose="020B0604020202020204" pitchFamily="34" charset="0"/>
              </a:rPr>
              <a:t>apvienības “A+B+C</a:t>
            </a:r>
            <a:r>
              <a:rPr lang="lv-LV" sz="3200" b="1" dirty="0" smtClean="0">
                <a:latin typeface="Arial" panose="020B0604020202020204" pitchFamily="34" charset="0"/>
                <a:cs typeface="Arial" panose="020B0604020202020204" pitchFamily="34" charset="0"/>
              </a:rPr>
              <a:t>” </a:t>
            </a:r>
            <a:br>
              <a:rPr lang="lv-LV" sz="3200" b="1" dirty="0" smtClean="0">
                <a:latin typeface="Arial" panose="020B0604020202020204" pitchFamily="34" charset="0"/>
                <a:cs typeface="Arial" panose="020B0604020202020204" pitchFamily="34" charset="0"/>
              </a:rPr>
            </a:br>
            <a:r>
              <a:rPr lang="lv-LV" sz="3200" b="1" dirty="0" smtClean="0">
                <a:latin typeface="Arial" panose="020B0604020202020204" pitchFamily="34" charset="0"/>
                <a:cs typeface="Arial" panose="020B0604020202020204" pitchFamily="34" charset="0"/>
              </a:rPr>
              <a:t>piedāvājums</a:t>
            </a:r>
            <a:endParaRPr lang="lv-LV" sz="3200" b="1" dirty="0">
              <a:latin typeface="Arial" panose="020B060402020202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nvPr>
        </p:nvGraphicFramePr>
        <p:xfrm>
          <a:off x="457200" y="1700808"/>
          <a:ext cx="8229601" cy="3672408"/>
        </p:xfrm>
        <a:graphic>
          <a:graphicData uri="http://schemas.openxmlformats.org/drawingml/2006/table">
            <a:tbl>
              <a:tblPr firstRow="1" firstCol="1" bandRow="1">
                <a:tableStyleId>{5C22544A-7EE6-4342-B048-85BDC9FD1C3A}</a:tableStyleId>
              </a:tblPr>
              <a:tblGrid>
                <a:gridCol w="885102"/>
                <a:gridCol w="2362115"/>
                <a:gridCol w="1848571"/>
                <a:gridCol w="1281553"/>
                <a:gridCol w="1852260"/>
              </a:tblGrid>
              <a:tr h="1296144">
                <a:tc>
                  <a:txBody>
                    <a:bodyPr/>
                    <a:lstStyle/>
                    <a:p>
                      <a:pPr algn="just">
                        <a:spcAft>
                          <a:spcPts val="0"/>
                        </a:spcAft>
                      </a:pPr>
                      <a:r>
                        <a:rPr lang="lv-LV" sz="1200" b="0" dirty="0">
                          <a:solidFill>
                            <a:schemeClr val="tx1"/>
                          </a:solidFill>
                          <a:effectLst/>
                        </a:rPr>
                        <a:t>4.</a:t>
                      </a:r>
                      <a:endParaRPr lang="lv-LV" sz="12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b="0" dirty="0">
                          <a:solidFill>
                            <a:schemeClr val="tx1"/>
                          </a:solidFill>
                          <a:effectLst/>
                        </a:rPr>
                        <a:t>Ludza</a:t>
                      </a:r>
                      <a:endParaRPr lang="lv-LV" sz="12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b="0" dirty="0">
                          <a:solidFill>
                            <a:schemeClr val="tx1"/>
                          </a:solidFill>
                          <a:effectLst/>
                        </a:rPr>
                        <a:t>599 103</a:t>
                      </a:r>
                      <a:endParaRPr lang="lv-LV" sz="12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b="0" dirty="0">
                          <a:solidFill>
                            <a:schemeClr val="tx1"/>
                          </a:solidFill>
                          <a:effectLst/>
                        </a:rPr>
                        <a:t>299 551,5</a:t>
                      </a:r>
                      <a:endParaRPr lang="lv-LV" sz="12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b="0" dirty="0" err="1">
                          <a:solidFill>
                            <a:schemeClr val="tx1"/>
                          </a:solidFill>
                          <a:effectLst/>
                        </a:rPr>
                        <a:t>M.t</a:t>
                      </a:r>
                      <a:r>
                        <a:rPr lang="lv-LV" sz="1200" b="0" dirty="0">
                          <a:solidFill>
                            <a:schemeClr val="tx1"/>
                          </a:solidFill>
                          <a:effectLst/>
                        </a:rPr>
                        <a:t>. daļai “Alūksne”, “Limbaži” un “Rēzekne” </a:t>
                      </a:r>
                      <a:r>
                        <a:rPr lang="lv-LV" sz="1200" b="1" u="sng" dirty="0">
                          <a:solidFill>
                            <a:schemeClr val="tx1"/>
                          </a:solidFill>
                          <a:effectLst/>
                        </a:rPr>
                        <a:t>pieskaita</a:t>
                      </a:r>
                      <a:r>
                        <a:rPr lang="lv-LV" sz="1200" b="0" dirty="0">
                          <a:solidFill>
                            <a:schemeClr val="tx1"/>
                          </a:solidFill>
                          <a:effectLst/>
                        </a:rPr>
                        <a:t> </a:t>
                      </a:r>
                      <a:r>
                        <a:rPr lang="lv-LV" sz="1200" b="0" dirty="0" err="1">
                          <a:solidFill>
                            <a:schemeClr val="tx1"/>
                          </a:solidFill>
                          <a:effectLst/>
                        </a:rPr>
                        <a:t>m.t</a:t>
                      </a:r>
                      <a:r>
                        <a:rPr lang="lv-LV" sz="1200" b="0" dirty="0">
                          <a:solidFill>
                            <a:schemeClr val="tx1"/>
                          </a:solidFill>
                          <a:effectLst/>
                        </a:rPr>
                        <a:t>. daļas “Ludza” 2018.gada nobraukumu.</a:t>
                      </a:r>
                      <a:r>
                        <a:rPr lang="lv-LV" sz="1200" dirty="0">
                          <a:solidFill>
                            <a:schemeClr val="tx1"/>
                          </a:solidFill>
                          <a:effectLst/>
                        </a:rPr>
                        <a:t> </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648072">
                <a:tc gridSpan="2">
                  <a:txBody>
                    <a:bodyPr/>
                    <a:lstStyle/>
                    <a:p>
                      <a:pPr algn="r">
                        <a:spcAft>
                          <a:spcPts val="0"/>
                        </a:spcAft>
                      </a:pPr>
                      <a:r>
                        <a:rPr lang="lv-LV" sz="1200" dirty="0">
                          <a:solidFill>
                            <a:schemeClr val="tx1"/>
                          </a:solidFill>
                          <a:effectLst/>
                        </a:rPr>
                        <a:t>Kopā</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lv-LV"/>
                    </a:p>
                  </a:txBody>
                  <a:tcPr/>
                </a:tc>
                <a:tc>
                  <a:txBody>
                    <a:bodyPr/>
                    <a:lstStyle/>
                    <a:p>
                      <a:pPr algn="just">
                        <a:spcAft>
                          <a:spcPts val="0"/>
                        </a:spcAft>
                      </a:pPr>
                      <a:r>
                        <a:rPr lang="lv-LV" sz="1200" dirty="0">
                          <a:solidFill>
                            <a:schemeClr val="tx1"/>
                          </a:solidFill>
                          <a:effectLst/>
                        </a:rPr>
                        <a:t>3 494 325 </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a:solidFill>
                            <a:schemeClr val="tx1"/>
                          </a:solidFill>
                          <a:effectLst/>
                        </a:rPr>
                        <a:t>1 747 162,5</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b="1" u="sng" dirty="0">
                          <a:solidFill>
                            <a:schemeClr val="tx1"/>
                          </a:solidFill>
                          <a:effectLst/>
                        </a:rPr>
                        <a:t>Atzīst</a:t>
                      </a:r>
                      <a:r>
                        <a:rPr lang="lv-LV" sz="1200" dirty="0">
                          <a:solidFill>
                            <a:schemeClr val="tx1"/>
                          </a:solidFill>
                          <a:effectLst/>
                        </a:rPr>
                        <a:t> Pretendentu par uzvarētāju </a:t>
                      </a:r>
                      <a:r>
                        <a:rPr lang="lv-LV" sz="1200" dirty="0" err="1">
                          <a:solidFill>
                            <a:schemeClr val="tx1"/>
                          </a:solidFill>
                          <a:effectLst/>
                        </a:rPr>
                        <a:t>m.t</a:t>
                      </a:r>
                      <a:r>
                        <a:rPr lang="lv-LV" sz="1200" dirty="0">
                          <a:solidFill>
                            <a:schemeClr val="tx1"/>
                          </a:solidFill>
                          <a:effectLst/>
                        </a:rPr>
                        <a:t>. daļā “Ludza”. </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1728192">
                <a:tc gridSpan="5">
                  <a:txBody>
                    <a:bodyPr/>
                    <a:lstStyle/>
                    <a:p>
                      <a:pPr algn="just">
                        <a:spcAft>
                          <a:spcPts val="0"/>
                        </a:spcAft>
                      </a:pPr>
                      <a:r>
                        <a:rPr lang="lv-LV" sz="1200" dirty="0">
                          <a:solidFill>
                            <a:schemeClr val="tx1"/>
                          </a:solidFill>
                          <a:effectLst/>
                        </a:rPr>
                        <a:t>Atzīst personu apvienību “A+B+C” par uzvarētāju </a:t>
                      </a:r>
                      <a:r>
                        <a:rPr lang="lv-LV" sz="1200" dirty="0" err="1">
                          <a:solidFill>
                            <a:schemeClr val="tx1"/>
                          </a:solidFill>
                          <a:effectLst/>
                        </a:rPr>
                        <a:t>m.t</a:t>
                      </a:r>
                      <a:r>
                        <a:rPr lang="lv-LV" sz="1200" dirty="0">
                          <a:solidFill>
                            <a:schemeClr val="tx1"/>
                          </a:solidFill>
                          <a:effectLst/>
                        </a:rPr>
                        <a:t>. daļā:</a:t>
                      </a:r>
                    </a:p>
                    <a:p>
                      <a:pPr algn="just">
                        <a:spcAft>
                          <a:spcPts val="0"/>
                        </a:spcAft>
                      </a:pPr>
                      <a:r>
                        <a:rPr lang="lv-LV" sz="1200" dirty="0">
                          <a:solidFill>
                            <a:schemeClr val="tx1"/>
                          </a:solidFill>
                          <a:effectLst/>
                        </a:rPr>
                        <a:t>1. “Alūksne”;</a:t>
                      </a:r>
                    </a:p>
                    <a:p>
                      <a:pPr algn="just">
                        <a:spcAft>
                          <a:spcPts val="0"/>
                        </a:spcAft>
                      </a:pPr>
                      <a:r>
                        <a:rPr lang="lv-LV" sz="1200" dirty="0">
                          <a:solidFill>
                            <a:schemeClr val="tx1"/>
                          </a:solidFill>
                          <a:effectLst/>
                        </a:rPr>
                        <a:t>2. “Limbaži”;</a:t>
                      </a:r>
                    </a:p>
                    <a:p>
                      <a:pPr algn="just">
                        <a:spcAft>
                          <a:spcPts val="0"/>
                        </a:spcAft>
                      </a:pPr>
                      <a:r>
                        <a:rPr lang="lv-LV" sz="1200" dirty="0">
                          <a:solidFill>
                            <a:schemeClr val="tx1"/>
                          </a:solidFill>
                          <a:effectLst/>
                        </a:rPr>
                        <a:t>3. “Rēzekne”;</a:t>
                      </a:r>
                    </a:p>
                    <a:p>
                      <a:pPr algn="just">
                        <a:spcAft>
                          <a:spcPts val="0"/>
                        </a:spcAft>
                      </a:pPr>
                      <a:r>
                        <a:rPr lang="lv-LV" sz="1200" dirty="0">
                          <a:solidFill>
                            <a:schemeClr val="tx1"/>
                          </a:solidFill>
                          <a:effectLst/>
                        </a:rPr>
                        <a:t>4. “Ludza”.</a:t>
                      </a:r>
                    </a:p>
                    <a:p>
                      <a:pPr algn="just">
                        <a:spcAft>
                          <a:spcPts val="0"/>
                        </a:spcAft>
                      </a:pPr>
                      <a:r>
                        <a:rPr lang="lv-LV" sz="1200" dirty="0">
                          <a:solidFill>
                            <a:schemeClr val="tx1"/>
                          </a:solidFill>
                          <a:effectLst/>
                        </a:rPr>
                        <a:t>Kopējais nobraukums 3 494 325 km.</a:t>
                      </a:r>
                    </a:p>
                    <a:p>
                      <a:pPr algn="just">
                        <a:spcAft>
                          <a:spcPts val="0"/>
                        </a:spcAft>
                      </a:pPr>
                      <a:r>
                        <a:rPr lang="lv-LV" sz="1200" dirty="0">
                          <a:solidFill>
                            <a:schemeClr val="tx1"/>
                          </a:solidFill>
                          <a:effectLst/>
                        </a:rPr>
                        <a:t> </a:t>
                      </a:r>
                    </a:p>
                    <a:p>
                      <a:pPr algn="just">
                        <a:spcAft>
                          <a:spcPts val="0"/>
                        </a:spcAft>
                      </a:pPr>
                      <a:r>
                        <a:rPr lang="lv-LV" sz="1200" dirty="0">
                          <a:solidFill>
                            <a:schemeClr val="tx1"/>
                          </a:solidFill>
                          <a:effectLst/>
                        </a:rPr>
                        <a:t>Personu apvienības dalībnieka “A” kopējais nobraukums: 1 747 162,5 km. </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r>
            </a:tbl>
          </a:graphicData>
        </a:graphic>
      </p:graphicFrame>
      <p:sp>
        <p:nvSpPr>
          <p:cNvPr id="3" name="Slide Number Placeholder 2"/>
          <p:cNvSpPr>
            <a:spLocks noGrp="1"/>
          </p:cNvSpPr>
          <p:nvPr>
            <p:ph type="sldNum" sz="quarter" idx="12"/>
          </p:nvPr>
        </p:nvSpPr>
        <p:spPr/>
        <p:txBody>
          <a:bodyPr/>
          <a:lstStyle/>
          <a:p>
            <a:fld id="{2121C083-3766-411E-AD9E-6C4F5CC14E89}" type="slidenum">
              <a:rPr lang="lv-LV" altLang="lv-LV" smtClean="0"/>
              <a:pPr/>
              <a:t>36</a:t>
            </a:fld>
            <a:endParaRPr lang="lv-LV" altLang="lv-LV"/>
          </a:p>
        </p:txBody>
      </p:sp>
    </p:spTree>
    <p:extLst>
      <p:ext uri="{BB962C8B-B14F-4D97-AF65-F5344CB8AC3E}">
        <p14:creationId xmlns:p14="http://schemas.microsoft.com/office/powerpoint/2010/main" val="37502646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3200" dirty="0" smtClean="0">
                <a:latin typeface="Arial" panose="020B0604020202020204" pitchFamily="34" charset="0"/>
                <a:cs typeface="Arial" panose="020B0604020202020204" pitchFamily="34" charset="0"/>
              </a:rPr>
              <a:t/>
            </a:r>
            <a:br>
              <a:rPr lang="lv-LV" sz="3200" dirty="0" smtClean="0">
                <a:latin typeface="Arial" panose="020B0604020202020204" pitchFamily="34" charset="0"/>
                <a:cs typeface="Arial" panose="020B0604020202020204" pitchFamily="34" charset="0"/>
              </a:rPr>
            </a:br>
            <a:r>
              <a:rPr lang="lv-LV" sz="3000" b="1" dirty="0" smtClean="0">
                <a:latin typeface="Arial" panose="020B0604020202020204" pitchFamily="34" charset="0"/>
                <a:cs typeface="Arial" panose="020B0604020202020204" pitchFamily="34" charset="0"/>
              </a:rPr>
              <a:t>Pretendenta </a:t>
            </a:r>
            <a:r>
              <a:rPr lang="lv-LV" sz="3000" b="1" dirty="0">
                <a:latin typeface="Arial" panose="020B0604020202020204" pitchFamily="34" charset="0"/>
                <a:cs typeface="Arial" panose="020B0604020202020204" pitchFamily="34" charset="0"/>
              </a:rPr>
              <a:t>“A” </a:t>
            </a:r>
            <a:r>
              <a:rPr lang="lv-LV" sz="3000" b="1" dirty="0" smtClean="0">
                <a:latin typeface="Arial" panose="020B0604020202020204" pitchFamily="34" charset="0"/>
                <a:cs typeface="Arial" panose="020B0604020202020204" pitchFamily="34" charset="0"/>
              </a:rPr>
              <a:t>piedāvājums</a:t>
            </a:r>
            <a:r>
              <a:rPr lang="lv-LV" sz="3200" dirty="0">
                <a:latin typeface="Arial" panose="020B0604020202020204" pitchFamily="34" charset="0"/>
                <a:cs typeface="Arial" panose="020B0604020202020204" pitchFamily="34" charset="0"/>
              </a:rPr>
              <a:t/>
            </a:r>
            <a:br>
              <a:rPr lang="lv-LV" sz="3200" dirty="0">
                <a:latin typeface="Arial" panose="020B0604020202020204" pitchFamily="34" charset="0"/>
                <a:cs typeface="Arial" panose="020B0604020202020204" pitchFamily="34" charset="0"/>
              </a:rPr>
            </a:br>
            <a:endParaRPr lang="lv-LV" sz="3200" dirty="0">
              <a:latin typeface="Arial" panose="020B060402020202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nvPr>
        </p:nvGraphicFramePr>
        <p:xfrm>
          <a:off x="457200" y="1417639"/>
          <a:ext cx="8291264" cy="3666661"/>
        </p:xfrm>
        <a:graphic>
          <a:graphicData uri="http://schemas.openxmlformats.org/drawingml/2006/table">
            <a:tbl>
              <a:tblPr firstRow="1" firstCol="1" bandRow="1">
                <a:tableStyleId>{5C22544A-7EE6-4342-B048-85BDC9FD1C3A}</a:tableStyleId>
              </a:tblPr>
              <a:tblGrid>
                <a:gridCol w="889428"/>
                <a:gridCol w="2850380"/>
                <a:gridCol w="2304096"/>
                <a:gridCol w="2247360"/>
              </a:tblGrid>
              <a:tr h="359598">
                <a:tc>
                  <a:txBody>
                    <a:bodyPr/>
                    <a:lstStyle/>
                    <a:p>
                      <a:pPr algn="ctr">
                        <a:spcAft>
                          <a:spcPts val="0"/>
                        </a:spcAft>
                      </a:pPr>
                      <a:r>
                        <a:rPr lang="lv-LV" sz="900" dirty="0" err="1">
                          <a:solidFill>
                            <a:schemeClr val="tx1"/>
                          </a:solidFill>
                          <a:effectLst/>
                        </a:rPr>
                        <a:t>Nr.p.k</a:t>
                      </a:r>
                      <a:r>
                        <a:rPr lang="lv-LV" sz="900" dirty="0">
                          <a:solidFill>
                            <a:schemeClr val="tx1"/>
                          </a:solidFill>
                          <a:effectLst/>
                        </a:rPr>
                        <a:t>.</a:t>
                      </a:r>
                      <a:endParaRPr lang="lv-LV" sz="9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1" marR="51431" marT="0" marB="0"/>
                </a:tc>
                <a:tc>
                  <a:txBody>
                    <a:bodyPr/>
                    <a:lstStyle/>
                    <a:p>
                      <a:pPr algn="ctr">
                        <a:spcAft>
                          <a:spcPts val="0"/>
                        </a:spcAft>
                      </a:pPr>
                      <a:r>
                        <a:rPr lang="lv-LV" sz="900" dirty="0">
                          <a:solidFill>
                            <a:schemeClr val="tx1"/>
                          </a:solidFill>
                          <a:effectLst/>
                        </a:rPr>
                        <a:t>Maršrutu tīkla daļa</a:t>
                      </a:r>
                      <a:endParaRPr lang="lv-LV" sz="9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1" marR="51431" marT="0" marB="0"/>
                </a:tc>
                <a:tc>
                  <a:txBody>
                    <a:bodyPr/>
                    <a:lstStyle/>
                    <a:p>
                      <a:pPr algn="ctr">
                        <a:spcAft>
                          <a:spcPts val="0"/>
                        </a:spcAft>
                      </a:pPr>
                      <a:r>
                        <a:rPr lang="lv-LV" sz="900">
                          <a:solidFill>
                            <a:schemeClr val="tx1"/>
                          </a:solidFill>
                          <a:effectLst/>
                        </a:rPr>
                        <a:t>2018.gadā</a:t>
                      </a:r>
                    </a:p>
                    <a:p>
                      <a:pPr algn="ctr">
                        <a:spcAft>
                          <a:spcPts val="0"/>
                        </a:spcAft>
                      </a:pPr>
                      <a:r>
                        <a:rPr lang="lv-LV" sz="900">
                          <a:solidFill>
                            <a:schemeClr val="tx1"/>
                          </a:solidFill>
                          <a:effectLst/>
                        </a:rPr>
                        <a:t>veicamais apjoms (km)</a:t>
                      </a:r>
                      <a:endParaRPr lang="lv-LV"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1" marR="51431" marT="0" marB="0"/>
                </a:tc>
                <a:tc>
                  <a:txBody>
                    <a:bodyPr/>
                    <a:lstStyle/>
                    <a:p>
                      <a:pPr algn="ctr">
                        <a:spcAft>
                          <a:spcPts val="0"/>
                        </a:spcAft>
                      </a:pPr>
                      <a:r>
                        <a:rPr lang="lv-LV" sz="900">
                          <a:solidFill>
                            <a:schemeClr val="tx1"/>
                          </a:solidFill>
                          <a:effectLst/>
                        </a:rPr>
                        <a:t>Pasūtītāja veicamās darbības</a:t>
                      </a:r>
                      <a:endParaRPr lang="lv-LV"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1" marR="51431" marT="0" marB="0"/>
                </a:tc>
              </a:tr>
              <a:tr h="1078795">
                <a:tc>
                  <a:txBody>
                    <a:bodyPr/>
                    <a:lstStyle/>
                    <a:p>
                      <a:pPr algn="just">
                        <a:spcAft>
                          <a:spcPts val="0"/>
                        </a:spcAft>
                      </a:pPr>
                      <a:r>
                        <a:rPr lang="lv-LV" sz="900">
                          <a:solidFill>
                            <a:schemeClr val="tx1"/>
                          </a:solidFill>
                          <a:effectLst/>
                        </a:rPr>
                        <a:t>1.</a:t>
                      </a:r>
                      <a:endParaRPr lang="lv-LV"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1" marR="51431" marT="0" marB="0"/>
                </a:tc>
                <a:tc>
                  <a:txBody>
                    <a:bodyPr/>
                    <a:lstStyle/>
                    <a:p>
                      <a:pPr algn="just">
                        <a:spcAft>
                          <a:spcPts val="0"/>
                        </a:spcAft>
                      </a:pPr>
                      <a:r>
                        <a:rPr lang="lv-LV" sz="900" dirty="0">
                          <a:solidFill>
                            <a:schemeClr val="tx1"/>
                          </a:solidFill>
                          <a:effectLst/>
                        </a:rPr>
                        <a:t>Daugavpils</a:t>
                      </a:r>
                      <a:endParaRPr lang="lv-LV" sz="9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1" marR="51431" marT="0" marB="0"/>
                </a:tc>
                <a:tc>
                  <a:txBody>
                    <a:bodyPr/>
                    <a:lstStyle/>
                    <a:p>
                      <a:pPr algn="just">
                        <a:spcAft>
                          <a:spcPts val="0"/>
                        </a:spcAft>
                      </a:pPr>
                      <a:r>
                        <a:rPr lang="lv-LV" sz="900" dirty="0">
                          <a:solidFill>
                            <a:schemeClr val="tx1"/>
                          </a:solidFill>
                          <a:effectLst/>
                        </a:rPr>
                        <a:t>2 446 863</a:t>
                      </a:r>
                      <a:endParaRPr lang="lv-LV" sz="9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1" marR="51431" marT="0" marB="0"/>
                </a:tc>
                <a:tc>
                  <a:txBody>
                    <a:bodyPr/>
                    <a:lstStyle/>
                    <a:p>
                      <a:pPr algn="just">
                        <a:spcAft>
                          <a:spcPts val="0"/>
                        </a:spcAft>
                      </a:pPr>
                      <a:r>
                        <a:rPr lang="lv-LV" sz="900" dirty="0">
                          <a:solidFill>
                            <a:schemeClr val="tx1"/>
                          </a:solidFill>
                          <a:effectLst/>
                        </a:rPr>
                        <a:t>Pie uzņēmuma “A” nobraukuma, kuru viņš ir ieguvis personu apvienībā “A+B+C” (1 747 162.5 km) </a:t>
                      </a:r>
                      <a:r>
                        <a:rPr lang="lv-LV" sz="900" b="1" u="sng" dirty="0">
                          <a:solidFill>
                            <a:schemeClr val="tx1"/>
                          </a:solidFill>
                          <a:effectLst/>
                        </a:rPr>
                        <a:t>pieskaita</a:t>
                      </a:r>
                      <a:r>
                        <a:rPr lang="lv-LV" sz="900" dirty="0">
                          <a:solidFill>
                            <a:schemeClr val="tx1"/>
                          </a:solidFill>
                          <a:effectLst/>
                        </a:rPr>
                        <a:t> </a:t>
                      </a:r>
                      <a:r>
                        <a:rPr lang="lv-LV" sz="900" dirty="0" err="1">
                          <a:solidFill>
                            <a:schemeClr val="tx1"/>
                          </a:solidFill>
                          <a:effectLst/>
                        </a:rPr>
                        <a:t>m.t</a:t>
                      </a:r>
                      <a:r>
                        <a:rPr lang="lv-LV" sz="900" dirty="0">
                          <a:solidFill>
                            <a:schemeClr val="tx1"/>
                          </a:solidFill>
                          <a:effectLst/>
                        </a:rPr>
                        <a:t>. daļas “Daugavpils” 2018.gada nobraukumu.</a:t>
                      </a:r>
                      <a:endParaRPr lang="lv-LV" sz="9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1" marR="51431" marT="0" marB="0"/>
                </a:tc>
              </a:tr>
              <a:tr h="359598">
                <a:tc gridSpan="2">
                  <a:txBody>
                    <a:bodyPr/>
                    <a:lstStyle/>
                    <a:p>
                      <a:pPr algn="r">
                        <a:spcAft>
                          <a:spcPts val="0"/>
                        </a:spcAft>
                      </a:pPr>
                      <a:r>
                        <a:rPr lang="lv-LV" sz="900">
                          <a:solidFill>
                            <a:schemeClr val="tx1"/>
                          </a:solidFill>
                          <a:effectLst/>
                        </a:rPr>
                        <a:t>Kopā</a:t>
                      </a:r>
                      <a:endParaRPr lang="lv-LV"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1" marR="51431" marT="0" marB="0"/>
                </a:tc>
                <a:tc hMerge="1">
                  <a:txBody>
                    <a:bodyPr/>
                    <a:lstStyle/>
                    <a:p>
                      <a:endParaRPr lang="lv-LV"/>
                    </a:p>
                  </a:txBody>
                  <a:tcPr/>
                </a:tc>
                <a:tc>
                  <a:txBody>
                    <a:bodyPr/>
                    <a:lstStyle/>
                    <a:p>
                      <a:pPr algn="just">
                        <a:spcAft>
                          <a:spcPts val="0"/>
                        </a:spcAft>
                      </a:pPr>
                      <a:r>
                        <a:rPr lang="lv-LV" sz="900" dirty="0">
                          <a:solidFill>
                            <a:schemeClr val="tx1"/>
                          </a:solidFill>
                          <a:effectLst/>
                        </a:rPr>
                        <a:t>4 194 025,5</a:t>
                      </a:r>
                      <a:endParaRPr lang="lv-LV" sz="9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1" marR="51431" marT="0" marB="0"/>
                </a:tc>
                <a:tc>
                  <a:txBody>
                    <a:bodyPr/>
                    <a:lstStyle/>
                    <a:p>
                      <a:pPr algn="just">
                        <a:spcAft>
                          <a:spcPts val="0"/>
                        </a:spcAft>
                      </a:pPr>
                      <a:r>
                        <a:rPr lang="lv-LV" sz="900" b="1" u="sng" dirty="0">
                          <a:solidFill>
                            <a:schemeClr val="tx1"/>
                          </a:solidFill>
                          <a:effectLst/>
                        </a:rPr>
                        <a:t>Atzīst</a:t>
                      </a:r>
                      <a:r>
                        <a:rPr lang="lv-LV" sz="900" dirty="0">
                          <a:solidFill>
                            <a:schemeClr val="tx1"/>
                          </a:solidFill>
                          <a:effectLst/>
                        </a:rPr>
                        <a:t> Pretendentu “A” par uzvarētāju </a:t>
                      </a:r>
                      <a:r>
                        <a:rPr lang="lv-LV" sz="900" dirty="0" err="1">
                          <a:solidFill>
                            <a:schemeClr val="tx1"/>
                          </a:solidFill>
                          <a:effectLst/>
                        </a:rPr>
                        <a:t>m.t</a:t>
                      </a:r>
                      <a:r>
                        <a:rPr lang="lv-LV" sz="900" dirty="0">
                          <a:solidFill>
                            <a:schemeClr val="tx1"/>
                          </a:solidFill>
                          <a:effectLst/>
                        </a:rPr>
                        <a:t>. daļā “Daugavpils”. </a:t>
                      </a:r>
                      <a:endParaRPr lang="lv-LV" sz="9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1" marR="51431" marT="0" marB="0"/>
                </a:tc>
              </a:tr>
              <a:tr h="1149474">
                <a:tc>
                  <a:txBody>
                    <a:bodyPr/>
                    <a:lstStyle/>
                    <a:p>
                      <a:pPr algn="just">
                        <a:spcAft>
                          <a:spcPts val="0"/>
                        </a:spcAft>
                      </a:pPr>
                      <a:r>
                        <a:rPr lang="lv-LV" sz="900">
                          <a:solidFill>
                            <a:schemeClr val="tx1"/>
                          </a:solidFill>
                          <a:effectLst/>
                        </a:rPr>
                        <a:t>2.</a:t>
                      </a:r>
                      <a:endParaRPr lang="lv-LV"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1" marR="51431" marT="0" marB="0"/>
                </a:tc>
                <a:tc>
                  <a:txBody>
                    <a:bodyPr/>
                    <a:lstStyle/>
                    <a:p>
                      <a:pPr algn="just">
                        <a:spcAft>
                          <a:spcPts val="0"/>
                        </a:spcAft>
                      </a:pPr>
                      <a:r>
                        <a:rPr lang="lv-LV" sz="900">
                          <a:solidFill>
                            <a:schemeClr val="tx1"/>
                          </a:solidFill>
                          <a:effectLst/>
                        </a:rPr>
                        <a:t>Preiļi</a:t>
                      </a:r>
                      <a:endParaRPr lang="lv-LV"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1" marR="51431" marT="0" marB="0"/>
                </a:tc>
                <a:tc>
                  <a:txBody>
                    <a:bodyPr/>
                    <a:lstStyle/>
                    <a:p>
                      <a:pPr algn="just">
                        <a:spcAft>
                          <a:spcPts val="0"/>
                        </a:spcAft>
                      </a:pPr>
                      <a:r>
                        <a:rPr lang="lv-LV" sz="900" dirty="0">
                          <a:solidFill>
                            <a:schemeClr val="tx1"/>
                          </a:solidFill>
                          <a:effectLst/>
                        </a:rPr>
                        <a:t>986 661</a:t>
                      </a:r>
                      <a:endParaRPr lang="lv-LV" sz="9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1" marR="51431" marT="0" marB="0"/>
                </a:tc>
                <a:tc>
                  <a:txBody>
                    <a:bodyPr/>
                    <a:lstStyle/>
                    <a:p>
                      <a:pPr algn="just">
                        <a:spcAft>
                          <a:spcPts val="0"/>
                        </a:spcAft>
                      </a:pPr>
                      <a:r>
                        <a:rPr lang="lv-LV" sz="900" dirty="0" err="1">
                          <a:solidFill>
                            <a:schemeClr val="tx1"/>
                          </a:solidFill>
                          <a:effectLst/>
                        </a:rPr>
                        <a:t>M.t</a:t>
                      </a:r>
                      <a:r>
                        <a:rPr lang="lv-LV" sz="900" dirty="0">
                          <a:solidFill>
                            <a:schemeClr val="tx1"/>
                          </a:solidFill>
                          <a:effectLst/>
                        </a:rPr>
                        <a:t>. daļai “Daugavpils” un uzņēmuma “A” nobraukumam, kuru viņš ir ieguvis personu apvienībā “A+B+C” (1 747 162,5 km) kopējās nobraukuma summas </a:t>
                      </a:r>
                      <a:r>
                        <a:rPr lang="lv-LV" sz="900" b="1" u="sng" dirty="0">
                          <a:solidFill>
                            <a:schemeClr val="tx1"/>
                          </a:solidFill>
                          <a:effectLst/>
                        </a:rPr>
                        <a:t>pieskaita </a:t>
                      </a:r>
                      <a:r>
                        <a:rPr lang="lv-LV" sz="900" dirty="0" err="1">
                          <a:solidFill>
                            <a:schemeClr val="tx1"/>
                          </a:solidFill>
                          <a:effectLst/>
                        </a:rPr>
                        <a:t>m.t</a:t>
                      </a:r>
                      <a:r>
                        <a:rPr lang="lv-LV" sz="900" dirty="0">
                          <a:solidFill>
                            <a:schemeClr val="tx1"/>
                          </a:solidFill>
                          <a:effectLst/>
                        </a:rPr>
                        <a:t>. daļas “Preiļi” 2018.gada nobraukumu. </a:t>
                      </a:r>
                      <a:endParaRPr lang="lv-LV" sz="9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1" marR="51431" marT="0" marB="0"/>
                </a:tc>
              </a:tr>
              <a:tr h="719196">
                <a:tc gridSpan="2">
                  <a:txBody>
                    <a:bodyPr/>
                    <a:lstStyle/>
                    <a:p>
                      <a:pPr algn="r">
                        <a:spcAft>
                          <a:spcPts val="0"/>
                        </a:spcAft>
                      </a:pPr>
                      <a:r>
                        <a:rPr lang="lv-LV" sz="900">
                          <a:solidFill>
                            <a:schemeClr val="tx1"/>
                          </a:solidFill>
                          <a:effectLst/>
                        </a:rPr>
                        <a:t>Kopā</a:t>
                      </a:r>
                      <a:endParaRPr lang="lv-LV"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1" marR="51431" marT="0" marB="0"/>
                </a:tc>
                <a:tc hMerge="1">
                  <a:txBody>
                    <a:bodyPr/>
                    <a:lstStyle/>
                    <a:p>
                      <a:endParaRPr lang="lv-LV"/>
                    </a:p>
                  </a:txBody>
                  <a:tcPr/>
                </a:tc>
                <a:tc>
                  <a:txBody>
                    <a:bodyPr/>
                    <a:lstStyle/>
                    <a:p>
                      <a:pPr algn="just">
                        <a:spcAft>
                          <a:spcPts val="0"/>
                        </a:spcAft>
                      </a:pPr>
                      <a:r>
                        <a:rPr lang="lv-LV" sz="900">
                          <a:solidFill>
                            <a:schemeClr val="tx1"/>
                          </a:solidFill>
                          <a:effectLst/>
                        </a:rPr>
                        <a:t>5 180 686,5</a:t>
                      </a:r>
                      <a:endParaRPr lang="lv-LV" sz="9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1" marR="51431" marT="0" marB="0"/>
                </a:tc>
                <a:tc>
                  <a:txBody>
                    <a:bodyPr/>
                    <a:lstStyle/>
                    <a:p>
                      <a:pPr algn="just">
                        <a:spcAft>
                          <a:spcPts val="0"/>
                        </a:spcAft>
                      </a:pPr>
                      <a:r>
                        <a:rPr lang="lv-LV" sz="900" b="1" u="sng" dirty="0">
                          <a:solidFill>
                            <a:schemeClr val="tx1"/>
                          </a:solidFill>
                          <a:effectLst/>
                        </a:rPr>
                        <a:t>Izslēdz </a:t>
                      </a:r>
                      <a:r>
                        <a:rPr lang="lv-LV" sz="900" dirty="0">
                          <a:solidFill>
                            <a:schemeClr val="tx1"/>
                          </a:solidFill>
                          <a:effectLst/>
                        </a:rPr>
                        <a:t>pretendentu no potenciālo uzvarētāju saraksta </a:t>
                      </a:r>
                      <a:r>
                        <a:rPr lang="lv-LV" sz="900" dirty="0" err="1">
                          <a:solidFill>
                            <a:schemeClr val="tx1"/>
                          </a:solidFill>
                          <a:effectLst/>
                        </a:rPr>
                        <a:t>m.t</a:t>
                      </a:r>
                      <a:r>
                        <a:rPr lang="lv-LV" sz="900" dirty="0">
                          <a:solidFill>
                            <a:schemeClr val="tx1"/>
                          </a:solidFill>
                          <a:effectLst/>
                        </a:rPr>
                        <a:t>. daļā “Preiļi”, jo kopā veicamais apjoms pārsniedz 5 milj. km. </a:t>
                      </a:r>
                      <a:endParaRPr lang="lv-LV" sz="9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1" marR="51431" marT="0" marB="0"/>
                </a:tc>
              </a:tr>
            </a:tbl>
          </a:graphicData>
        </a:graphic>
      </p:graphicFrame>
      <p:sp>
        <p:nvSpPr>
          <p:cNvPr id="3" name="Slide Number Placeholder 2"/>
          <p:cNvSpPr>
            <a:spLocks noGrp="1"/>
          </p:cNvSpPr>
          <p:nvPr>
            <p:ph type="sldNum" sz="quarter" idx="12"/>
          </p:nvPr>
        </p:nvSpPr>
        <p:spPr/>
        <p:txBody>
          <a:bodyPr/>
          <a:lstStyle/>
          <a:p>
            <a:fld id="{2121C083-3766-411E-AD9E-6C4F5CC14E89}" type="slidenum">
              <a:rPr lang="lv-LV" altLang="lv-LV" smtClean="0"/>
              <a:pPr/>
              <a:t>37</a:t>
            </a:fld>
            <a:endParaRPr lang="lv-LV" altLang="lv-LV"/>
          </a:p>
        </p:txBody>
      </p:sp>
    </p:spTree>
    <p:extLst>
      <p:ext uri="{BB962C8B-B14F-4D97-AF65-F5344CB8AC3E}">
        <p14:creationId xmlns:p14="http://schemas.microsoft.com/office/powerpoint/2010/main" val="30917074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3000" b="1" dirty="0" smtClean="0">
                <a:latin typeface="Arial" panose="020B0604020202020204" pitchFamily="34" charset="0"/>
                <a:cs typeface="Arial" panose="020B0604020202020204" pitchFamily="34" charset="0"/>
              </a:rPr>
              <a:t>Pretendenta </a:t>
            </a:r>
            <a:r>
              <a:rPr lang="lv-LV" sz="3000" b="1" dirty="0">
                <a:latin typeface="Arial" panose="020B0604020202020204" pitchFamily="34" charset="0"/>
                <a:cs typeface="Arial" panose="020B0604020202020204" pitchFamily="34" charset="0"/>
              </a:rPr>
              <a:t>“A” </a:t>
            </a:r>
            <a:r>
              <a:rPr lang="lv-LV" sz="3000" b="1" dirty="0" smtClean="0">
                <a:latin typeface="Arial" panose="020B0604020202020204" pitchFamily="34" charset="0"/>
                <a:cs typeface="Arial" panose="020B0604020202020204" pitchFamily="34" charset="0"/>
              </a:rPr>
              <a:t>piedāvājums</a:t>
            </a:r>
            <a:endParaRPr lang="lv-LV" sz="3000" dirty="0">
              <a:latin typeface="Arial" panose="020B0604020202020204" pitchFamily="34" charset="0"/>
              <a:cs typeface="Arial" panose="020B0604020202020204" pitchFamily="34" charset="0"/>
            </a:endParaRPr>
          </a:p>
        </p:txBody>
      </p:sp>
      <p:graphicFrame>
        <p:nvGraphicFramePr>
          <p:cNvPr id="5" name="Content Placeholder 4"/>
          <p:cNvGraphicFramePr>
            <a:graphicFrameLocks noGrp="1"/>
          </p:cNvGraphicFramePr>
          <p:nvPr>
            <p:ph idx="1"/>
            <p:extLst/>
          </p:nvPr>
        </p:nvGraphicFramePr>
        <p:xfrm>
          <a:off x="611560" y="1484785"/>
          <a:ext cx="7992888" cy="3600400"/>
        </p:xfrm>
        <a:graphic>
          <a:graphicData uri="http://schemas.openxmlformats.org/drawingml/2006/table">
            <a:tbl>
              <a:tblPr firstRow="1" firstCol="1" bandRow="1">
                <a:tableStyleId>{5C22544A-7EE6-4342-B048-85BDC9FD1C3A}</a:tableStyleId>
              </a:tblPr>
              <a:tblGrid>
                <a:gridCol w="857421"/>
                <a:gridCol w="2747804"/>
                <a:gridCol w="2221177"/>
                <a:gridCol w="2166486"/>
              </a:tblGrid>
              <a:tr h="2800311">
                <a:tc>
                  <a:txBody>
                    <a:bodyPr/>
                    <a:lstStyle/>
                    <a:p>
                      <a:pPr algn="just">
                        <a:spcAft>
                          <a:spcPts val="0"/>
                        </a:spcAft>
                      </a:pPr>
                      <a:r>
                        <a:rPr lang="lv-LV" sz="1200" b="0" dirty="0">
                          <a:solidFill>
                            <a:schemeClr val="tx1"/>
                          </a:solidFill>
                          <a:effectLst/>
                        </a:rPr>
                        <a:t>3. </a:t>
                      </a:r>
                      <a:endParaRPr lang="lv-LV" sz="12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b="0" dirty="0">
                          <a:solidFill>
                            <a:schemeClr val="tx1"/>
                          </a:solidFill>
                          <a:effectLst/>
                        </a:rPr>
                        <a:t>Gulbene </a:t>
                      </a:r>
                      <a:endParaRPr lang="lv-LV" sz="12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b="0" dirty="0">
                          <a:solidFill>
                            <a:schemeClr val="tx1"/>
                          </a:solidFill>
                          <a:effectLst/>
                        </a:rPr>
                        <a:t>789 320</a:t>
                      </a:r>
                      <a:endParaRPr lang="lv-LV" sz="12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b="0" dirty="0" err="1">
                          <a:solidFill>
                            <a:schemeClr val="tx1"/>
                          </a:solidFill>
                          <a:effectLst/>
                        </a:rPr>
                        <a:t>M.t</a:t>
                      </a:r>
                      <a:r>
                        <a:rPr lang="lv-LV" sz="1200" b="0" dirty="0">
                          <a:solidFill>
                            <a:schemeClr val="tx1"/>
                          </a:solidFill>
                          <a:effectLst/>
                        </a:rPr>
                        <a:t>. daļai “Daugavpils” un uzņēmuma “A” nobraukumam, kuru viņš ir ieguvis personu apvienībā “A+B+C” (1 747 1612,5 km) kopējās nobraukuma summas </a:t>
                      </a:r>
                      <a:r>
                        <a:rPr lang="lv-LV" sz="1200" b="1" u="sng" dirty="0">
                          <a:solidFill>
                            <a:schemeClr val="tx1"/>
                          </a:solidFill>
                          <a:effectLst/>
                        </a:rPr>
                        <a:t>pieskaita</a:t>
                      </a:r>
                      <a:r>
                        <a:rPr lang="lv-LV" sz="1200" b="1" u="none" dirty="0">
                          <a:solidFill>
                            <a:schemeClr val="tx1"/>
                          </a:solidFill>
                          <a:effectLst/>
                        </a:rPr>
                        <a:t> </a:t>
                      </a:r>
                      <a:r>
                        <a:rPr lang="lv-LV" sz="1200" b="0" dirty="0" err="1">
                          <a:solidFill>
                            <a:schemeClr val="tx1"/>
                          </a:solidFill>
                          <a:effectLst/>
                        </a:rPr>
                        <a:t>m.t</a:t>
                      </a:r>
                      <a:r>
                        <a:rPr lang="lv-LV" sz="1200" b="0" dirty="0">
                          <a:solidFill>
                            <a:schemeClr val="tx1"/>
                          </a:solidFill>
                          <a:effectLst/>
                        </a:rPr>
                        <a:t>. daļas “Gulbene” 2018.gada apjomu. </a:t>
                      </a:r>
                      <a:endParaRPr lang="lv-LV" sz="12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800089">
                <a:tc gridSpan="2">
                  <a:txBody>
                    <a:bodyPr/>
                    <a:lstStyle/>
                    <a:p>
                      <a:pPr algn="r">
                        <a:spcAft>
                          <a:spcPts val="0"/>
                        </a:spcAft>
                      </a:pPr>
                      <a:r>
                        <a:rPr lang="lv-LV" sz="1200">
                          <a:solidFill>
                            <a:schemeClr val="tx1"/>
                          </a:solidFill>
                          <a:effectLst/>
                        </a:rPr>
                        <a:t>Kopā</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lv-LV"/>
                    </a:p>
                  </a:txBody>
                  <a:tcPr/>
                </a:tc>
                <a:tc>
                  <a:txBody>
                    <a:bodyPr/>
                    <a:lstStyle/>
                    <a:p>
                      <a:pPr algn="just">
                        <a:spcAft>
                          <a:spcPts val="0"/>
                        </a:spcAft>
                      </a:pPr>
                      <a:r>
                        <a:rPr lang="lv-LV" sz="1200">
                          <a:solidFill>
                            <a:schemeClr val="tx1"/>
                          </a:solidFill>
                          <a:effectLst/>
                        </a:rPr>
                        <a:t>4 983 345,5</a:t>
                      </a:r>
                      <a:endParaRPr lang="lv-LV" sz="1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lv-LV" sz="1200" b="1" u="sng" dirty="0">
                          <a:solidFill>
                            <a:schemeClr val="tx1"/>
                          </a:solidFill>
                          <a:effectLst/>
                        </a:rPr>
                        <a:t>Potenciāli atzīst </a:t>
                      </a:r>
                      <a:r>
                        <a:rPr lang="lv-LV" sz="1200" dirty="0">
                          <a:solidFill>
                            <a:schemeClr val="tx1"/>
                          </a:solidFill>
                          <a:effectLst/>
                        </a:rPr>
                        <a:t>Pretendentu “A” par uzvarētāju </a:t>
                      </a:r>
                      <a:r>
                        <a:rPr lang="lv-LV" sz="1200" dirty="0" err="1">
                          <a:solidFill>
                            <a:schemeClr val="tx1"/>
                          </a:solidFill>
                          <a:effectLst/>
                        </a:rPr>
                        <a:t>m.t</a:t>
                      </a:r>
                      <a:r>
                        <a:rPr lang="lv-LV" sz="1200" dirty="0">
                          <a:solidFill>
                            <a:schemeClr val="tx1"/>
                          </a:solidFill>
                          <a:effectLst/>
                        </a:rPr>
                        <a:t>. daļā “Gulbene”.</a:t>
                      </a:r>
                      <a:endParaRPr lang="lv-LV"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bl>
          </a:graphicData>
        </a:graphic>
      </p:graphicFrame>
      <p:sp>
        <p:nvSpPr>
          <p:cNvPr id="3" name="Slide Number Placeholder 2"/>
          <p:cNvSpPr>
            <a:spLocks noGrp="1"/>
          </p:cNvSpPr>
          <p:nvPr>
            <p:ph type="sldNum" sz="quarter" idx="12"/>
          </p:nvPr>
        </p:nvSpPr>
        <p:spPr/>
        <p:txBody>
          <a:bodyPr/>
          <a:lstStyle/>
          <a:p>
            <a:fld id="{2121C083-3766-411E-AD9E-6C4F5CC14E89}" type="slidenum">
              <a:rPr lang="lv-LV" altLang="lv-LV" smtClean="0"/>
              <a:pPr/>
              <a:t>38</a:t>
            </a:fld>
            <a:endParaRPr lang="lv-LV" altLang="lv-LV"/>
          </a:p>
        </p:txBody>
      </p:sp>
    </p:spTree>
    <p:extLst>
      <p:ext uri="{BB962C8B-B14F-4D97-AF65-F5344CB8AC3E}">
        <p14:creationId xmlns:p14="http://schemas.microsoft.com/office/powerpoint/2010/main" val="33438005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3200" b="1" dirty="0" smtClean="0">
                <a:latin typeface="Arial" panose="020B0604020202020204" pitchFamily="34" charset="0"/>
                <a:cs typeface="Arial" panose="020B0604020202020204" pitchFamily="34" charset="0"/>
              </a:rPr>
              <a:t>Pretendenta </a:t>
            </a:r>
            <a:r>
              <a:rPr lang="lv-LV" sz="3200" b="1" dirty="0">
                <a:latin typeface="Arial" panose="020B0604020202020204" pitchFamily="34" charset="0"/>
                <a:cs typeface="Arial" panose="020B0604020202020204" pitchFamily="34" charset="0"/>
              </a:rPr>
              <a:t>“A” </a:t>
            </a:r>
            <a:r>
              <a:rPr lang="lv-LV" sz="3200" b="1" dirty="0" smtClean="0">
                <a:latin typeface="Arial" panose="020B0604020202020204" pitchFamily="34" charset="0"/>
                <a:cs typeface="Arial" panose="020B0604020202020204" pitchFamily="34" charset="0"/>
              </a:rPr>
              <a:t>piedāvājums</a:t>
            </a:r>
            <a:endParaRPr lang="lv-LV"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lv-LV" sz="1800" dirty="0">
                <a:latin typeface="Arial" panose="020B0604020202020204" pitchFamily="34" charset="0"/>
                <a:cs typeface="Arial" panose="020B0604020202020204" pitchFamily="34" charset="0"/>
              </a:rPr>
              <a:t>Pretendents “A” provizoriski būtu atzīstams par uzvarētāju </a:t>
            </a:r>
            <a:r>
              <a:rPr lang="lv-LV" sz="1800" dirty="0" err="1">
                <a:latin typeface="Arial" panose="020B0604020202020204" pitchFamily="34" charset="0"/>
                <a:cs typeface="Arial" panose="020B0604020202020204" pitchFamily="34" charset="0"/>
              </a:rPr>
              <a:t>m.t</a:t>
            </a:r>
            <a:r>
              <a:rPr lang="lv-LV" sz="1800" dirty="0">
                <a:latin typeface="Arial" panose="020B0604020202020204" pitchFamily="34" charset="0"/>
                <a:cs typeface="Arial" panose="020B0604020202020204" pitchFamily="34" charset="0"/>
              </a:rPr>
              <a:t>. daļā</a:t>
            </a:r>
            <a:r>
              <a:rPr lang="lv-LV" sz="1800" dirty="0" smtClean="0">
                <a:latin typeface="Arial" panose="020B0604020202020204" pitchFamily="34" charset="0"/>
                <a:cs typeface="Arial" panose="020B0604020202020204" pitchFamily="34" charset="0"/>
              </a:rPr>
              <a:t>:</a:t>
            </a:r>
            <a:endParaRPr lang="lv-LV" sz="1800" dirty="0">
              <a:latin typeface="Arial" panose="020B0604020202020204" pitchFamily="34" charset="0"/>
              <a:cs typeface="Arial" panose="020B0604020202020204" pitchFamily="34" charset="0"/>
            </a:endParaRPr>
          </a:p>
          <a:p>
            <a:r>
              <a:rPr lang="lv-LV" sz="1800" dirty="0">
                <a:latin typeface="Arial" panose="020B0604020202020204" pitchFamily="34" charset="0"/>
                <a:cs typeface="Arial" panose="020B0604020202020204" pitchFamily="34" charset="0"/>
              </a:rPr>
              <a:t>1. “Daugavpils”;</a:t>
            </a:r>
          </a:p>
          <a:p>
            <a:r>
              <a:rPr lang="lv-LV" sz="1800" dirty="0">
                <a:latin typeface="Arial" panose="020B0604020202020204" pitchFamily="34" charset="0"/>
                <a:cs typeface="Arial" panose="020B0604020202020204" pitchFamily="34" charset="0"/>
              </a:rPr>
              <a:t>2. “Gulbene”. </a:t>
            </a:r>
            <a:endParaRPr lang="lv-LV" sz="1800" dirty="0" smtClean="0">
              <a:latin typeface="Arial" panose="020B0604020202020204" pitchFamily="34" charset="0"/>
              <a:cs typeface="Arial" panose="020B0604020202020204" pitchFamily="34" charset="0"/>
            </a:endParaRPr>
          </a:p>
          <a:p>
            <a:pPr marL="0" indent="0">
              <a:buNone/>
            </a:pPr>
            <a:endParaRPr lang="lv-LV" sz="1800" dirty="0">
              <a:latin typeface="Arial" panose="020B0604020202020204" pitchFamily="34" charset="0"/>
              <a:cs typeface="Arial" panose="020B0604020202020204" pitchFamily="34" charset="0"/>
            </a:endParaRPr>
          </a:p>
          <a:p>
            <a:pPr marL="0" indent="0" algn="just">
              <a:buNone/>
            </a:pPr>
            <a:r>
              <a:rPr lang="lv-LV" sz="1800" dirty="0">
                <a:latin typeface="Arial" panose="020B0604020202020204" pitchFamily="34" charset="0"/>
                <a:cs typeface="Arial" panose="020B0604020202020204" pitchFamily="34" charset="0"/>
              </a:rPr>
              <a:t>Kopējais pretendenta “A” apjoms (tai skaitā personu apvienībā “</a:t>
            </a:r>
            <a:r>
              <a:rPr lang="lv-LV" sz="1800" dirty="0" smtClean="0">
                <a:latin typeface="Arial" panose="020B0604020202020204" pitchFamily="34" charset="0"/>
                <a:cs typeface="Arial" panose="020B0604020202020204" pitchFamily="34" charset="0"/>
              </a:rPr>
              <a:t>A+B+C</a:t>
            </a:r>
            <a:r>
              <a:rPr lang="lv-LV" sz="1800" dirty="0">
                <a:latin typeface="Arial" panose="020B0604020202020204" pitchFamily="34" charset="0"/>
                <a:cs typeface="Arial" panose="020B0604020202020204" pitchFamily="34" charset="0"/>
              </a:rPr>
              <a:t>”) </a:t>
            </a:r>
            <a:r>
              <a:rPr lang="lv-LV" sz="1800" b="1" dirty="0">
                <a:latin typeface="Arial" panose="020B0604020202020204" pitchFamily="34" charset="0"/>
                <a:cs typeface="Arial" panose="020B0604020202020204" pitchFamily="34" charset="0"/>
              </a:rPr>
              <a:t>4 983 345,5 km</a:t>
            </a:r>
            <a:r>
              <a:rPr lang="lv-LV" sz="1800" dirty="0">
                <a:latin typeface="Arial" panose="020B0604020202020204" pitchFamily="34" charset="0"/>
                <a:cs typeface="Arial" panose="020B0604020202020204" pitchFamily="34" charset="0"/>
              </a:rPr>
              <a:t>. </a:t>
            </a:r>
            <a:r>
              <a:rPr lang="lv-LV" sz="1800" dirty="0" smtClean="0">
                <a:latin typeface="Arial" panose="020B0604020202020204" pitchFamily="34" charset="0"/>
                <a:cs typeface="Arial" panose="020B0604020202020204" pitchFamily="34" charset="0"/>
              </a:rPr>
              <a:t>Ievērojot nolikumā </a:t>
            </a:r>
            <a:r>
              <a:rPr lang="lv-LV" sz="1800" dirty="0" smtClean="0">
                <a:latin typeface="Arial" panose="020B0604020202020204" pitchFamily="34" charset="0"/>
                <a:cs typeface="Arial" panose="020B0604020202020204" pitchFamily="34" charset="0"/>
              </a:rPr>
              <a:t>noteikto, Pasūtītājs </a:t>
            </a:r>
            <a:r>
              <a:rPr lang="lv-LV" sz="1800" b="1" dirty="0">
                <a:latin typeface="Arial" panose="020B0604020202020204" pitchFamily="34" charset="0"/>
                <a:cs typeface="Arial" panose="020B0604020202020204" pitchFamily="34" charset="0"/>
              </a:rPr>
              <a:t>atzīst</a:t>
            </a:r>
            <a:r>
              <a:rPr lang="lv-LV" sz="1800" dirty="0">
                <a:latin typeface="Arial" panose="020B0604020202020204" pitchFamily="34" charset="0"/>
                <a:cs typeface="Arial" panose="020B0604020202020204" pitchFamily="34" charset="0"/>
              </a:rPr>
              <a:t> pretendentu </a:t>
            </a:r>
            <a:r>
              <a:rPr lang="lv-LV" sz="1800" b="1" dirty="0">
                <a:latin typeface="Arial" panose="020B0604020202020204" pitchFamily="34" charset="0"/>
                <a:cs typeface="Arial" panose="020B0604020202020204" pitchFamily="34" charset="0"/>
              </a:rPr>
              <a:t>“A” par uzvarētāju </a:t>
            </a:r>
            <a:r>
              <a:rPr lang="lv-LV" sz="1800" dirty="0">
                <a:latin typeface="Arial" panose="020B0604020202020204" pitchFamily="34" charset="0"/>
                <a:cs typeface="Arial" panose="020B0604020202020204" pitchFamily="34" charset="0"/>
              </a:rPr>
              <a:t>tikai </a:t>
            </a:r>
            <a:r>
              <a:rPr lang="lv-LV" sz="1800" dirty="0" err="1">
                <a:latin typeface="Arial" panose="020B0604020202020204" pitchFamily="34" charset="0"/>
                <a:cs typeface="Arial" panose="020B0604020202020204" pitchFamily="34" charset="0"/>
              </a:rPr>
              <a:t>m.t</a:t>
            </a:r>
            <a:r>
              <a:rPr lang="lv-LV" sz="1800" dirty="0">
                <a:latin typeface="Arial" panose="020B0604020202020204" pitchFamily="34" charset="0"/>
                <a:cs typeface="Arial" panose="020B0604020202020204" pitchFamily="34" charset="0"/>
              </a:rPr>
              <a:t>. daļā “Daugavpils” </a:t>
            </a:r>
            <a:r>
              <a:rPr lang="lv-LV" sz="1800" b="1" dirty="0">
                <a:latin typeface="Arial" panose="020B0604020202020204" pitchFamily="34" charset="0"/>
                <a:cs typeface="Arial" panose="020B0604020202020204" pitchFamily="34" charset="0"/>
              </a:rPr>
              <a:t>un izslēdz </a:t>
            </a:r>
            <a:r>
              <a:rPr lang="lv-LV" sz="1800" dirty="0">
                <a:latin typeface="Arial" panose="020B0604020202020204" pitchFamily="34" charset="0"/>
                <a:cs typeface="Arial" panose="020B0604020202020204" pitchFamily="34" charset="0"/>
              </a:rPr>
              <a:t>pretendentu no potenciālo uzvarētāju saraksta </a:t>
            </a:r>
            <a:r>
              <a:rPr lang="lv-LV" sz="1800" dirty="0" err="1">
                <a:latin typeface="Arial" panose="020B0604020202020204" pitchFamily="34" charset="0"/>
                <a:cs typeface="Arial" panose="020B0604020202020204" pitchFamily="34" charset="0"/>
              </a:rPr>
              <a:t>m.t</a:t>
            </a:r>
            <a:r>
              <a:rPr lang="lv-LV" sz="1800" dirty="0">
                <a:latin typeface="Arial" panose="020B0604020202020204" pitchFamily="34" charset="0"/>
                <a:cs typeface="Arial" panose="020B0604020202020204" pitchFamily="34" charset="0"/>
              </a:rPr>
              <a:t>. daļā “Gulbene”, jo kopā veicamais Pretendenta “A” </a:t>
            </a:r>
            <a:r>
              <a:rPr lang="lv-LV" sz="1800" dirty="0" err="1">
                <a:latin typeface="Arial" panose="020B0604020202020204" pitchFamily="34" charset="0"/>
                <a:cs typeface="Arial" panose="020B0604020202020204" pitchFamily="34" charset="0"/>
              </a:rPr>
              <a:t>m.t</a:t>
            </a:r>
            <a:r>
              <a:rPr lang="lv-LV" sz="1800" dirty="0">
                <a:latin typeface="Arial" panose="020B0604020202020204" pitchFamily="34" charset="0"/>
                <a:cs typeface="Arial" panose="020B0604020202020204" pitchFamily="34" charset="0"/>
              </a:rPr>
              <a:t>. daļu </a:t>
            </a:r>
            <a:r>
              <a:rPr lang="lv-LV" sz="1800" dirty="0" smtClean="0">
                <a:latin typeface="Arial" panose="020B0604020202020204" pitchFamily="34" charset="0"/>
                <a:cs typeface="Arial" panose="020B0604020202020204" pitchFamily="34" charset="0"/>
              </a:rPr>
              <a:t>apjoms, ja tiks pieskaitīta </a:t>
            </a:r>
            <a:r>
              <a:rPr lang="lv-LV" sz="1800" dirty="0" err="1" smtClean="0">
                <a:latin typeface="Arial" panose="020B0604020202020204" pitchFamily="34" charset="0"/>
                <a:cs typeface="Arial" panose="020B0604020202020204" pitchFamily="34" charset="0"/>
              </a:rPr>
              <a:t>m.t</a:t>
            </a:r>
            <a:r>
              <a:rPr lang="lv-LV" sz="1800" dirty="0" smtClean="0">
                <a:latin typeface="Arial" panose="020B0604020202020204" pitchFamily="34" charset="0"/>
                <a:cs typeface="Arial" panose="020B0604020202020204" pitchFamily="34" charset="0"/>
              </a:rPr>
              <a:t>. daļa «Gulbene», pārsniegs </a:t>
            </a:r>
            <a:r>
              <a:rPr lang="lv-LV" sz="1800" dirty="0">
                <a:latin typeface="Arial" panose="020B0604020202020204" pitchFamily="34" charset="0"/>
                <a:cs typeface="Arial" panose="020B0604020202020204" pitchFamily="34" charset="0"/>
              </a:rPr>
              <a:t>5 daļas. </a:t>
            </a:r>
          </a:p>
          <a:p>
            <a:pPr marL="0" indent="0">
              <a:buNone/>
            </a:pPr>
            <a:endParaRPr lang="lv-LV" sz="1800" dirty="0" smtClean="0">
              <a:latin typeface="Arial" panose="020B0604020202020204" pitchFamily="34" charset="0"/>
              <a:cs typeface="Arial" panose="020B0604020202020204" pitchFamily="34" charset="0"/>
            </a:endParaRPr>
          </a:p>
          <a:p>
            <a:pPr marL="0" indent="0" algn="just">
              <a:buNone/>
            </a:pPr>
            <a:r>
              <a:rPr lang="lv-LV" sz="1800" b="1" dirty="0" smtClean="0">
                <a:latin typeface="Arial" panose="020B0604020202020204" pitchFamily="34" charset="0"/>
                <a:cs typeface="Arial" panose="020B0604020202020204" pitchFamily="34" charset="0"/>
              </a:rPr>
              <a:t>Tādā </a:t>
            </a:r>
            <a:r>
              <a:rPr lang="lv-LV" sz="1800" b="1" dirty="0">
                <a:latin typeface="Arial" panose="020B0604020202020204" pitchFamily="34" charset="0"/>
                <a:cs typeface="Arial" panose="020B0604020202020204" pitchFamily="34" charset="0"/>
              </a:rPr>
              <a:t>veidā pretendents “A” gala lēmumā tiks atzīts par uzvarētāju </a:t>
            </a:r>
            <a:r>
              <a:rPr lang="lv-LV" sz="1800" b="1" dirty="0" err="1">
                <a:latin typeface="Arial" panose="020B0604020202020204" pitchFamily="34" charset="0"/>
                <a:cs typeface="Arial" panose="020B0604020202020204" pitchFamily="34" charset="0"/>
              </a:rPr>
              <a:t>m.t</a:t>
            </a:r>
            <a:r>
              <a:rPr lang="lv-LV" sz="1800" b="1" dirty="0">
                <a:latin typeface="Arial" panose="020B0604020202020204" pitchFamily="34" charset="0"/>
                <a:cs typeface="Arial" panose="020B0604020202020204" pitchFamily="34" charset="0"/>
              </a:rPr>
              <a:t>. daļā “Daugavpils”.</a:t>
            </a:r>
          </a:p>
        </p:txBody>
      </p:sp>
      <p:sp>
        <p:nvSpPr>
          <p:cNvPr id="4" name="Slide Number Placeholder 3"/>
          <p:cNvSpPr>
            <a:spLocks noGrp="1"/>
          </p:cNvSpPr>
          <p:nvPr>
            <p:ph type="sldNum" sz="quarter" idx="12"/>
          </p:nvPr>
        </p:nvSpPr>
        <p:spPr/>
        <p:txBody>
          <a:bodyPr/>
          <a:lstStyle/>
          <a:p>
            <a:fld id="{2121C083-3766-411E-AD9E-6C4F5CC14E89}" type="slidenum">
              <a:rPr lang="lv-LV" altLang="lv-LV" smtClean="0"/>
              <a:pPr/>
              <a:t>39</a:t>
            </a:fld>
            <a:endParaRPr lang="lv-LV" altLang="lv-LV"/>
          </a:p>
        </p:txBody>
      </p:sp>
    </p:spTree>
    <p:extLst>
      <p:ext uri="{BB962C8B-B14F-4D97-AF65-F5344CB8AC3E}">
        <p14:creationId xmlns:p14="http://schemas.microsoft.com/office/powerpoint/2010/main" val="3913771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3600" b="1" dirty="0" smtClean="0">
                <a:latin typeface="Arial" panose="020B0604020202020204" pitchFamily="34" charset="0"/>
                <a:cs typeface="Arial" panose="020B0604020202020204" pitchFamily="34" charset="0"/>
              </a:rPr>
              <a:t>Līguma summa </a:t>
            </a:r>
            <a:endParaRPr lang="lv-LV" sz="36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lgn="just">
              <a:buNone/>
            </a:pPr>
            <a:endParaRPr lang="lv-LV" sz="2400" dirty="0" smtClean="0">
              <a:latin typeface="Arial" panose="020B0604020202020204" pitchFamily="34" charset="0"/>
              <a:cs typeface="Arial" panose="020B0604020202020204" pitchFamily="34" charset="0"/>
            </a:endParaRPr>
          </a:p>
          <a:p>
            <a:pPr algn="just">
              <a:buFont typeface="Arial" panose="020B0604020202020204" pitchFamily="34" charset="0"/>
              <a:buChar char="•"/>
            </a:pPr>
            <a:r>
              <a:rPr lang="lv-LV" sz="2000" dirty="0" smtClean="0">
                <a:latin typeface="Arial" panose="020B0604020202020204" pitchFamily="34" charset="0"/>
                <a:cs typeface="Arial" panose="020B0604020202020204" pitchFamily="34" charset="0"/>
              </a:rPr>
              <a:t>Nolikumā katrai maršruta tīkla daļai tiks noteikta maksimālā plānotā līguma summa visam līguma periodam;</a:t>
            </a:r>
          </a:p>
          <a:p>
            <a:pPr marL="0" indent="0" algn="just">
              <a:buNone/>
            </a:pPr>
            <a:endParaRPr lang="lv-LV" sz="2000" dirty="0" smtClean="0">
              <a:latin typeface="Arial" panose="020B0604020202020204" pitchFamily="34" charset="0"/>
              <a:cs typeface="Arial" panose="020B0604020202020204" pitchFamily="34" charset="0"/>
            </a:endParaRPr>
          </a:p>
          <a:p>
            <a:pPr algn="just">
              <a:buFont typeface="Arial" panose="020B0604020202020204" pitchFamily="34" charset="0"/>
              <a:buChar char="•"/>
            </a:pPr>
            <a:r>
              <a:rPr lang="lv-LV" sz="2000" dirty="0" smtClean="0">
                <a:latin typeface="Arial" panose="020B0604020202020204" pitchFamily="34" charset="0"/>
                <a:cs typeface="Arial" panose="020B0604020202020204" pitchFamily="34" charset="0"/>
              </a:rPr>
              <a:t>Pretendents, kura finanšu piedāvājums pārsniegs Pasūtītāja noteikto maksimālo plānoto līguma summu visam līguma periodam, </a:t>
            </a:r>
            <a:r>
              <a:rPr lang="lv-LV" sz="2000" u="sng" dirty="0" smtClean="0">
                <a:latin typeface="Arial" panose="020B0604020202020204" pitchFamily="34" charset="0"/>
                <a:cs typeface="Arial" panose="020B0604020202020204" pitchFamily="34" charset="0"/>
              </a:rPr>
              <a:t>tiks izslēgts no dalības konkursā</a:t>
            </a:r>
            <a:r>
              <a:rPr lang="lv-LV" sz="2000" dirty="0" smtClean="0">
                <a:latin typeface="Arial" panose="020B0604020202020204" pitchFamily="34" charset="0"/>
                <a:cs typeface="Arial" panose="020B0604020202020204" pitchFamily="34" charset="0"/>
              </a:rPr>
              <a:t>. </a:t>
            </a:r>
          </a:p>
        </p:txBody>
      </p:sp>
      <p:sp>
        <p:nvSpPr>
          <p:cNvPr id="4" name="Slide Number Placeholder 3"/>
          <p:cNvSpPr>
            <a:spLocks noGrp="1"/>
          </p:cNvSpPr>
          <p:nvPr>
            <p:ph type="sldNum" sz="quarter" idx="12"/>
          </p:nvPr>
        </p:nvSpPr>
        <p:spPr/>
        <p:txBody>
          <a:bodyPr/>
          <a:lstStyle/>
          <a:p>
            <a:fld id="{2121C083-3766-411E-AD9E-6C4F5CC14E89}" type="slidenum">
              <a:rPr lang="lv-LV" altLang="lv-LV" smtClean="0"/>
              <a:pPr/>
              <a:t>4</a:t>
            </a:fld>
            <a:endParaRPr lang="lv-LV" altLang="lv-LV"/>
          </a:p>
        </p:txBody>
      </p:sp>
    </p:spTree>
    <p:extLst>
      <p:ext uri="{BB962C8B-B14F-4D97-AF65-F5344CB8AC3E}">
        <p14:creationId xmlns:p14="http://schemas.microsoft.com/office/powerpoint/2010/main" val="11800753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2656"/>
            <a:ext cx="8229600" cy="1143000"/>
          </a:xfrm>
        </p:spPr>
        <p:txBody>
          <a:bodyPr/>
          <a:lstStyle/>
          <a:p>
            <a:r>
              <a:rPr lang="lv-LV" sz="3200" b="1" dirty="0" err="1" smtClean="0">
                <a:latin typeface="Arial" panose="020B0604020202020204" pitchFamily="34" charset="0"/>
                <a:cs typeface="Arial" panose="020B0604020202020204" pitchFamily="34" charset="0"/>
              </a:rPr>
              <a:t>Ģenerāluzņēmuma</a:t>
            </a:r>
            <a:r>
              <a:rPr lang="lv-LV" sz="3200" b="1" dirty="0" smtClean="0">
                <a:latin typeface="Arial" panose="020B0604020202020204" pitchFamily="34" charset="0"/>
                <a:cs typeface="Arial" panose="020B0604020202020204" pitchFamily="34" charset="0"/>
              </a:rPr>
              <a:t> </a:t>
            </a:r>
            <a:r>
              <a:rPr lang="lv-LV" sz="3200" b="1" dirty="0">
                <a:latin typeface="Arial" panose="020B0604020202020204" pitchFamily="34" charset="0"/>
                <a:cs typeface="Arial" panose="020B0604020202020204" pitchFamily="34" charset="0"/>
              </a:rPr>
              <a:t>un apakšuzņēmuma “A+D” </a:t>
            </a:r>
            <a:r>
              <a:rPr lang="lv-LV" sz="3200" b="1" dirty="0" smtClean="0">
                <a:latin typeface="Arial" panose="020B0604020202020204" pitchFamily="34" charset="0"/>
                <a:cs typeface="Arial" panose="020B0604020202020204" pitchFamily="34" charset="0"/>
              </a:rPr>
              <a:t>piedāvājums </a:t>
            </a:r>
            <a:endParaRPr lang="lv-LV"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algn="just">
              <a:buFont typeface="Arial" panose="020B0604020202020204" pitchFamily="34" charset="0"/>
              <a:buChar char="•"/>
            </a:pPr>
            <a:endParaRPr lang="lv-LV" sz="2000" dirty="0" smtClean="0">
              <a:latin typeface="Arial" panose="020B0604020202020204" pitchFamily="34" charset="0"/>
              <a:cs typeface="Arial" panose="020B0604020202020204" pitchFamily="34" charset="0"/>
            </a:endParaRPr>
          </a:p>
          <a:p>
            <a:pPr algn="just">
              <a:buFont typeface="Arial" panose="020B0604020202020204" pitchFamily="34" charset="0"/>
              <a:buChar char="•"/>
            </a:pPr>
            <a:r>
              <a:rPr lang="lv-LV" sz="2000" dirty="0" smtClean="0">
                <a:latin typeface="Arial" panose="020B0604020202020204" pitchFamily="34" charset="0"/>
                <a:cs typeface="Arial" panose="020B0604020202020204" pitchFamily="34" charset="0"/>
              </a:rPr>
              <a:t>Pasūtītājs, ievērojot nolikumā noteikto</a:t>
            </a:r>
            <a:r>
              <a:rPr lang="lv-LV" sz="2000" dirty="0">
                <a:latin typeface="Arial" panose="020B0604020202020204" pitchFamily="34" charset="0"/>
                <a:cs typeface="Arial" panose="020B0604020202020204" pitchFamily="34" charset="0"/>
              </a:rPr>
              <a:t>, </a:t>
            </a:r>
            <a:r>
              <a:rPr lang="lv-LV" sz="2000" b="1" u="sng" dirty="0" smtClean="0">
                <a:latin typeface="Arial" panose="020B0604020202020204" pitchFamily="34" charset="0"/>
                <a:cs typeface="Arial" panose="020B0604020202020204" pitchFamily="34" charset="0"/>
              </a:rPr>
              <a:t>izslēdz </a:t>
            </a:r>
            <a:r>
              <a:rPr lang="lv-LV" sz="2000" b="1" u="sng" dirty="0" err="1">
                <a:latin typeface="Arial" panose="020B0604020202020204" pitchFamily="34" charset="0"/>
                <a:cs typeface="Arial" panose="020B0604020202020204" pitchFamily="34" charset="0"/>
              </a:rPr>
              <a:t>ģenerāluzņēmuma</a:t>
            </a:r>
            <a:r>
              <a:rPr lang="lv-LV" sz="2000" b="1" u="sng" dirty="0">
                <a:latin typeface="Arial" panose="020B0604020202020204" pitchFamily="34" charset="0"/>
                <a:cs typeface="Arial" panose="020B0604020202020204" pitchFamily="34" charset="0"/>
              </a:rPr>
              <a:t> un apakšuzņēmuma “A+D” piedāvājumu no dalības konkursā pārējās maršrutu tīkla daļās, </a:t>
            </a:r>
            <a:r>
              <a:rPr lang="lv-LV" sz="2000" dirty="0">
                <a:latin typeface="Arial" panose="020B0604020202020204" pitchFamily="34" charset="0"/>
                <a:cs typeface="Arial" panose="020B0604020202020204" pitchFamily="34" charset="0"/>
              </a:rPr>
              <a:t>jo uzņēmums “A” jau ir atzīts par uzvarētāju 5 (piecās) reģionālās nozīmēs maršrutu tīkla daļās. </a:t>
            </a:r>
          </a:p>
        </p:txBody>
      </p:sp>
      <p:sp>
        <p:nvSpPr>
          <p:cNvPr id="4" name="Slide Number Placeholder 3"/>
          <p:cNvSpPr>
            <a:spLocks noGrp="1"/>
          </p:cNvSpPr>
          <p:nvPr>
            <p:ph type="sldNum" sz="quarter" idx="12"/>
          </p:nvPr>
        </p:nvSpPr>
        <p:spPr/>
        <p:txBody>
          <a:bodyPr/>
          <a:lstStyle/>
          <a:p>
            <a:fld id="{2121C083-3766-411E-AD9E-6C4F5CC14E89}" type="slidenum">
              <a:rPr lang="lv-LV" altLang="lv-LV" smtClean="0"/>
              <a:pPr/>
              <a:t>40</a:t>
            </a:fld>
            <a:endParaRPr lang="lv-LV" altLang="lv-LV"/>
          </a:p>
        </p:txBody>
      </p:sp>
    </p:spTree>
    <p:extLst>
      <p:ext uri="{BB962C8B-B14F-4D97-AF65-F5344CB8AC3E}">
        <p14:creationId xmlns:p14="http://schemas.microsoft.com/office/powerpoint/2010/main" val="13356164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txBox="1">
            <a:spLocks noChangeArrowheads="1"/>
          </p:cNvSpPr>
          <p:nvPr/>
        </p:nvSpPr>
        <p:spPr>
          <a:xfrm>
            <a:off x="683568" y="2276872"/>
            <a:ext cx="7772400" cy="1470025"/>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lv-LV" kern="0" dirty="0" smtClean="0">
                <a:solidFill>
                  <a:srgbClr val="F15A2A"/>
                </a:solidFill>
                <a:latin typeface="Verdana" pitchFamily="34" charset="0"/>
              </a:rPr>
              <a:t>Jautājumi?</a:t>
            </a:r>
            <a:endParaRPr lang="lv-LV" kern="0" dirty="0">
              <a:solidFill>
                <a:srgbClr val="F15A2A"/>
              </a:solidFill>
              <a:latin typeface="Verdana" pitchFamily="34" charset="0"/>
            </a:endParaRPr>
          </a:p>
        </p:txBody>
      </p:sp>
      <p:sp>
        <p:nvSpPr>
          <p:cNvPr id="3" name="Slide Number Placeholder 2"/>
          <p:cNvSpPr>
            <a:spLocks noGrp="1"/>
          </p:cNvSpPr>
          <p:nvPr>
            <p:ph type="sldNum" sz="quarter" idx="12"/>
          </p:nvPr>
        </p:nvSpPr>
        <p:spPr/>
        <p:txBody>
          <a:bodyPr/>
          <a:lstStyle/>
          <a:p>
            <a:fld id="{4A0835C5-B285-4E47-818C-8C397862D760}" type="slidenum">
              <a:rPr lang="lv-LV" altLang="lv-LV" smtClean="0"/>
              <a:pPr/>
              <a:t>41</a:t>
            </a:fld>
            <a:endParaRPr lang="lv-LV" altLang="lv-LV"/>
          </a:p>
        </p:txBody>
      </p:sp>
    </p:spTree>
    <p:extLst>
      <p:ext uri="{BB962C8B-B14F-4D97-AF65-F5344CB8AC3E}">
        <p14:creationId xmlns:p14="http://schemas.microsoft.com/office/powerpoint/2010/main" val="29808014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90" name="Rectangle 6"/>
          <p:cNvSpPr>
            <a:spLocks noGrp="1" noChangeArrowheads="1"/>
          </p:cNvSpPr>
          <p:nvPr>
            <p:ph type="ctrTitle"/>
          </p:nvPr>
        </p:nvSpPr>
        <p:spPr>
          <a:xfrm>
            <a:off x="683568" y="2276872"/>
            <a:ext cx="7772400" cy="1470025"/>
          </a:xfrm>
        </p:spPr>
        <p:txBody>
          <a:bodyPr/>
          <a:lstStyle/>
          <a:p>
            <a:r>
              <a:rPr lang="lv-LV" dirty="0">
                <a:solidFill>
                  <a:srgbClr val="F15A2A"/>
                </a:solidFill>
                <a:latin typeface="Verdana" pitchFamily="34" charset="0"/>
              </a:rPr>
              <a:t>Paldies par uzmanību!</a:t>
            </a:r>
          </a:p>
        </p:txBody>
      </p:sp>
      <p:sp>
        <p:nvSpPr>
          <p:cNvPr id="41991" name="Rectangle 7"/>
          <p:cNvSpPr>
            <a:spLocks noGrp="1" noChangeArrowheads="1"/>
          </p:cNvSpPr>
          <p:nvPr>
            <p:ph type="subTitle" idx="1"/>
          </p:nvPr>
        </p:nvSpPr>
        <p:spPr>
          <a:xfrm>
            <a:off x="2743200" y="5157788"/>
            <a:ext cx="6400800" cy="696912"/>
          </a:xfrm>
        </p:spPr>
        <p:txBody>
          <a:bodyPr/>
          <a:lstStyle/>
          <a:p>
            <a:r>
              <a:rPr lang="lv-LV">
                <a:solidFill>
                  <a:srgbClr val="A2ACB4"/>
                </a:solidFill>
                <a:latin typeface="Verdana" pitchFamily="34" charset="0"/>
              </a:rPr>
              <a:t>Sadarbība. Atbalsts. Attīstība.</a:t>
            </a:r>
          </a:p>
        </p:txBody>
      </p:sp>
    </p:spTree>
    <p:extLst>
      <p:ext uri="{BB962C8B-B14F-4D97-AF65-F5344CB8AC3E}">
        <p14:creationId xmlns:p14="http://schemas.microsoft.com/office/powerpoint/2010/main" val="3038775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3200" b="1" dirty="0" smtClean="0">
                <a:latin typeface="Arial" panose="020B0604020202020204" pitchFamily="34" charset="0"/>
                <a:cs typeface="Arial" panose="020B0604020202020204" pitchFamily="34" charset="0"/>
              </a:rPr>
              <a:t>Prasības pretendentam</a:t>
            </a:r>
            <a:br>
              <a:rPr lang="lv-LV" sz="3200" b="1" dirty="0" smtClean="0">
                <a:latin typeface="Arial" panose="020B0604020202020204" pitchFamily="34" charset="0"/>
                <a:cs typeface="Arial" panose="020B0604020202020204" pitchFamily="34" charset="0"/>
              </a:rPr>
            </a:br>
            <a:r>
              <a:rPr lang="lv-LV" sz="3200" b="1" dirty="0" smtClean="0">
                <a:latin typeface="Arial" panose="020B0604020202020204" pitchFamily="34" charset="0"/>
                <a:cs typeface="Arial" panose="020B0604020202020204" pitchFamily="34" charset="0"/>
              </a:rPr>
              <a:t>(1)</a:t>
            </a:r>
            <a:endParaRPr lang="lv-LV"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lvl="1">
              <a:buFont typeface="Arial" panose="020B0604020202020204" pitchFamily="34" charset="0"/>
              <a:buChar char="•"/>
            </a:pPr>
            <a:r>
              <a:rPr lang="lv-LV" sz="2000" dirty="0" smtClean="0">
                <a:latin typeface="Arial" panose="020B0604020202020204" pitchFamily="34" charset="0"/>
                <a:cs typeface="Arial" panose="020B0604020202020204" pitchFamily="34" charset="0"/>
              </a:rPr>
              <a:t>Pretendents </a:t>
            </a:r>
            <a:r>
              <a:rPr lang="lv-LV" sz="2000" dirty="0">
                <a:latin typeface="Arial" panose="020B0604020202020204" pitchFamily="34" charset="0"/>
                <a:cs typeface="Arial" panose="020B0604020202020204" pitchFamily="34" charset="0"/>
              </a:rPr>
              <a:t>ir reģistrēts </a:t>
            </a:r>
            <a:r>
              <a:rPr lang="lv-LV" sz="2000" dirty="0" smtClean="0">
                <a:latin typeface="Arial" panose="020B0604020202020204" pitchFamily="34" charset="0"/>
                <a:cs typeface="Arial" panose="020B0604020202020204" pitchFamily="34" charset="0"/>
              </a:rPr>
              <a:t>Komercreģistrā;</a:t>
            </a:r>
          </a:p>
          <a:p>
            <a:pPr lvl="1">
              <a:buFont typeface="Arial" panose="020B0604020202020204" pitchFamily="34" charset="0"/>
              <a:buChar char="•"/>
            </a:pPr>
            <a:r>
              <a:rPr lang="lv-LV" sz="2000" dirty="0" smtClean="0">
                <a:latin typeface="Arial" panose="020B0604020202020204" pitchFamily="34" charset="0"/>
                <a:cs typeface="Arial" panose="020B0604020202020204" pitchFamily="34" charset="0"/>
              </a:rPr>
              <a:t>Pretendentam </a:t>
            </a:r>
            <a:r>
              <a:rPr lang="lv-LV" sz="2000" dirty="0">
                <a:latin typeface="Arial" panose="020B0604020202020204" pitchFamily="34" charset="0"/>
                <a:cs typeface="Arial" panose="020B0604020202020204" pitchFamily="34" charset="0"/>
              </a:rPr>
              <a:t>ir pasažieru pārvadājumu veicēja speciālā atļauja (licence</a:t>
            </a:r>
            <a:r>
              <a:rPr lang="lv-LV" sz="2000" dirty="0" smtClean="0">
                <a:latin typeface="Arial" panose="020B0604020202020204" pitchFamily="34" charset="0"/>
                <a:cs typeface="Arial" panose="020B0604020202020204" pitchFamily="34" charset="0"/>
              </a:rPr>
              <a:t>);</a:t>
            </a:r>
          </a:p>
          <a:p>
            <a:pPr lvl="1">
              <a:buFont typeface="Arial" panose="020B0604020202020204" pitchFamily="34" charset="0"/>
              <a:buChar char="•"/>
            </a:pPr>
            <a:r>
              <a:rPr lang="lv-LV" sz="2000" dirty="0">
                <a:latin typeface="Arial" panose="020B0604020202020204" pitchFamily="34" charset="0"/>
                <a:cs typeface="Arial" panose="020B0604020202020204" pitchFamily="34" charset="0"/>
              </a:rPr>
              <a:t>Pretendentam un katrai no personu apvienībā ietilpstošajām personām, un Apakšuzņēmējiem, kas nodrošinās pasažieru pārvadājumus, ir vismaz trīs gadu pieredze pasažieru komercpārvadājumu </a:t>
            </a:r>
            <a:r>
              <a:rPr lang="lv-LV" sz="2000" dirty="0" smtClean="0">
                <a:latin typeface="Arial" panose="020B0604020202020204" pitchFamily="34" charset="0"/>
                <a:cs typeface="Arial" panose="020B0604020202020204" pitchFamily="34" charset="0"/>
              </a:rPr>
              <a:t>veikšanā;</a:t>
            </a:r>
          </a:p>
          <a:p>
            <a:pPr lvl="1">
              <a:buFont typeface="Arial" panose="020B0604020202020204" pitchFamily="34" charset="0"/>
              <a:buChar char="•"/>
            </a:pPr>
            <a:endParaRPr lang="lv-LV" sz="2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2121C083-3766-411E-AD9E-6C4F5CC14E89}" type="slidenum">
              <a:rPr lang="lv-LV" altLang="lv-LV" smtClean="0"/>
              <a:pPr/>
              <a:t>5</a:t>
            </a:fld>
            <a:endParaRPr lang="lv-LV" altLang="lv-LV"/>
          </a:p>
        </p:txBody>
      </p:sp>
    </p:spTree>
    <p:extLst>
      <p:ext uri="{BB962C8B-B14F-4D97-AF65-F5344CB8AC3E}">
        <p14:creationId xmlns:p14="http://schemas.microsoft.com/office/powerpoint/2010/main" val="5648961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3200" b="1" dirty="0">
                <a:latin typeface="Arial" panose="020B0604020202020204" pitchFamily="34" charset="0"/>
                <a:cs typeface="Arial" panose="020B0604020202020204" pitchFamily="34" charset="0"/>
              </a:rPr>
              <a:t>Prasības pretendentam</a:t>
            </a:r>
            <a:br>
              <a:rPr lang="lv-LV" sz="3200" b="1" dirty="0">
                <a:latin typeface="Arial" panose="020B0604020202020204" pitchFamily="34" charset="0"/>
                <a:cs typeface="Arial" panose="020B0604020202020204" pitchFamily="34" charset="0"/>
              </a:rPr>
            </a:br>
            <a:r>
              <a:rPr lang="lv-LV" sz="3200" b="1" dirty="0" smtClean="0">
                <a:latin typeface="Arial" panose="020B0604020202020204" pitchFamily="34" charset="0"/>
                <a:cs typeface="Arial" panose="020B0604020202020204" pitchFamily="34" charset="0"/>
              </a:rPr>
              <a:t>(2)</a:t>
            </a:r>
            <a:endParaRPr lang="lv-LV" sz="3200" dirty="0"/>
          </a:p>
        </p:txBody>
      </p:sp>
      <p:sp>
        <p:nvSpPr>
          <p:cNvPr id="3" name="Content Placeholder 2"/>
          <p:cNvSpPr>
            <a:spLocks noGrp="1"/>
          </p:cNvSpPr>
          <p:nvPr>
            <p:ph idx="1"/>
          </p:nvPr>
        </p:nvSpPr>
        <p:spPr/>
        <p:txBody>
          <a:bodyPr/>
          <a:lstStyle/>
          <a:p>
            <a:pPr algn="just"/>
            <a:r>
              <a:rPr lang="lv-LV" sz="2000" dirty="0">
                <a:latin typeface="Arial" panose="020B0604020202020204" pitchFamily="34" charset="0"/>
                <a:cs typeface="Arial" panose="020B0604020202020204" pitchFamily="34" charset="0"/>
              </a:rPr>
              <a:t>Pretendents iepriekšējo trīs gadu (2013., 2014. un 2015.) laikā ir izpildījis pasažieru komercpārvadājumus vienā vai vairākos pasūtījuma līgumos vai viena vai vairāku maršrutu tīkla ietvaros </a:t>
            </a:r>
            <a:r>
              <a:rPr lang="lv-LV" sz="2000" b="1" dirty="0">
                <a:latin typeface="Arial" panose="020B0604020202020204" pitchFamily="34" charset="0"/>
                <a:cs typeface="Arial" panose="020B0604020202020204" pitchFamily="34" charset="0"/>
              </a:rPr>
              <a:t>ne mazākā apjomā kā konkursa rezultātā noslēdzamā līguma viena gada veicamo kilometru apjoms konkrētajā daļā (saskaņā ar nolikuma 1.pielikumu) </a:t>
            </a:r>
            <a:r>
              <a:rPr lang="lv-LV" sz="2000" dirty="0">
                <a:latin typeface="Arial" panose="020B0604020202020204" pitchFamily="34" charset="0"/>
                <a:cs typeface="Arial" panose="020B0604020202020204" pitchFamily="34" charset="0"/>
              </a:rPr>
              <a:t>un par to ir saņemta (pievienota piedāvājumam) attiecīgā līguma pasūtītāja pozitīva atsauksme (atsauksmē pasūtītājs norāda veikto kilometru apjomu). </a:t>
            </a:r>
          </a:p>
          <a:p>
            <a:endParaRPr lang="lv-LV" dirty="0"/>
          </a:p>
        </p:txBody>
      </p:sp>
      <p:sp>
        <p:nvSpPr>
          <p:cNvPr id="4" name="Slide Number Placeholder 3"/>
          <p:cNvSpPr>
            <a:spLocks noGrp="1"/>
          </p:cNvSpPr>
          <p:nvPr>
            <p:ph type="sldNum" sz="quarter" idx="12"/>
          </p:nvPr>
        </p:nvSpPr>
        <p:spPr/>
        <p:txBody>
          <a:bodyPr/>
          <a:lstStyle/>
          <a:p>
            <a:fld id="{2121C083-3766-411E-AD9E-6C4F5CC14E89}" type="slidenum">
              <a:rPr lang="lv-LV" altLang="lv-LV" smtClean="0"/>
              <a:pPr/>
              <a:t>6</a:t>
            </a:fld>
            <a:endParaRPr lang="lv-LV" altLang="lv-LV"/>
          </a:p>
        </p:txBody>
      </p:sp>
    </p:spTree>
    <p:extLst>
      <p:ext uri="{BB962C8B-B14F-4D97-AF65-F5344CB8AC3E}">
        <p14:creationId xmlns:p14="http://schemas.microsoft.com/office/powerpoint/2010/main" val="310898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3200" b="1" dirty="0" smtClean="0">
                <a:latin typeface="Arial" panose="020B0604020202020204" pitchFamily="34" charset="0"/>
                <a:cs typeface="Arial" panose="020B0604020202020204" pitchFamily="34" charset="0"/>
              </a:rPr>
              <a:t>Autobusu iedalījums</a:t>
            </a:r>
            <a:r>
              <a:rPr lang="lv-LV" sz="3200" b="1" dirty="0">
                <a:latin typeface="Arial" panose="020B0604020202020204" pitchFamily="34" charset="0"/>
                <a:cs typeface="Arial" panose="020B0604020202020204" pitchFamily="34" charset="0"/>
              </a:rPr>
              <a:t/>
            </a:r>
            <a:br>
              <a:rPr lang="lv-LV" sz="3200" b="1" dirty="0">
                <a:latin typeface="Arial" panose="020B0604020202020204" pitchFamily="34" charset="0"/>
                <a:cs typeface="Arial" panose="020B0604020202020204" pitchFamily="34" charset="0"/>
              </a:rPr>
            </a:br>
            <a:endParaRPr lang="lv-LV" sz="3200" dirty="0">
              <a:latin typeface="Arial" panose="020B060402020202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19228393"/>
              </p:ext>
            </p:extLst>
          </p:nvPr>
        </p:nvGraphicFramePr>
        <p:xfrm>
          <a:off x="323528" y="1628800"/>
          <a:ext cx="8424936" cy="3888431"/>
        </p:xfrm>
        <a:graphic>
          <a:graphicData uri="http://schemas.openxmlformats.org/drawingml/2006/table">
            <a:tbl>
              <a:tblPr firstRow="1" firstCol="1" bandRow="1">
                <a:tableStyleId>{5C22544A-7EE6-4342-B048-85BDC9FD1C3A}</a:tableStyleId>
              </a:tblPr>
              <a:tblGrid>
                <a:gridCol w="1790529"/>
                <a:gridCol w="6634407"/>
              </a:tblGrid>
              <a:tr h="1666471">
                <a:tc>
                  <a:txBody>
                    <a:bodyPr/>
                    <a:lstStyle/>
                    <a:p>
                      <a:pPr>
                        <a:lnSpc>
                          <a:spcPct val="107000"/>
                        </a:lnSpc>
                        <a:spcAft>
                          <a:spcPts val="0"/>
                        </a:spcAft>
                      </a:pPr>
                      <a:r>
                        <a:rPr lang="lv-LV" sz="1200" dirty="0">
                          <a:solidFill>
                            <a:schemeClr val="tx1"/>
                          </a:solidFill>
                          <a:effectLst/>
                        </a:rPr>
                        <a:t>K1 kategorijas autobusi</a:t>
                      </a:r>
                      <a:endParaRPr lang="lv-LV"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just">
                        <a:lnSpc>
                          <a:spcPct val="107000"/>
                        </a:lnSpc>
                        <a:spcAft>
                          <a:spcPts val="0"/>
                        </a:spcAft>
                      </a:pPr>
                      <a:r>
                        <a:rPr lang="lv-LV" sz="1200" b="0" dirty="0">
                          <a:solidFill>
                            <a:schemeClr val="tx1"/>
                          </a:solidFill>
                          <a:effectLst/>
                        </a:rPr>
                        <a:t>ar apzīmējumu „K1 kategorijas autobusi” šajā </a:t>
                      </a:r>
                      <a:r>
                        <a:rPr lang="lv-LV" sz="1200" b="0" dirty="0" smtClean="0">
                          <a:solidFill>
                            <a:schemeClr val="tx1"/>
                          </a:solidFill>
                          <a:effectLst/>
                        </a:rPr>
                        <a:t>iepirkumā </a:t>
                      </a:r>
                      <a:r>
                        <a:rPr lang="lv-LV" sz="1200" b="0" dirty="0">
                          <a:solidFill>
                            <a:schemeClr val="tx1"/>
                          </a:solidFill>
                          <a:effectLst/>
                        </a:rPr>
                        <a:t>tiek apzīmēti  autobusi ar ietilpību līdz 24 (ieskaitot) pastāvīgām braukšanas virzienā novietotām  pasažieru sēdvietām.</a:t>
                      </a:r>
                      <a:endParaRPr lang="lv-LV"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r>
              <a:tr h="1110980">
                <a:tc>
                  <a:txBody>
                    <a:bodyPr/>
                    <a:lstStyle/>
                    <a:p>
                      <a:pPr>
                        <a:lnSpc>
                          <a:spcPct val="107000"/>
                        </a:lnSpc>
                        <a:spcAft>
                          <a:spcPts val="0"/>
                        </a:spcAft>
                      </a:pPr>
                      <a:r>
                        <a:rPr lang="lv-LV" sz="1200">
                          <a:solidFill>
                            <a:schemeClr val="tx1"/>
                          </a:solidFill>
                          <a:effectLst/>
                        </a:rPr>
                        <a:t>K2</a:t>
                      </a:r>
                      <a:r>
                        <a:rPr lang="lv-LV" sz="1200" baseline="-25000">
                          <a:solidFill>
                            <a:schemeClr val="tx1"/>
                          </a:solidFill>
                          <a:effectLst/>
                        </a:rPr>
                        <a:t> </a:t>
                      </a:r>
                      <a:r>
                        <a:rPr lang="lv-LV" sz="1200">
                          <a:solidFill>
                            <a:schemeClr val="tx1"/>
                          </a:solidFill>
                          <a:effectLst/>
                        </a:rPr>
                        <a:t>kategorijas autobusi</a:t>
                      </a:r>
                      <a:endParaRPr lang="lv-LV"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just">
                        <a:lnSpc>
                          <a:spcPct val="107000"/>
                        </a:lnSpc>
                        <a:spcAft>
                          <a:spcPts val="0"/>
                        </a:spcAft>
                      </a:pPr>
                      <a:r>
                        <a:rPr lang="lv-LV" sz="1200" dirty="0">
                          <a:solidFill>
                            <a:schemeClr val="tx1"/>
                          </a:solidFill>
                          <a:effectLst/>
                        </a:rPr>
                        <a:t>ar apzīmējumu „K2 kategorijas autobusi” šajā </a:t>
                      </a:r>
                      <a:r>
                        <a:rPr lang="lv-LV" sz="1200" dirty="0" smtClean="0">
                          <a:solidFill>
                            <a:schemeClr val="tx1"/>
                          </a:solidFill>
                          <a:effectLst/>
                        </a:rPr>
                        <a:t>iepirkumā tiek </a:t>
                      </a:r>
                      <a:r>
                        <a:rPr lang="lv-LV" sz="1200" dirty="0">
                          <a:solidFill>
                            <a:schemeClr val="tx1"/>
                          </a:solidFill>
                          <a:effectLst/>
                        </a:rPr>
                        <a:t>apzīmēti  autobusi ar ietilpību no 25 līdz 40  (ieskaitot) pastāvīgām braukšanas virzienā novietotām  pasažieru sēdvietām.</a:t>
                      </a:r>
                      <a:endParaRPr lang="lv-LV"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r>
              <a:tr h="1110980">
                <a:tc>
                  <a:txBody>
                    <a:bodyPr/>
                    <a:lstStyle/>
                    <a:p>
                      <a:pPr>
                        <a:lnSpc>
                          <a:spcPct val="107000"/>
                        </a:lnSpc>
                        <a:spcAft>
                          <a:spcPts val="0"/>
                        </a:spcAft>
                      </a:pPr>
                      <a:r>
                        <a:rPr lang="lv-LV" sz="1200">
                          <a:solidFill>
                            <a:schemeClr val="tx1"/>
                          </a:solidFill>
                          <a:effectLst/>
                        </a:rPr>
                        <a:t>K3 kategorijas autobusi</a:t>
                      </a:r>
                      <a:endParaRPr lang="lv-LV"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just">
                        <a:lnSpc>
                          <a:spcPct val="107000"/>
                        </a:lnSpc>
                        <a:spcAft>
                          <a:spcPts val="0"/>
                        </a:spcAft>
                      </a:pPr>
                      <a:r>
                        <a:rPr lang="lv-LV" sz="1200" dirty="0">
                          <a:solidFill>
                            <a:schemeClr val="tx1"/>
                          </a:solidFill>
                          <a:effectLst/>
                        </a:rPr>
                        <a:t>Ar apzīmējumu „K3 kategorijas autobusi” šajā </a:t>
                      </a:r>
                      <a:r>
                        <a:rPr lang="lv-LV" sz="1200" dirty="0" smtClean="0">
                          <a:solidFill>
                            <a:schemeClr val="tx1"/>
                          </a:solidFill>
                          <a:effectLst/>
                        </a:rPr>
                        <a:t>iepirkumā</a:t>
                      </a:r>
                      <a:r>
                        <a:rPr lang="lv-LV" sz="1200" baseline="0" dirty="0" smtClean="0">
                          <a:solidFill>
                            <a:schemeClr val="tx1"/>
                          </a:solidFill>
                          <a:effectLst/>
                        </a:rPr>
                        <a:t> </a:t>
                      </a:r>
                      <a:r>
                        <a:rPr lang="lv-LV" sz="1200" dirty="0" smtClean="0">
                          <a:solidFill>
                            <a:schemeClr val="tx1"/>
                          </a:solidFill>
                          <a:effectLst/>
                        </a:rPr>
                        <a:t>tiek </a:t>
                      </a:r>
                      <a:r>
                        <a:rPr lang="lv-LV" sz="1200" dirty="0">
                          <a:solidFill>
                            <a:schemeClr val="tx1"/>
                          </a:solidFill>
                          <a:effectLst/>
                        </a:rPr>
                        <a:t>apzīmēti autobusi ar ietilpību no 41 pastāvīgām braukšanas virzienā novietotām pasažieru sēdvietām.</a:t>
                      </a:r>
                      <a:endParaRPr lang="lv-LV"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
        <p:nvSpPr>
          <p:cNvPr id="3" name="Slide Number Placeholder 2"/>
          <p:cNvSpPr>
            <a:spLocks noGrp="1"/>
          </p:cNvSpPr>
          <p:nvPr>
            <p:ph type="sldNum" sz="quarter" idx="12"/>
          </p:nvPr>
        </p:nvSpPr>
        <p:spPr/>
        <p:txBody>
          <a:bodyPr/>
          <a:lstStyle/>
          <a:p>
            <a:fld id="{2121C083-3766-411E-AD9E-6C4F5CC14E89}" type="slidenum">
              <a:rPr lang="lv-LV" altLang="lv-LV" smtClean="0"/>
              <a:pPr/>
              <a:t>7</a:t>
            </a:fld>
            <a:endParaRPr lang="lv-LV" altLang="lv-LV"/>
          </a:p>
        </p:txBody>
      </p:sp>
    </p:spTree>
    <p:extLst>
      <p:ext uri="{BB962C8B-B14F-4D97-AF65-F5344CB8AC3E}">
        <p14:creationId xmlns:p14="http://schemas.microsoft.com/office/powerpoint/2010/main" val="2013037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2800" b="1" dirty="0" smtClean="0">
                <a:latin typeface="Arial" panose="020B0604020202020204" pitchFamily="34" charset="0"/>
                <a:cs typeface="Arial" panose="020B0604020202020204" pitchFamily="34" charset="0"/>
              </a:rPr>
              <a:t/>
            </a:r>
            <a:br>
              <a:rPr lang="lv-LV" sz="2800" b="1" dirty="0" smtClean="0">
                <a:latin typeface="Arial" panose="020B0604020202020204" pitchFamily="34" charset="0"/>
                <a:cs typeface="Arial" panose="020B0604020202020204" pitchFamily="34" charset="0"/>
              </a:rPr>
            </a:br>
            <a:r>
              <a:rPr lang="lv-LV" sz="2800" b="1" dirty="0" smtClean="0">
                <a:latin typeface="Arial" panose="020B0604020202020204" pitchFamily="34" charset="0"/>
                <a:cs typeface="Arial" panose="020B0604020202020204" pitchFamily="34" charset="0"/>
              </a:rPr>
              <a:t/>
            </a:r>
            <a:br>
              <a:rPr lang="lv-LV" sz="2800" b="1" dirty="0" smtClean="0">
                <a:latin typeface="Arial" panose="020B0604020202020204" pitchFamily="34" charset="0"/>
                <a:cs typeface="Arial" panose="020B0604020202020204" pitchFamily="34" charset="0"/>
              </a:rPr>
            </a:br>
            <a:r>
              <a:rPr lang="lv-LV" sz="3200" b="1" dirty="0" smtClean="0">
                <a:latin typeface="Arial" panose="020B0604020202020204" pitchFamily="34" charset="0"/>
                <a:cs typeface="Arial" panose="020B0604020202020204" pitchFamily="34" charset="0"/>
              </a:rPr>
              <a:t>Tehniskās </a:t>
            </a:r>
            <a:r>
              <a:rPr lang="lv-LV" sz="3200" b="1" dirty="0">
                <a:latin typeface="Arial" panose="020B0604020202020204" pitchFamily="34" charset="0"/>
                <a:cs typeface="Arial" panose="020B0604020202020204" pitchFamily="34" charset="0"/>
              </a:rPr>
              <a:t>prasības </a:t>
            </a:r>
            <a:r>
              <a:rPr lang="lv-LV" sz="3200" b="1" dirty="0" smtClean="0">
                <a:latin typeface="Arial" panose="020B0604020202020204" pitchFamily="34" charset="0"/>
                <a:cs typeface="Arial" panose="020B0604020202020204" pitchFamily="34" charset="0"/>
              </a:rPr>
              <a:t>autobusiem </a:t>
            </a:r>
            <a:br>
              <a:rPr lang="lv-LV" sz="3200" b="1" dirty="0" smtClean="0">
                <a:latin typeface="Arial" panose="020B0604020202020204" pitchFamily="34" charset="0"/>
                <a:cs typeface="Arial" panose="020B0604020202020204" pitchFamily="34" charset="0"/>
              </a:rPr>
            </a:br>
            <a:r>
              <a:rPr lang="lv-LV" sz="3200" b="1" dirty="0" smtClean="0">
                <a:latin typeface="Arial" panose="020B0604020202020204" pitchFamily="34" charset="0"/>
                <a:cs typeface="Arial" panose="020B0604020202020204" pitchFamily="34" charset="0"/>
              </a:rPr>
              <a:t>(1)</a:t>
            </a:r>
            <a:r>
              <a:rPr lang="lv-LV" dirty="0"/>
              <a:t/>
            </a:r>
            <a:br>
              <a:rPr lang="lv-LV" dirty="0"/>
            </a:br>
            <a:endParaRPr lang="lv-LV" dirty="0"/>
          </a:p>
        </p:txBody>
      </p:sp>
      <p:sp>
        <p:nvSpPr>
          <p:cNvPr id="3" name="Content Placeholder 2"/>
          <p:cNvSpPr>
            <a:spLocks noGrp="1"/>
          </p:cNvSpPr>
          <p:nvPr>
            <p:ph idx="1"/>
          </p:nvPr>
        </p:nvSpPr>
        <p:spPr/>
        <p:txBody>
          <a:bodyPr/>
          <a:lstStyle/>
          <a:p>
            <a:pPr algn="just"/>
            <a:r>
              <a:rPr lang="lv-LV" sz="2000" dirty="0">
                <a:latin typeface="Arial" panose="020B0604020202020204" pitchFamily="34" charset="0"/>
                <a:cs typeface="Arial" panose="020B0604020202020204" pitchFamily="34" charset="0"/>
              </a:rPr>
              <a:t>Pretendenta pakalpojuma sniegšanā iesaistīto K1</a:t>
            </a:r>
            <a:r>
              <a:rPr lang="lv-LV" sz="2000" baseline="-25000" dirty="0">
                <a:latin typeface="Arial" panose="020B0604020202020204" pitchFamily="34" charset="0"/>
                <a:cs typeface="Arial" panose="020B0604020202020204" pitchFamily="34" charset="0"/>
              </a:rPr>
              <a:t>, </a:t>
            </a:r>
            <a:r>
              <a:rPr lang="lv-LV" sz="2000" dirty="0">
                <a:latin typeface="Arial" panose="020B0604020202020204" pitchFamily="34" charset="0"/>
                <a:cs typeface="Arial" panose="020B0604020202020204" pitchFamily="34" charset="0"/>
              </a:rPr>
              <a:t>K2</a:t>
            </a:r>
            <a:r>
              <a:rPr lang="lv-LV" sz="2000" baseline="-25000" dirty="0">
                <a:latin typeface="Arial" panose="020B0604020202020204" pitchFamily="34" charset="0"/>
                <a:cs typeface="Arial" panose="020B0604020202020204" pitchFamily="34" charset="0"/>
              </a:rPr>
              <a:t>, </a:t>
            </a:r>
            <a:r>
              <a:rPr lang="lv-LV" sz="2000" dirty="0">
                <a:latin typeface="Arial" panose="020B0604020202020204" pitchFamily="34" charset="0"/>
                <a:cs typeface="Arial" panose="020B0604020202020204" pitchFamily="34" charset="0"/>
              </a:rPr>
              <a:t>K3 kategorijas autobusu vidējais vecums katrā pakalpojumu sniegšanas kalendārajā gadā nepārsniedz - </a:t>
            </a:r>
            <a:r>
              <a:rPr lang="lv-LV" sz="2000" b="1" dirty="0">
                <a:latin typeface="Arial" panose="020B0604020202020204" pitchFamily="34" charset="0"/>
                <a:cs typeface="Arial" panose="020B0604020202020204" pitchFamily="34" charset="0"/>
              </a:rPr>
              <a:t>15 (piecpadsmit) gadus, bet katra atsevišķa autobusa vecums nedrīkst būt lielāks par 20 </a:t>
            </a:r>
            <a:r>
              <a:rPr lang="lv-LV" sz="2000" b="1" dirty="0" smtClean="0">
                <a:latin typeface="Arial" panose="020B0604020202020204" pitchFamily="34" charset="0"/>
                <a:cs typeface="Arial" panose="020B0604020202020204" pitchFamily="34" charset="0"/>
              </a:rPr>
              <a:t>gadiem</a:t>
            </a:r>
            <a:r>
              <a:rPr lang="lv-LV" sz="2000" dirty="0" smtClean="0">
                <a:latin typeface="Arial" panose="020B0604020202020204" pitchFamily="34" charset="0"/>
                <a:cs typeface="Arial" panose="020B0604020202020204" pitchFamily="34" charset="0"/>
              </a:rPr>
              <a:t>;</a:t>
            </a:r>
          </a:p>
          <a:p>
            <a:pPr marL="0" indent="0" algn="just">
              <a:buNone/>
            </a:pPr>
            <a:endParaRPr lang="lv-LV" sz="2000" dirty="0" smtClean="0">
              <a:latin typeface="Arial" panose="020B0604020202020204" pitchFamily="34" charset="0"/>
              <a:cs typeface="Arial" panose="020B0604020202020204" pitchFamily="34" charset="0"/>
            </a:endParaRPr>
          </a:p>
          <a:p>
            <a:pPr algn="just"/>
            <a:r>
              <a:rPr lang="lv-LV" sz="2000" dirty="0" smtClean="0">
                <a:latin typeface="Arial" panose="020B0604020202020204" pitchFamily="34" charset="0"/>
                <a:cs typeface="Arial" panose="020B0604020202020204" pitchFamily="34" charset="0"/>
              </a:rPr>
              <a:t>Pretendenta </a:t>
            </a:r>
            <a:r>
              <a:rPr lang="lv-LV" sz="2000" dirty="0">
                <a:latin typeface="Arial" panose="020B0604020202020204" pitchFamily="34" charset="0"/>
                <a:cs typeface="Arial" panose="020B0604020202020204" pitchFamily="34" charset="0"/>
              </a:rPr>
              <a:t>un Apakšuzņēmēja Pakalpojuma sniegšanā iesaistītajiem autobusiem attālumam starp braukšanas virzienā novietotiem krēsliem 62 cm augstumā no autobusa salona grīdas jābūt:</a:t>
            </a:r>
          </a:p>
          <a:p>
            <a:pPr marL="0" indent="0" algn="just">
              <a:buNone/>
            </a:pPr>
            <a:r>
              <a:rPr lang="lv-LV" sz="2000" dirty="0" smtClean="0">
                <a:latin typeface="Arial" panose="020B0604020202020204" pitchFamily="34" charset="0"/>
                <a:cs typeface="Arial" panose="020B0604020202020204" pitchFamily="34" charset="0"/>
              </a:rPr>
              <a:t>	- K1 </a:t>
            </a:r>
            <a:r>
              <a:rPr lang="lv-LV" sz="2000" dirty="0">
                <a:latin typeface="Arial" panose="020B0604020202020204" pitchFamily="34" charset="0"/>
                <a:cs typeface="Arial" panose="020B0604020202020204" pitchFamily="34" charset="0"/>
              </a:rPr>
              <a:t>kategorijas autobusiem - </a:t>
            </a:r>
            <a:r>
              <a:rPr lang="lv-LV" sz="2000" b="1" dirty="0">
                <a:latin typeface="Arial" panose="020B0604020202020204" pitchFamily="34" charset="0"/>
                <a:cs typeface="Arial" panose="020B0604020202020204" pitchFamily="34" charset="0"/>
              </a:rPr>
              <a:t>vismaz 65 cm</a:t>
            </a:r>
            <a:r>
              <a:rPr lang="lv-LV" sz="2000" dirty="0" smtClean="0">
                <a:latin typeface="Arial" panose="020B0604020202020204" pitchFamily="34" charset="0"/>
                <a:cs typeface="Arial" panose="020B0604020202020204" pitchFamily="34" charset="0"/>
              </a:rPr>
              <a:t>;</a:t>
            </a:r>
          </a:p>
          <a:p>
            <a:pPr marL="0" indent="0" algn="just">
              <a:buNone/>
            </a:pPr>
            <a:r>
              <a:rPr lang="lv-LV" sz="2000" dirty="0">
                <a:latin typeface="Arial" panose="020B0604020202020204" pitchFamily="34" charset="0"/>
                <a:cs typeface="Arial" panose="020B0604020202020204" pitchFamily="34" charset="0"/>
              </a:rPr>
              <a:t>	</a:t>
            </a:r>
            <a:r>
              <a:rPr lang="lv-LV" sz="2000" dirty="0" smtClean="0">
                <a:latin typeface="Arial" panose="020B0604020202020204" pitchFamily="34" charset="0"/>
                <a:cs typeface="Arial" panose="020B0604020202020204" pitchFamily="34" charset="0"/>
              </a:rPr>
              <a:t>- </a:t>
            </a:r>
            <a:r>
              <a:rPr lang="lv-LV" sz="2000" dirty="0">
                <a:latin typeface="Arial" panose="020B0604020202020204" pitchFamily="34" charset="0"/>
                <a:cs typeface="Arial" panose="020B0604020202020204" pitchFamily="34" charset="0"/>
              </a:rPr>
              <a:t>K2 un K3 kategorijas autobusiem - </a:t>
            </a:r>
            <a:r>
              <a:rPr lang="lv-LV" sz="2000" b="1" dirty="0">
                <a:latin typeface="Arial" panose="020B0604020202020204" pitchFamily="34" charset="0"/>
                <a:cs typeface="Arial" panose="020B0604020202020204" pitchFamily="34" charset="0"/>
              </a:rPr>
              <a:t>vismaz 68 cm</a:t>
            </a:r>
            <a:r>
              <a:rPr lang="lv-LV" sz="2000" dirty="0">
                <a:latin typeface="Arial" panose="020B0604020202020204" pitchFamily="34" charset="0"/>
                <a:cs typeface="Arial" panose="020B0604020202020204" pitchFamily="34" charset="0"/>
              </a:rPr>
              <a:t>.</a:t>
            </a:r>
          </a:p>
          <a:p>
            <a:pPr algn="just"/>
            <a:endParaRPr lang="lv-LV" sz="2400" dirty="0">
              <a:latin typeface="Arial" panose="020B0604020202020204" pitchFamily="34" charset="0"/>
              <a:cs typeface="Arial" panose="020B0604020202020204" pitchFamily="34" charset="0"/>
            </a:endParaRPr>
          </a:p>
          <a:p>
            <a:endParaRPr lang="lv-LV" dirty="0"/>
          </a:p>
        </p:txBody>
      </p:sp>
      <p:sp>
        <p:nvSpPr>
          <p:cNvPr id="4" name="Slide Number Placeholder 3"/>
          <p:cNvSpPr>
            <a:spLocks noGrp="1"/>
          </p:cNvSpPr>
          <p:nvPr>
            <p:ph type="sldNum" sz="quarter" idx="12"/>
          </p:nvPr>
        </p:nvSpPr>
        <p:spPr/>
        <p:txBody>
          <a:bodyPr/>
          <a:lstStyle/>
          <a:p>
            <a:fld id="{2121C083-3766-411E-AD9E-6C4F5CC14E89}" type="slidenum">
              <a:rPr lang="lv-LV" altLang="lv-LV" smtClean="0"/>
              <a:pPr/>
              <a:t>8</a:t>
            </a:fld>
            <a:endParaRPr lang="lv-LV" altLang="lv-LV"/>
          </a:p>
        </p:txBody>
      </p:sp>
    </p:spTree>
    <p:extLst>
      <p:ext uri="{BB962C8B-B14F-4D97-AF65-F5344CB8AC3E}">
        <p14:creationId xmlns:p14="http://schemas.microsoft.com/office/powerpoint/2010/main" val="12323959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3200" b="1" dirty="0">
                <a:latin typeface="Arial" panose="020B0604020202020204" pitchFamily="34" charset="0"/>
                <a:cs typeface="Arial" panose="020B0604020202020204" pitchFamily="34" charset="0"/>
              </a:rPr>
              <a:t>Tehniskās prasības autobusiem </a:t>
            </a:r>
            <a:br>
              <a:rPr lang="lv-LV" sz="3200" b="1" dirty="0">
                <a:latin typeface="Arial" panose="020B0604020202020204" pitchFamily="34" charset="0"/>
                <a:cs typeface="Arial" panose="020B0604020202020204" pitchFamily="34" charset="0"/>
              </a:rPr>
            </a:br>
            <a:r>
              <a:rPr lang="lv-LV" sz="3200" b="1" dirty="0" smtClean="0">
                <a:latin typeface="Arial" panose="020B0604020202020204" pitchFamily="34" charset="0"/>
                <a:cs typeface="Arial" panose="020B0604020202020204" pitchFamily="34" charset="0"/>
              </a:rPr>
              <a:t>(2)</a:t>
            </a:r>
            <a:endParaRPr lang="lv-LV"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algn="just"/>
            <a:r>
              <a:rPr lang="lv-LV" sz="2000" dirty="0" smtClean="0">
                <a:latin typeface="Arial" panose="020B0604020202020204" pitchFamily="34" charset="0"/>
                <a:cs typeface="Arial" panose="020B0604020202020204" pitchFamily="34" charset="0"/>
              </a:rPr>
              <a:t>Pretendenta </a:t>
            </a:r>
            <a:r>
              <a:rPr lang="lv-LV" sz="2000" dirty="0">
                <a:latin typeface="Arial" panose="020B0604020202020204" pitchFamily="34" charset="0"/>
                <a:cs typeface="Arial" panose="020B0604020202020204" pitchFamily="34" charset="0"/>
              </a:rPr>
              <a:t>Pakalpojuma sniegšanā iesaistītajiem K2</a:t>
            </a:r>
            <a:r>
              <a:rPr lang="lv-LV" sz="2000" baseline="-25000" dirty="0">
                <a:latin typeface="Arial" panose="020B0604020202020204" pitchFamily="34" charset="0"/>
                <a:cs typeface="Arial" panose="020B0604020202020204" pitchFamily="34" charset="0"/>
              </a:rPr>
              <a:t> </a:t>
            </a:r>
            <a:r>
              <a:rPr lang="lv-LV" sz="2000" dirty="0">
                <a:latin typeface="Arial" panose="020B0604020202020204" pitchFamily="34" charset="0"/>
                <a:cs typeface="Arial" panose="020B0604020202020204" pitchFamily="34" charset="0"/>
              </a:rPr>
              <a:t>un K3 kategorijas autobusiem </a:t>
            </a:r>
            <a:r>
              <a:rPr lang="lv-LV" sz="2000" b="1" dirty="0">
                <a:latin typeface="Arial" panose="020B0604020202020204" pitchFamily="34" charset="0"/>
                <a:cs typeface="Arial" panose="020B0604020202020204" pitchFamily="34" charset="0"/>
              </a:rPr>
              <a:t>jābūt rokas bagāžas plauktiem </a:t>
            </a:r>
            <a:r>
              <a:rPr lang="lv-LV" sz="2000" dirty="0">
                <a:latin typeface="Arial" panose="020B0604020202020204" pitchFamily="34" charset="0"/>
                <a:cs typeface="Arial" panose="020B0604020202020204" pitchFamily="34" charset="0"/>
              </a:rPr>
              <a:t>rokas bagāžas, kuras izmēri noteikti 2012. gada 28. augusta MK noteikumos Nr.599 „Sabiedriskā transporta pakalpojumu sniegšanas un izmantošanas kārtība”, izvietošanai un </a:t>
            </a:r>
            <a:r>
              <a:rPr lang="lv-LV" sz="2000" b="1" dirty="0">
                <a:latin typeface="Arial" panose="020B0604020202020204" pitchFamily="34" charset="0"/>
                <a:cs typeface="Arial" panose="020B0604020202020204" pitchFamily="34" charset="0"/>
              </a:rPr>
              <a:t>bagāžas nodalījumam </a:t>
            </a:r>
            <a:r>
              <a:rPr lang="lv-LV" sz="2000" dirty="0">
                <a:latin typeface="Arial" panose="020B0604020202020204" pitchFamily="34" charset="0"/>
                <a:cs typeface="Arial" panose="020B0604020202020204" pitchFamily="34" charset="0"/>
              </a:rPr>
              <a:t>zem autobusa pasažieru salona vai citā vietā, </a:t>
            </a:r>
            <a:r>
              <a:rPr lang="lv-LV" sz="2000" b="1" dirty="0">
                <a:latin typeface="Arial" panose="020B0604020202020204" pitchFamily="34" charset="0"/>
                <a:cs typeface="Arial" panose="020B0604020202020204" pitchFamily="34" charset="0"/>
              </a:rPr>
              <a:t>kas nodrošinās tāda pasažieru bagāžas apjoma pārvadāšanu, lai katram autobusa pasažierim  būtu iespēja pārvadāt vismaz vienu virsnormas bagāžas vienību</a:t>
            </a:r>
            <a:r>
              <a:rPr lang="lv-LV" sz="2000" dirty="0">
                <a:latin typeface="Arial" panose="020B0604020202020204" pitchFamily="34" charset="0"/>
                <a:cs typeface="Arial" panose="020B0604020202020204" pitchFamily="34" charset="0"/>
              </a:rPr>
              <a:t>, t.i. bagāžu, kuras izmērs (garums, platums, augstums) pārsniedz 60 x 40 x 20 cm un svars ir virs 20 kg;</a:t>
            </a:r>
          </a:p>
          <a:p>
            <a:endParaRPr lang="lv-LV" dirty="0"/>
          </a:p>
        </p:txBody>
      </p:sp>
      <p:sp>
        <p:nvSpPr>
          <p:cNvPr id="4" name="Slide Number Placeholder 3"/>
          <p:cNvSpPr>
            <a:spLocks noGrp="1"/>
          </p:cNvSpPr>
          <p:nvPr>
            <p:ph type="sldNum" sz="quarter" idx="12"/>
          </p:nvPr>
        </p:nvSpPr>
        <p:spPr/>
        <p:txBody>
          <a:bodyPr/>
          <a:lstStyle/>
          <a:p>
            <a:fld id="{2121C083-3766-411E-AD9E-6C4F5CC14E89}" type="slidenum">
              <a:rPr lang="lv-LV" altLang="lv-LV" smtClean="0"/>
              <a:pPr/>
              <a:t>9</a:t>
            </a:fld>
            <a:endParaRPr lang="lv-LV" altLang="lv-LV"/>
          </a:p>
        </p:txBody>
      </p:sp>
    </p:spTree>
    <p:extLst>
      <p:ext uri="{BB962C8B-B14F-4D97-AF65-F5344CB8AC3E}">
        <p14:creationId xmlns:p14="http://schemas.microsoft.com/office/powerpoint/2010/main" val="401652187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lv-LV"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lv-LV" sz="1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597</TotalTime>
  <Words>2818</Words>
  <Application>Microsoft Office PowerPoint</Application>
  <PresentationFormat>On-screen Show (4:3)</PresentationFormat>
  <Paragraphs>630</Paragraphs>
  <Slides>42</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42</vt:i4>
      </vt:variant>
    </vt:vector>
  </HeadingPairs>
  <TitlesOfParts>
    <vt:vector size="48" baseType="lpstr">
      <vt:lpstr>Arial</vt:lpstr>
      <vt:lpstr>Calibri</vt:lpstr>
      <vt:lpstr>Times New Roman</vt:lpstr>
      <vt:lpstr>Verdana</vt:lpstr>
      <vt:lpstr>Wingdings</vt:lpstr>
      <vt:lpstr>Default Design</vt:lpstr>
      <vt:lpstr>Valsts SIA  “Autotransporta direkcija”</vt:lpstr>
      <vt:lpstr>Iepirkuma priekšmets </vt:lpstr>
      <vt:lpstr> Iepirkuma līguma termiņš </vt:lpstr>
      <vt:lpstr>Līguma summa </vt:lpstr>
      <vt:lpstr>Prasības pretendentam (1)</vt:lpstr>
      <vt:lpstr>Prasības pretendentam (2)</vt:lpstr>
      <vt:lpstr>Autobusu iedalījums </vt:lpstr>
      <vt:lpstr>  Tehniskās prasības autobusiem  (1) </vt:lpstr>
      <vt:lpstr>Tehniskās prasības autobusiem  (2)</vt:lpstr>
      <vt:lpstr>Tehniskās prasības autobusiem  (3)</vt:lpstr>
      <vt:lpstr>Tehniskās prasības autobusiem  (4)</vt:lpstr>
      <vt:lpstr>Vērtēšanas kritēriji</vt:lpstr>
      <vt:lpstr>Tehniskā piedāvājuma vērtēšana (kritērijs A)</vt:lpstr>
      <vt:lpstr>Tehniskā piedāvājuma vērtēšana (kritērijs A)</vt:lpstr>
      <vt:lpstr>Tehniskā piedāvājuma vērtēšana (kritērijs B)</vt:lpstr>
      <vt:lpstr>Tehniskā piedāvājuma vērtēšana (kritērijs B)</vt:lpstr>
      <vt:lpstr>Piedāvājuma iesniegšana vairākās maršruta tīkla daļās</vt:lpstr>
      <vt:lpstr> Ierobežojumi līguma slēgšanas apjomam (1) </vt:lpstr>
      <vt:lpstr>Ierobežojumi līguma slēgšanas apjomam (2)</vt:lpstr>
      <vt:lpstr>Uzvarētāja noteikšanas metodika</vt:lpstr>
      <vt:lpstr>  Uzvarētāja noteikšanas metodika (praktisks piemērs nr.1)   </vt:lpstr>
      <vt:lpstr>Uzvarētāja noteikšanas metodika (praktisks piemērs nr.1)</vt:lpstr>
      <vt:lpstr>Uzvarētāja noteikšanas metodika (praktisks piemērs nr.1)</vt:lpstr>
      <vt:lpstr>Uzvarētāja noteikšanas metodika (praktisks piemērs nr.1)</vt:lpstr>
      <vt:lpstr>Uzvarētāja noteikšanas metodika (praktisks piemērs nr.1)</vt:lpstr>
      <vt:lpstr>Uzvarētāja noteikšanas metodika (praktisks piemērs nr.1)</vt:lpstr>
      <vt:lpstr>Uzvarētāja noteikšanas metodika (praktisks piemērs nr.2)</vt:lpstr>
      <vt:lpstr>Uzvarētāja noteikšanas metodika (praktisks piemērs nr.2)</vt:lpstr>
      <vt:lpstr>Uzvarētāja noteikšanas metodika (praktisks piemērs nr.2)</vt:lpstr>
      <vt:lpstr>Uzvarētāja noteikšanas metodika (praktisks piemērs nr.2)</vt:lpstr>
      <vt:lpstr>Uzvarētāja noteikšanas metodika (praktisks piemērs nr.2)</vt:lpstr>
      <vt:lpstr>Uzvarētāja noteikšanas metodika (praktisks piemērs nr.2)</vt:lpstr>
      <vt:lpstr>Uzvarētāja noteikšanas metodika (praktisks piemērs nr.2)</vt:lpstr>
      <vt:lpstr>Uzvarētāja noteikšanas metodika (praktisks piemērs nr.2)</vt:lpstr>
      <vt:lpstr>Personu apvienības “A+B+C” piedāvājums</vt:lpstr>
      <vt:lpstr>Personu apvienības “A+B+C”  piedāvājums</vt:lpstr>
      <vt:lpstr> Pretendenta “A” piedāvājums </vt:lpstr>
      <vt:lpstr>Pretendenta “A” piedāvājums</vt:lpstr>
      <vt:lpstr>Pretendenta “A” piedāvājums</vt:lpstr>
      <vt:lpstr>Ģenerāluzņēmuma un apakšuzņēmuma “A+D” piedāvājums </vt:lpstr>
      <vt:lpstr>PowerPoint Presentation</vt:lpstr>
      <vt:lpstr>Paldies par uzmanību!</vt:lpstr>
    </vt:vector>
  </TitlesOfParts>
  <Company>HCData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Baiba</dc:creator>
  <cp:lastModifiedBy>Vizma Ļeonova</cp:lastModifiedBy>
  <cp:revision>62</cp:revision>
  <cp:lastPrinted>2013-03-19T12:15:22Z</cp:lastPrinted>
  <dcterms:created xsi:type="dcterms:W3CDTF">2008-01-03T08:12:26Z</dcterms:created>
  <dcterms:modified xsi:type="dcterms:W3CDTF">2016-11-24T06:15:00Z</dcterms:modified>
</cp:coreProperties>
</file>