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handoutMasterIdLst>
    <p:handoutMasterId r:id="rId45"/>
  </p:handoutMasterIdLst>
  <p:sldIdLst>
    <p:sldId id="264" r:id="rId2"/>
    <p:sldId id="288" r:id="rId3"/>
    <p:sldId id="289" r:id="rId4"/>
    <p:sldId id="330"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308" r:id="rId24"/>
    <p:sldId id="309" r:id="rId25"/>
    <p:sldId id="310" r:id="rId26"/>
    <p:sldId id="311" r:id="rId27"/>
    <p:sldId id="312" r:id="rId28"/>
    <p:sldId id="313" r:id="rId29"/>
    <p:sldId id="314" r:id="rId30"/>
    <p:sldId id="315" r:id="rId31"/>
    <p:sldId id="316" r:id="rId32"/>
    <p:sldId id="317" r:id="rId33"/>
    <p:sldId id="318" r:id="rId34"/>
    <p:sldId id="319" r:id="rId35"/>
    <p:sldId id="320" r:id="rId36"/>
    <p:sldId id="321" r:id="rId37"/>
    <p:sldId id="322" r:id="rId38"/>
    <p:sldId id="323" r:id="rId39"/>
    <p:sldId id="324" r:id="rId40"/>
    <p:sldId id="325" r:id="rId41"/>
    <p:sldId id="329" r:id="rId42"/>
    <p:sldId id="326" r:id="rId43"/>
  </p:sldIdLst>
  <p:sldSz cx="9144000" cy="6858000" type="screen4x3"/>
  <p:notesSz cx="6797675" cy="9928225"/>
  <p:defaultTextStyle>
    <a:defPPr>
      <a:defRPr lang="lv-LV"/>
    </a:defPPr>
    <a:lvl1pPr algn="ctr" rtl="0" fontAlgn="base">
      <a:spcBef>
        <a:spcPct val="0"/>
      </a:spcBef>
      <a:spcAft>
        <a:spcPct val="0"/>
      </a:spcAft>
      <a:defRPr sz="16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16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16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16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5A2A"/>
    <a:srgbClr val="E73D01"/>
    <a:srgbClr val="808080"/>
    <a:srgbClr val="969696"/>
    <a:srgbClr val="777777"/>
    <a:srgbClr val="DD5603"/>
    <a:srgbClr val="DDDDDD"/>
    <a:srgbClr val="A2AC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6" d="100"/>
          <a:sy n="116" d="100"/>
        </p:scale>
        <p:origin x="144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lv-LV"/>
          </a:p>
        </p:txBody>
      </p:sp>
      <p:sp>
        <p:nvSpPr>
          <p:cNvPr id="143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lv-LV"/>
          </a:p>
        </p:txBody>
      </p:sp>
      <p:sp>
        <p:nvSpPr>
          <p:cNvPr id="143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lv-LV"/>
          </a:p>
        </p:txBody>
      </p:sp>
      <p:sp>
        <p:nvSpPr>
          <p:cNvPr id="143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86CD121-439E-4C72-9F32-AFAED63C751F}" type="slidenum">
              <a:rPr lang="lv-LV" altLang="lv-LV"/>
              <a:pPr/>
              <a:t>‹#›</a:t>
            </a:fld>
            <a:endParaRPr lang="lv-LV" altLang="lv-LV"/>
          </a:p>
        </p:txBody>
      </p:sp>
    </p:spTree>
    <p:extLst>
      <p:ext uri="{BB962C8B-B14F-4D97-AF65-F5344CB8AC3E}">
        <p14:creationId xmlns:p14="http://schemas.microsoft.com/office/powerpoint/2010/main" val="1599045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lv-LV"/>
          </a:p>
        </p:txBody>
      </p:sp>
      <p:sp>
        <p:nvSpPr>
          <p:cNvPr id="8195"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lv-LV"/>
          </a:p>
        </p:txBody>
      </p:sp>
      <p:sp>
        <p:nvSpPr>
          <p:cNvPr id="13316"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79450" y="4716463"/>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v-LV" noProof="0" smtClean="0"/>
              <a:t>Click to edit Master text styles</a:t>
            </a:r>
          </a:p>
          <a:p>
            <a:pPr lvl="1"/>
            <a:r>
              <a:rPr lang="lv-LV" noProof="0" smtClean="0"/>
              <a:t>Second level</a:t>
            </a:r>
          </a:p>
          <a:p>
            <a:pPr lvl="2"/>
            <a:r>
              <a:rPr lang="lv-LV" noProof="0" smtClean="0"/>
              <a:t>Third level</a:t>
            </a:r>
          </a:p>
          <a:p>
            <a:pPr lvl="3"/>
            <a:r>
              <a:rPr lang="lv-LV" noProof="0" smtClean="0"/>
              <a:t>Fourth level</a:t>
            </a:r>
          </a:p>
          <a:p>
            <a:pPr lvl="4"/>
            <a:r>
              <a:rPr lang="lv-LV" noProof="0" smtClean="0"/>
              <a:t>Fifth level</a:t>
            </a:r>
          </a:p>
        </p:txBody>
      </p:sp>
      <p:sp>
        <p:nvSpPr>
          <p:cNvPr id="8198" name="Rectangle 6"/>
          <p:cNvSpPr>
            <a:spLocks noGrp="1" noChangeArrowheads="1"/>
          </p:cNvSpPr>
          <p:nvPr>
            <p:ph type="ftr" sz="quarter" idx="4"/>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lv-LV"/>
          </a:p>
        </p:txBody>
      </p:sp>
      <p:sp>
        <p:nvSpPr>
          <p:cNvPr id="8199" name="Rectangle 7"/>
          <p:cNvSpPr>
            <a:spLocks noGrp="1" noChangeArrowheads="1"/>
          </p:cNvSpPr>
          <p:nvPr>
            <p:ph type="sldNum" sz="quarter" idx="5"/>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D6E2DB3-F0D5-4E28-8763-39D8DBEF5841}" type="slidenum">
              <a:rPr lang="lv-LV" altLang="lv-LV"/>
              <a:pPr/>
              <a:t>‹#›</a:t>
            </a:fld>
            <a:endParaRPr lang="lv-LV" altLang="lv-LV"/>
          </a:p>
        </p:txBody>
      </p:sp>
    </p:spTree>
    <p:extLst>
      <p:ext uri="{BB962C8B-B14F-4D97-AF65-F5344CB8AC3E}">
        <p14:creationId xmlns:p14="http://schemas.microsoft.com/office/powerpoint/2010/main" val="19848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8D6E2DB3-F0D5-4E28-8763-39D8DBEF5841}" type="slidenum">
              <a:rPr lang="lv-LV" altLang="lv-LV" smtClean="0"/>
              <a:pPr/>
              <a:t>1</a:t>
            </a:fld>
            <a:endParaRPr lang="lv-LV" altLang="lv-LV"/>
          </a:p>
        </p:txBody>
      </p:sp>
    </p:spTree>
    <p:extLst>
      <p:ext uri="{BB962C8B-B14F-4D97-AF65-F5344CB8AC3E}">
        <p14:creationId xmlns:p14="http://schemas.microsoft.com/office/powerpoint/2010/main" val="242298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2AE2140-F36E-42E6-8107-4242F107FFCB}" type="slidenum">
              <a:rPr lang="lv-LV" smtClean="0"/>
              <a:pPr/>
              <a:t>2</a:t>
            </a:fld>
            <a:endParaRPr lang="lv-LV"/>
          </a:p>
        </p:txBody>
      </p:sp>
    </p:spTree>
    <p:extLst>
      <p:ext uri="{BB962C8B-B14F-4D97-AF65-F5344CB8AC3E}">
        <p14:creationId xmlns:p14="http://schemas.microsoft.com/office/powerpoint/2010/main" val="4098614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8D6E2DB3-F0D5-4E28-8763-39D8DBEF5841}" type="slidenum">
              <a:rPr lang="lv-LV" altLang="lv-LV" smtClean="0"/>
              <a:pPr/>
              <a:t>5</a:t>
            </a:fld>
            <a:endParaRPr lang="lv-LV" altLang="lv-LV"/>
          </a:p>
        </p:txBody>
      </p:sp>
    </p:spTree>
    <p:extLst>
      <p:ext uri="{BB962C8B-B14F-4D97-AF65-F5344CB8AC3E}">
        <p14:creationId xmlns:p14="http://schemas.microsoft.com/office/powerpoint/2010/main" val="1690374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fld id="{5C39A9D1-4D10-4DAF-A21F-684A83977CC9}" type="slidenum">
              <a:rPr lang="lv-LV" altLang="lv-LV"/>
              <a:pPr/>
              <a:t>‹#›</a:t>
            </a:fld>
            <a:endParaRPr lang="lv-LV" altLang="lv-LV"/>
          </a:p>
        </p:txBody>
      </p:sp>
    </p:spTree>
    <p:extLst>
      <p:ext uri="{BB962C8B-B14F-4D97-AF65-F5344CB8AC3E}">
        <p14:creationId xmlns:p14="http://schemas.microsoft.com/office/powerpoint/2010/main" val="4231761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fld id="{4CCCA90D-17DB-48AB-802D-7D79736C9E60}" type="slidenum">
              <a:rPr lang="lv-LV" altLang="lv-LV"/>
              <a:pPr/>
              <a:t>‹#›</a:t>
            </a:fld>
            <a:endParaRPr lang="lv-LV" altLang="lv-LV"/>
          </a:p>
        </p:txBody>
      </p:sp>
    </p:spTree>
    <p:extLst>
      <p:ext uri="{BB962C8B-B14F-4D97-AF65-F5344CB8AC3E}">
        <p14:creationId xmlns:p14="http://schemas.microsoft.com/office/powerpoint/2010/main" val="409144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fld id="{F74ED838-41A0-4DBE-8C97-DC9E2EF2A74C}" type="slidenum">
              <a:rPr lang="lv-LV" altLang="lv-LV"/>
              <a:pPr/>
              <a:t>‹#›</a:t>
            </a:fld>
            <a:endParaRPr lang="lv-LV" altLang="lv-LV"/>
          </a:p>
        </p:txBody>
      </p:sp>
    </p:spTree>
    <p:extLst>
      <p:ext uri="{BB962C8B-B14F-4D97-AF65-F5344CB8AC3E}">
        <p14:creationId xmlns:p14="http://schemas.microsoft.com/office/powerpoint/2010/main" val="2736742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fld id="{13C6FEAA-6740-44D0-B9FB-0599ADF57A42}" type="slidenum">
              <a:rPr lang="lv-LV" altLang="lv-LV"/>
              <a:pPr/>
              <a:t>‹#›</a:t>
            </a:fld>
            <a:endParaRPr lang="lv-LV" altLang="lv-LV"/>
          </a:p>
        </p:txBody>
      </p:sp>
    </p:spTree>
    <p:extLst>
      <p:ext uri="{BB962C8B-B14F-4D97-AF65-F5344CB8AC3E}">
        <p14:creationId xmlns:p14="http://schemas.microsoft.com/office/powerpoint/2010/main" val="299593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fld id="{2121C083-3766-411E-AD9E-6C4F5CC14E89}" type="slidenum">
              <a:rPr lang="lv-LV" altLang="lv-LV"/>
              <a:pPr/>
              <a:t>‹#›</a:t>
            </a:fld>
            <a:endParaRPr lang="lv-LV" altLang="lv-LV"/>
          </a:p>
        </p:txBody>
      </p:sp>
    </p:spTree>
    <p:extLst>
      <p:ext uri="{BB962C8B-B14F-4D97-AF65-F5344CB8AC3E}">
        <p14:creationId xmlns:p14="http://schemas.microsoft.com/office/powerpoint/2010/main" val="3505976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fld id="{F800FB98-961B-4852-9203-723CBCEA5646}" type="slidenum">
              <a:rPr lang="lv-LV" altLang="lv-LV"/>
              <a:pPr/>
              <a:t>‹#›</a:t>
            </a:fld>
            <a:endParaRPr lang="lv-LV" altLang="lv-LV"/>
          </a:p>
        </p:txBody>
      </p:sp>
    </p:spTree>
    <p:extLst>
      <p:ext uri="{BB962C8B-B14F-4D97-AF65-F5344CB8AC3E}">
        <p14:creationId xmlns:p14="http://schemas.microsoft.com/office/powerpoint/2010/main" val="350850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fld id="{CC929D9C-ABFF-4CAF-85AF-19C9B26B8F0F}" type="slidenum">
              <a:rPr lang="lv-LV" altLang="lv-LV"/>
              <a:pPr/>
              <a:t>‹#›</a:t>
            </a:fld>
            <a:endParaRPr lang="lv-LV" altLang="lv-LV"/>
          </a:p>
        </p:txBody>
      </p:sp>
    </p:spTree>
    <p:extLst>
      <p:ext uri="{BB962C8B-B14F-4D97-AF65-F5344CB8AC3E}">
        <p14:creationId xmlns:p14="http://schemas.microsoft.com/office/powerpoint/2010/main" val="395893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4"/>
          <p:cNvSpPr>
            <a:spLocks noGrp="1" noChangeArrowheads="1"/>
          </p:cNvSpPr>
          <p:nvPr>
            <p:ph type="dt" sz="half" idx="10"/>
          </p:nvPr>
        </p:nvSpPr>
        <p:spPr>
          <a:ln/>
        </p:spPr>
        <p:txBody>
          <a:bodyPr/>
          <a:lstStyle>
            <a:lvl1pPr>
              <a:defRPr/>
            </a:lvl1pPr>
          </a:lstStyle>
          <a:p>
            <a:pPr>
              <a:defRPr/>
            </a:pPr>
            <a:endParaRPr lang="lv-LV"/>
          </a:p>
        </p:txBody>
      </p:sp>
      <p:sp>
        <p:nvSpPr>
          <p:cNvPr id="8" name="Rectangle 5"/>
          <p:cNvSpPr>
            <a:spLocks noGrp="1" noChangeArrowheads="1"/>
          </p:cNvSpPr>
          <p:nvPr>
            <p:ph type="ftr" sz="quarter" idx="11"/>
          </p:nvPr>
        </p:nvSpPr>
        <p:spPr>
          <a:ln/>
        </p:spPr>
        <p:txBody>
          <a:bodyPr/>
          <a:lstStyle>
            <a:lvl1pPr>
              <a:defRPr/>
            </a:lvl1pPr>
          </a:lstStyle>
          <a:p>
            <a:pPr>
              <a:defRPr/>
            </a:pPr>
            <a:endParaRPr lang="lv-LV"/>
          </a:p>
        </p:txBody>
      </p:sp>
      <p:sp>
        <p:nvSpPr>
          <p:cNvPr id="9" name="Rectangle 6"/>
          <p:cNvSpPr>
            <a:spLocks noGrp="1" noChangeArrowheads="1"/>
          </p:cNvSpPr>
          <p:nvPr>
            <p:ph type="sldNum" sz="quarter" idx="12"/>
          </p:nvPr>
        </p:nvSpPr>
        <p:spPr>
          <a:ln/>
        </p:spPr>
        <p:txBody>
          <a:bodyPr/>
          <a:lstStyle>
            <a:lvl1pPr>
              <a:defRPr/>
            </a:lvl1pPr>
          </a:lstStyle>
          <a:p>
            <a:fld id="{75A1EA01-C7AD-4942-9473-E261B9D006FD}" type="slidenum">
              <a:rPr lang="lv-LV" altLang="lv-LV"/>
              <a:pPr/>
              <a:t>‹#›</a:t>
            </a:fld>
            <a:endParaRPr lang="lv-LV" altLang="lv-LV"/>
          </a:p>
        </p:txBody>
      </p:sp>
    </p:spTree>
    <p:extLst>
      <p:ext uri="{BB962C8B-B14F-4D97-AF65-F5344CB8AC3E}">
        <p14:creationId xmlns:p14="http://schemas.microsoft.com/office/powerpoint/2010/main" val="414732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Rectangle 4"/>
          <p:cNvSpPr>
            <a:spLocks noGrp="1" noChangeArrowheads="1"/>
          </p:cNvSpPr>
          <p:nvPr>
            <p:ph type="dt" sz="half" idx="10"/>
          </p:nvPr>
        </p:nvSpPr>
        <p:spPr>
          <a:ln/>
        </p:spPr>
        <p:txBody>
          <a:bodyPr/>
          <a:lstStyle>
            <a:lvl1pPr>
              <a:defRPr/>
            </a:lvl1pPr>
          </a:lstStyle>
          <a:p>
            <a:pPr>
              <a:defRPr/>
            </a:pPr>
            <a:endParaRPr lang="lv-LV"/>
          </a:p>
        </p:txBody>
      </p:sp>
      <p:sp>
        <p:nvSpPr>
          <p:cNvPr id="4" name="Rectangle 5"/>
          <p:cNvSpPr>
            <a:spLocks noGrp="1" noChangeArrowheads="1"/>
          </p:cNvSpPr>
          <p:nvPr>
            <p:ph type="ftr" sz="quarter" idx="11"/>
          </p:nvPr>
        </p:nvSpPr>
        <p:spPr>
          <a:ln/>
        </p:spPr>
        <p:txBody>
          <a:bodyPr/>
          <a:lstStyle>
            <a:lvl1pPr>
              <a:defRPr/>
            </a:lvl1pPr>
          </a:lstStyle>
          <a:p>
            <a:pPr>
              <a:defRPr/>
            </a:pPr>
            <a:endParaRPr lang="lv-LV"/>
          </a:p>
        </p:txBody>
      </p:sp>
      <p:sp>
        <p:nvSpPr>
          <p:cNvPr id="5" name="Rectangle 6"/>
          <p:cNvSpPr>
            <a:spLocks noGrp="1" noChangeArrowheads="1"/>
          </p:cNvSpPr>
          <p:nvPr>
            <p:ph type="sldNum" sz="quarter" idx="12"/>
          </p:nvPr>
        </p:nvSpPr>
        <p:spPr>
          <a:ln/>
        </p:spPr>
        <p:txBody>
          <a:bodyPr/>
          <a:lstStyle>
            <a:lvl1pPr>
              <a:defRPr/>
            </a:lvl1pPr>
          </a:lstStyle>
          <a:p>
            <a:fld id="{5D19CFA5-B8BD-4607-AECE-DE1CC4791C88}" type="slidenum">
              <a:rPr lang="lv-LV" altLang="lv-LV"/>
              <a:pPr/>
              <a:t>‹#›</a:t>
            </a:fld>
            <a:endParaRPr lang="lv-LV" altLang="lv-LV"/>
          </a:p>
        </p:txBody>
      </p:sp>
    </p:spTree>
    <p:extLst>
      <p:ext uri="{BB962C8B-B14F-4D97-AF65-F5344CB8AC3E}">
        <p14:creationId xmlns:p14="http://schemas.microsoft.com/office/powerpoint/2010/main" val="2603699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v-LV"/>
          </a:p>
        </p:txBody>
      </p:sp>
      <p:sp>
        <p:nvSpPr>
          <p:cNvPr id="3" name="Rectangle 5"/>
          <p:cNvSpPr>
            <a:spLocks noGrp="1" noChangeArrowheads="1"/>
          </p:cNvSpPr>
          <p:nvPr>
            <p:ph type="ftr" sz="quarter" idx="11"/>
          </p:nvPr>
        </p:nvSpPr>
        <p:spPr>
          <a:ln/>
        </p:spPr>
        <p:txBody>
          <a:bodyPr/>
          <a:lstStyle>
            <a:lvl1pPr>
              <a:defRPr/>
            </a:lvl1pPr>
          </a:lstStyle>
          <a:p>
            <a:pPr>
              <a:defRPr/>
            </a:pPr>
            <a:endParaRPr lang="lv-LV"/>
          </a:p>
        </p:txBody>
      </p:sp>
      <p:sp>
        <p:nvSpPr>
          <p:cNvPr id="4" name="Rectangle 6"/>
          <p:cNvSpPr>
            <a:spLocks noGrp="1" noChangeArrowheads="1"/>
          </p:cNvSpPr>
          <p:nvPr>
            <p:ph type="sldNum" sz="quarter" idx="12"/>
          </p:nvPr>
        </p:nvSpPr>
        <p:spPr>
          <a:ln/>
        </p:spPr>
        <p:txBody>
          <a:bodyPr/>
          <a:lstStyle>
            <a:lvl1pPr>
              <a:defRPr/>
            </a:lvl1pPr>
          </a:lstStyle>
          <a:p>
            <a:fld id="{4A0835C5-B285-4E47-818C-8C397862D760}" type="slidenum">
              <a:rPr lang="lv-LV" altLang="lv-LV"/>
              <a:pPr/>
              <a:t>‹#›</a:t>
            </a:fld>
            <a:endParaRPr lang="lv-LV" altLang="lv-LV"/>
          </a:p>
        </p:txBody>
      </p:sp>
    </p:spTree>
    <p:extLst>
      <p:ext uri="{BB962C8B-B14F-4D97-AF65-F5344CB8AC3E}">
        <p14:creationId xmlns:p14="http://schemas.microsoft.com/office/powerpoint/2010/main" val="1618248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fld id="{FAC530C2-C183-4A02-B360-826C9E9E638A}" type="slidenum">
              <a:rPr lang="lv-LV" altLang="lv-LV"/>
              <a:pPr/>
              <a:t>‹#›</a:t>
            </a:fld>
            <a:endParaRPr lang="lv-LV" altLang="lv-LV"/>
          </a:p>
        </p:txBody>
      </p:sp>
    </p:spTree>
    <p:extLst>
      <p:ext uri="{BB962C8B-B14F-4D97-AF65-F5344CB8AC3E}">
        <p14:creationId xmlns:p14="http://schemas.microsoft.com/office/powerpoint/2010/main" val="71733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fld id="{7441B35D-F449-4D03-8C2D-6E545B1B2A18}" type="slidenum">
              <a:rPr lang="lv-LV" altLang="lv-LV"/>
              <a:pPr/>
              <a:t>‹#›</a:t>
            </a:fld>
            <a:endParaRPr lang="lv-LV" altLang="lv-LV"/>
          </a:p>
        </p:txBody>
      </p:sp>
    </p:spTree>
    <p:extLst>
      <p:ext uri="{BB962C8B-B14F-4D97-AF65-F5344CB8AC3E}">
        <p14:creationId xmlns:p14="http://schemas.microsoft.com/office/powerpoint/2010/main" val="56846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lv-LV" altLang="lv-LV"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lv-LV" altLang="lv-LV" smtClean="0"/>
              <a:t>Click to edit Master text styles</a:t>
            </a:r>
          </a:p>
          <a:p>
            <a:pPr lvl="1"/>
            <a:r>
              <a:rPr lang="lv-LV" altLang="lv-LV" smtClean="0"/>
              <a:t>Second level</a:t>
            </a:r>
          </a:p>
          <a:p>
            <a:pPr lvl="2"/>
            <a:r>
              <a:rPr lang="lv-LV" altLang="lv-LV" smtClean="0"/>
              <a:t>Third level</a:t>
            </a:r>
          </a:p>
          <a:p>
            <a:pPr lvl="3"/>
            <a:r>
              <a:rPr lang="lv-LV" altLang="lv-LV" smtClean="0"/>
              <a:t>Fourth level</a:t>
            </a:r>
          </a:p>
          <a:p>
            <a:pPr lvl="4"/>
            <a:r>
              <a:rPr lang="lv-LV" altLang="lv-LV"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a:defRPr/>
            </a:pPr>
            <a:endParaRPr lang="lv-LV"/>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lv-LV"/>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A66B8EA-C29B-484F-8561-603DB733FD68}" type="slidenum">
              <a:rPr lang="lv-LV" altLang="lv-LV"/>
              <a:pPr/>
              <a:t>‹#›</a:t>
            </a:fld>
            <a:endParaRPr lang="lv-LV" alt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p:txBody>
          <a:bodyPr/>
          <a:lstStyle/>
          <a:p>
            <a:pPr eaLnBrk="1" hangingPunct="1"/>
            <a:r>
              <a:rPr lang="lv-LV" altLang="lv-LV" b="1" smtClean="0">
                <a:solidFill>
                  <a:srgbClr val="F15A2A"/>
                </a:solidFill>
                <a:latin typeface="Calibri" panose="020F0502020204030204" pitchFamily="34" charset="0"/>
              </a:rPr>
              <a:t>Valsts SIA </a:t>
            </a:r>
            <a:br>
              <a:rPr lang="lv-LV" altLang="lv-LV" b="1" smtClean="0">
                <a:solidFill>
                  <a:srgbClr val="F15A2A"/>
                </a:solidFill>
                <a:latin typeface="Calibri" panose="020F0502020204030204" pitchFamily="34" charset="0"/>
              </a:rPr>
            </a:br>
            <a:r>
              <a:rPr lang="lv-LV" altLang="lv-LV" b="1" smtClean="0">
                <a:solidFill>
                  <a:srgbClr val="F15A2A"/>
                </a:solidFill>
                <a:latin typeface="Calibri" panose="020F0502020204030204" pitchFamily="34" charset="0"/>
              </a:rPr>
              <a:t>“Autotransporta direkcija</a:t>
            </a:r>
            <a:r>
              <a:rPr lang="lv-LV" altLang="lv-LV" smtClean="0">
                <a:solidFill>
                  <a:srgbClr val="F15A2A"/>
                </a:solidFill>
                <a:latin typeface="Verdana" panose="020B0604030504040204" pitchFamily="34" charset="0"/>
              </a:rPr>
              <a:t>”</a:t>
            </a:r>
          </a:p>
        </p:txBody>
      </p:sp>
      <p:sp>
        <p:nvSpPr>
          <p:cNvPr id="2051" name="Rectangle 5"/>
          <p:cNvSpPr>
            <a:spLocks noGrp="1" noChangeArrowheads="1"/>
          </p:cNvSpPr>
          <p:nvPr>
            <p:ph type="subTitle" idx="1"/>
          </p:nvPr>
        </p:nvSpPr>
        <p:spPr/>
        <p:txBody>
          <a:bodyPr/>
          <a:lstStyle/>
          <a:p>
            <a:pPr eaLnBrk="1" hangingPunct="1"/>
            <a:r>
              <a:rPr lang="lv-LV" altLang="lv-LV" sz="3800" b="1" dirty="0" smtClean="0">
                <a:solidFill>
                  <a:srgbClr val="A2ACB4"/>
                </a:solidFill>
                <a:latin typeface="Calibri" panose="020F0502020204030204" pitchFamily="34" charset="0"/>
              </a:rPr>
              <a:t>«Ieinteresēto piegādātāju sanāksme»</a:t>
            </a:r>
          </a:p>
          <a:p>
            <a:pPr algn="r" eaLnBrk="1" hangingPunct="1">
              <a:spcBef>
                <a:spcPct val="0"/>
              </a:spcBef>
            </a:pPr>
            <a:r>
              <a:rPr lang="lv-LV" altLang="lv-LV" sz="2000" b="1" dirty="0" smtClean="0">
                <a:solidFill>
                  <a:srgbClr val="A2ACB4"/>
                </a:solidFill>
                <a:latin typeface="Calibri" panose="020F0502020204030204"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Tehniskās prasības autobusiem </a:t>
            </a:r>
            <a:br>
              <a:rPr lang="lv-LV" sz="3200" b="1" dirty="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(3)</a:t>
            </a:r>
            <a:endParaRPr lang="lv-LV"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1" algn="just"/>
            <a:r>
              <a:rPr lang="lv-LV" sz="2000" b="1" dirty="0">
                <a:latin typeface="Arial" panose="020B0604020202020204" pitchFamily="34" charset="0"/>
                <a:cs typeface="Arial" panose="020B0604020202020204" pitchFamily="34" charset="0"/>
              </a:rPr>
              <a:t>Vismaz 10% </a:t>
            </a:r>
            <a:r>
              <a:rPr lang="lv-LV" sz="2000" dirty="0">
                <a:latin typeface="Arial" panose="020B0604020202020204" pitchFamily="34" charset="0"/>
                <a:cs typeface="Arial" panose="020B0604020202020204" pitchFamily="34" charset="0"/>
              </a:rPr>
              <a:t>no pretendenta Pakalpojuma sniegšanā iesaistītajiem autobusiem </a:t>
            </a:r>
            <a:r>
              <a:rPr lang="lv-LV" sz="2000" b="1" dirty="0">
                <a:latin typeface="Arial" panose="020B0604020202020204" pitchFamily="34" charset="0"/>
                <a:cs typeface="Arial" panose="020B0604020202020204" pitchFamily="34" charset="0"/>
              </a:rPr>
              <a:t>jābūt pielāgotiem</a:t>
            </a:r>
            <a:r>
              <a:rPr lang="lv-LV" sz="2000" dirty="0">
                <a:latin typeface="Arial" panose="020B0604020202020204" pitchFamily="34" charset="0"/>
                <a:cs typeface="Arial" panose="020B0604020202020204" pitchFamily="34" charset="0"/>
              </a:rPr>
              <a:t> personām ar funkcionāliem traucējumiem, grūtnieču un personu ar maziem bērniem (tai skaitā ar bērnu ratiņiem) </a:t>
            </a:r>
            <a:r>
              <a:rPr lang="lv-LV" sz="2000" dirty="0" smtClean="0">
                <a:latin typeface="Arial" panose="020B0604020202020204" pitchFamily="34" charset="0"/>
                <a:cs typeface="Arial" panose="020B0604020202020204" pitchFamily="34" charset="0"/>
              </a:rPr>
              <a:t>pārvadāšanai;</a:t>
            </a:r>
          </a:p>
          <a:p>
            <a:pPr lvl="1" algn="just"/>
            <a:r>
              <a:rPr lang="lv-LV" sz="2000" dirty="0">
                <a:latin typeface="Arial" panose="020B0604020202020204" pitchFamily="34" charset="0"/>
                <a:cs typeface="Arial" panose="020B0604020202020204" pitchFamily="34" charset="0"/>
              </a:rPr>
              <a:t>Pretendenta Pakalpojuma sniegšanā iesaistītajiem autobusiem jābūt no pasažieru salona norobežotai transportlīdzekļa vadītāja kabīnei</a:t>
            </a:r>
            <a:r>
              <a:rPr lang="lv-LV" sz="2000" dirty="0" smtClean="0">
                <a:latin typeface="Arial" panose="020B0604020202020204" pitchFamily="34" charset="0"/>
                <a:cs typeface="Arial" panose="020B0604020202020204" pitchFamily="34" charset="0"/>
              </a:rPr>
              <a:t>;</a:t>
            </a:r>
          </a:p>
          <a:p>
            <a:pPr lvl="1" algn="just"/>
            <a:r>
              <a:rPr lang="lv-LV" sz="2000" dirty="0"/>
              <a:t>Pretendenta Pakalpojuma sniegšanā iesaistītajos autobusos jāizmanto elektroniskas kontroles ierīces, </a:t>
            </a:r>
            <a:r>
              <a:rPr lang="lv-LV" sz="2000" b="1" dirty="0"/>
              <a:t>ja normatīvajos aktos vai atsevišķā līgumā ar Pasūtītāju ir paredzēts</a:t>
            </a:r>
            <a:r>
              <a:rPr lang="lv-LV" sz="2000" dirty="0"/>
              <a:t>, ka pārvadātājam transportlīdzekļos </a:t>
            </a:r>
            <a:r>
              <a:rPr lang="lv-LV" sz="2000" b="1" dirty="0"/>
              <a:t>jāizmanto</a:t>
            </a:r>
            <a:r>
              <a:rPr lang="lv-LV" sz="2000" dirty="0"/>
              <a:t> elektroniskas kontroles ierīces līguma izpildes kontroles </a:t>
            </a:r>
            <a:r>
              <a:rPr lang="lv-LV" sz="2000" dirty="0" smtClean="0"/>
              <a:t>nodrošināšanai.</a:t>
            </a:r>
            <a:endParaRPr lang="lv-LV" sz="2000" dirty="0">
              <a:latin typeface="Arial" panose="020B0604020202020204" pitchFamily="34" charset="0"/>
              <a:cs typeface="Arial" panose="020B0604020202020204" pitchFamily="34" charset="0"/>
            </a:endParaRPr>
          </a:p>
          <a:p>
            <a:pPr lvl="1" algn="just"/>
            <a:endParaRPr lang="lv-LV" dirty="0"/>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10</a:t>
            </a:fld>
            <a:endParaRPr lang="lv-LV" altLang="lv-LV"/>
          </a:p>
        </p:txBody>
      </p:sp>
    </p:spTree>
    <p:extLst>
      <p:ext uri="{BB962C8B-B14F-4D97-AF65-F5344CB8AC3E}">
        <p14:creationId xmlns:p14="http://schemas.microsoft.com/office/powerpoint/2010/main" val="1581897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Tehniskās prasības autobusiem </a:t>
            </a:r>
            <a:br>
              <a:rPr lang="lv-LV" sz="3200" b="1" dirty="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(4)</a:t>
            </a:r>
            <a:endParaRPr lang="lv-LV"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lv-LV" sz="2000" dirty="0" smtClean="0">
              <a:latin typeface="Arial" panose="020B0604020202020204" pitchFamily="34" charset="0"/>
              <a:cs typeface="Arial" panose="020B0604020202020204" pitchFamily="34" charset="0"/>
            </a:endParaRPr>
          </a:p>
          <a:p>
            <a:r>
              <a:rPr lang="lv-LV" sz="2000" dirty="0" smtClean="0">
                <a:latin typeface="Arial" panose="020B0604020202020204" pitchFamily="34" charset="0"/>
                <a:cs typeface="Arial" panose="020B0604020202020204" pitchFamily="34" charset="0"/>
              </a:rPr>
              <a:t>Pretendenta </a:t>
            </a:r>
            <a:r>
              <a:rPr lang="lv-LV" sz="2000" dirty="0">
                <a:latin typeface="Arial" panose="020B0604020202020204" pitchFamily="34" charset="0"/>
                <a:cs typeface="Arial" panose="020B0604020202020204" pitchFamily="34" charset="0"/>
              </a:rPr>
              <a:t>Pakalpojuma sniegšanā iesaistītajiem autobusiem jābūt aprīkotiem ar tādām ventilācijas un apkures iekārtām, kas neatkarīgi no laika apstākļiem, nodrošina tīru gaisu un pastāvīgu temperatūru autobusa salonā robežās no + 16</a:t>
            </a:r>
            <a:r>
              <a:rPr lang="lv-LV" sz="2000" baseline="30000" dirty="0">
                <a:latin typeface="Arial" panose="020B0604020202020204" pitchFamily="34" charset="0"/>
                <a:cs typeface="Arial" panose="020B0604020202020204" pitchFamily="34" charset="0"/>
              </a:rPr>
              <a:t>0</a:t>
            </a:r>
            <a:r>
              <a:rPr lang="lv-LV" sz="2000" dirty="0">
                <a:latin typeface="Arial" panose="020B0604020202020204" pitchFamily="34" charset="0"/>
                <a:cs typeface="Arial" panose="020B0604020202020204" pitchFamily="34" charset="0"/>
              </a:rPr>
              <a:t>C līdz + 24</a:t>
            </a:r>
            <a:r>
              <a:rPr lang="lv-LV" sz="2000" baseline="30000" dirty="0">
                <a:latin typeface="Arial" panose="020B0604020202020204" pitchFamily="34" charset="0"/>
                <a:cs typeface="Arial" panose="020B0604020202020204" pitchFamily="34" charset="0"/>
              </a:rPr>
              <a:t>0</a:t>
            </a:r>
            <a:r>
              <a:rPr lang="lv-LV" sz="2000" dirty="0">
                <a:latin typeface="Arial" panose="020B0604020202020204" pitchFamily="34" charset="0"/>
                <a:cs typeface="Arial" panose="020B0604020202020204" pitchFamily="34" charset="0"/>
              </a:rPr>
              <a:t>C (atbilstoši sezonai</a:t>
            </a:r>
            <a:r>
              <a:rPr lang="lv-LV" sz="2000" dirty="0" smtClean="0">
                <a:latin typeface="Arial" panose="020B0604020202020204" pitchFamily="34" charset="0"/>
                <a:cs typeface="Arial" panose="020B0604020202020204" pitchFamily="34" charset="0"/>
              </a:rPr>
              <a:t>);</a:t>
            </a:r>
          </a:p>
          <a:p>
            <a:pPr marL="0" indent="0">
              <a:buNone/>
            </a:pPr>
            <a:endParaRPr lang="lv-LV" sz="2000" dirty="0" smtClean="0">
              <a:latin typeface="Arial" panose="020B0604020202020204" pitchFamily="34" charset="0"/>
              <a:cs typeface="Arial" panose="020B0604020202020204" pitchFamily="34" charset="0"/>
            </a:endParaRPr>
          </a:p>
          <a:p>
            <a:r>
              <a:rPr lang="lv-LV" sz="2000" dirty="0"/>
              <a:t>Pretendenta Pakalpojuma sniegšanā iesaistītajiem autobusiem salonā jānodrošina, lai pasažierim informācija par attiecīgām sabiedriskā transportlīdzekļa pieturvietām maršrutā būtu pieejama audiāli vai vizuāli.</a:t>
            </a:r>
          </a:p>
          <a:p>
            <a:endParaRPr lang="lv-LV" sz="2000" dirty="0" smtClean="0">
              <a:latin typeface="Arial" panose="020B0604020202020204" pitchFamily="34" charset="0"/>
              <a:cs typeface="Arial" panose="020B0604020202020204" pitchFamily="34" charset="0"/>
            </a:endParaRPr>
          </a:p>
          <a:p>
            <a:endParaRPr lang="lv-LV" dirty="0"/>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11</a:t>
            </a:fld>
            <a:endParaRPr lang="lv-LV" altLang="lv-LV"/>
          </a:p>
        </p:txBody>
      </p:sp>
    </p:spTree>
    <p:extLst>
      <p:ext uri="{BB962C8B-B14F-4D97-AF65-F5344CB8AC3E}">
        <p14:creationId xmlns:p14="http://schemas.microsoft.com/office/powerpoint/2010/main" val="4217604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Vērtēšanas kritēriji</a:t>
            </a:r>
            <a:endParaRPr lang="lv-LV"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lv-LV" sz="2400" b="1" dirty="0">
                <a:latin typeface="Arial" panose="020B0604020202020204" pitchFamily="34" charset="0"/>
                <a:cs typeface="Arial" panose="020B0604020202020204" pitchFamily="34" charset="0"/>
              </a:rPr>
              <a:t>S</a:t>
            </a:r>
            <a:r>
              <a:rPr lang="lv-LV" sz="2400" b="1" dirty="0" smtClean="0">
                <a:latin typeface="Arial" panose="020B0604020202020204" pitchFamily="34" charset="0"/>
                <a:cs typeface="Arial" panose="020B0604020202020204" pitchFamily="34" charset="0"/>
              </a:rPr>
              <a:t>aimnieciski </a:t>
            </a:r>
            <a:r>
              <a:rPr lang="lv-LV" sz="2400" b="1" dirty="0">
                <a:latin typeface="Arial" panose="020B0604020202020204" pitchFamily="34" charset="0"/>
                <a:cs typeface="Arial" panose="020B0604020202020204" pitchFamily="34" charset="0"/>
              </a:rPr>
              <a:t>izdevīgākais </a:t>
            </a:r>
            <a:r>
              <a:rPr lang="lv-LV" sz="2400" b="1" dirty="0" smtClean="0">
                <a:latin typeface="Arial" panose="020B0604020202020204" pitchFamily="34" charset="0"/>
                <a:cs typeface="Arial" panose="020B0604020202020204" pitchFamily="34" charset="0"/>
              </a:rPr>
              <a:t>piedāvājums.</a:t>
            </a:r>
          </a:p>
          <a:p>
            <a:pPr marL="0" indent="0">
              <a:buNone/>
            </a:pPr>
            <a:endParaRPr lang="lv-LV" sz="2400" b="1" dirty="0" smtClean="0">
              <a:latin typeface="Arial" panose="020B0604020202020204" pitchFamily="34" charset="0"/>
              <a:cs typeface="Arial" panose="020B0604020202020204" pitchFamily="34" charset="0"/>
            </a:endParaRPr>
          </a:p>
          <a:p>
            <a:r>
              <a:rPr lang="lv-LV" sz="2400" dirty="0" smtClean="0">
                <a:latin typeface="Arial" panose="020B0604020202020204" pitchFamily="34" charset="0"/>
                <a:cs typeface="Arial" panose="020B0604020202020204" pitchFamily="34" charset="0"/>
              </a:rPr>
              <a:t>Galīgā </a:t>
            </a:r>
            <a:r>
              <a:rPr lang="lv-LV" sz="2400" dirty="0">
                <a:latin typeface="Arial" panose="020B0604020202020204" pitchFamily="34" charset="0"/>
                <a:cs typeface="Arial" panose="020B0604020202020204" pitchFamily="34" charset="0"/>
              </a:rPr>
              <a:t>piedāvājuma novērtēšanā </a:t>
            </a:r>
            <a:r>
              <a:rPr lang="lv-LV" sz="2400" dirty="0" smtClean="0">
                <a:latin typeface="Arial" panose="020B0604020202020204" pitchFamily="34" charset="0"/>
                <a:cs typeface="Arial" panose="020B0604020202020204" pitchFamily="34" charset="0"/>
              </a:rPr>
              <a:t>īpatsvars </a:t>
            </a:r>
            <a:r>
              <a:rPr lang="lv-LV" sz="2400" dirty="0">
                <a:latin typeface="Arial" panose="020B0604020202020204" pitchFamily="34" charset="0"/>
                <a:cs typeface="Arial" panose="020B0604020202020204" pitchFamily="34" charset="0"/>
              </a:rPr>
              <a:t>sastāv no:</a:t>
            </a:r>
          </a:p>
          <a:p>
            <a:pPr lvl="2"/>
            <a:r>
              <a:rPr lang="lv-LV" dirty="0">
                <a:latin typeface="Arial" panose="020B0604020202020204" pitchFamily="34" charset="0"/>
                <a:cs typeface="Arial" panose="020B0604020202020204" pitchFamily="34" charset="0"/>
              </a:rPr>
              <a:t>Tehniskā piedāvājuma vērtējuma </a:t>
            </a:r>
            <a:r>
              <a:rPr lang="lv-LV" dirty="0" smtClean="0">
                <a:latin typeface="Arial" panose="020B0604020202020204" pitchFamily="34" charset="0"/>
                <a:cs typeface="Arial" panose="020B0604020202020204" pitchFamily="34" charset="0"/>
              </a:rPr>
              <a:t>- </a:t>
            </a:r>
            <a:r>
              <a:rPr lang="lv-LV" b="1" dirty="0">
                <a:latin typeface="Arial" panose="020B0604020202020204" pitchFamily="34" charset="0"/>
                <a:cs typeface="Arial" panose="020B0604020202020204" pitchFamily="34" charset="0"/>
              </a:rPr>
              <a:t>23%, </a:t>
            </a:r>
            <a:r>
              <a:rPr lang="lv-LV" dirty="0">
                <a:latin typeface="Arial" panose="020B0604020202020204" pitchFamily="34" charset="0"/>
                <a:cs typeface="Arial" panose="020B0604020202020204" pitchFamily="34" charset="0"/>
              </a:rPr>
              <a:t>kas atbilst tehniskā piedāvājumā iegūstamajiem </a:t>
            </a:r>
            <a:r>
              <a:rPr lang="lv-LV" b="1" dirty="0">
                <a:latin typeface="Arial" panose="020B0604020202020204" pitchFamily="34" charset="0"/>
                <a:cs typeface="Arial" panose="020B0604020202020204" pitchFamily="34" charset="0"/>
              </a:rPr>
              <a:t>23 </a:t>
            </a:r>
            <a:r>
              <a:rPr lang="lv-LV" b="1" dirty="0" smtClean="0">
                <a:latin typeface="Arial" panose="020B0604020202020204" pitchFamily="34" charset="0"/>
                <a:cs typeface="Arial" panose="020B0604020202020204" pitchFamily="34" charset="0"/>
              </a:rPr>
              <a:t>punktiem</a:t>
            </a:r>
            <a:r>
              <a:rPr lang="lv-LV" dirty="0" smtClean="0">
                <a:latin typeface="Arial" panose="020B0604020202020204" pitchFamily="34" charset="0"/>
                <a:cs typeface="Arial" panose="020B0604020202020204" pitchFamily="34" charset="0"/>
              </a:rPr>
              <a:t>;</a:t>
            </a:r>
          </a:p>
          <a:p>
            <a:pPr lvl="2"/>
            <a:r>
              <a:rPr lang="lv-LV" sz="2400" dirty="0" smtClean="0">
                <a:latin typeface="Arial" panose="020B0604020202020204" pitchFamily="34" charset="0"/>
                <a:cs typeface="Arial" panose="020B0604020202020204" pitchFamily="34" charset="0"/>
              </a:rPr>
              <a:t>Finanšu </a:t>
            </a:r>
            <a:r>
              <a:rPr lang="lv-LV" sz="2400" dirty="0">
                <a:latin typeface="Arial" panose="020B0604020202020204" pitchFamily="34" charset="0"/>
                <a:cs typeface="Arial" panose="020B0604020202020204" pitchFamily="34" charset="0"/>
              </a:rPr>
              <a:t>piedāvājuma vērtējuma </a:t>
            </a:r>
            <a:r>
              <a:rPr lang="lv-LV" sz="2400" dirty="0" smtClean="0">
                <a:latin typeface="Arial" panose="020B0604020202020204" pitchFamily="34" charset="0"/>
                <a:cs typeface="Arial" panose="020B0604020202020204" pitchFamily="34" charset="0"/>
              </a:rPr>
              <a:t> – </a:t>
            </a:r>
            <a:r>
              <a:rPr lang="lv-LV" sz="2400" b="1" dirty="0">
                <a:latin typeface="Arial" panose="020B0604020202020204" pitchFamily="34" charset="0"/>
                <a:cs typeface="Arial" panose="020B0604020202020204" pitchFamily="34" charset="0"/>
              </a:rPr>
              <a:t>77%, </a:t>
            </a:r>
            <a:r>
              <a:rPr lang="lv-LV" sz="2400" dirty="0">
                <a:latin typeface="Arial" panose="020B0604020202020204" pitchFamily="34" charset="0"/>
                <a:cs typeface="Arial" panose="020B0604020202020204" pitchFamily="34" charset="0"/>
              </a:rPr>
              <a:t>kas atbilst finanšu piedāvājumā iegūstamajiem </a:t>
            </a:r>
            <a:r>
              <a:rPr lang="lv-LV" sz="2400" b="1" dirty="0">
                <a:latin typeface="Arial" panose="020B0604020202020204" pitchFamily="34" charset="0"/>
                <a:cs typeface="Arial" panose="020B0604020202020204" pitchFamily="34" charset="0"/>
              </a:rPr>
              <a:t>77 </a:t>
            </a:r>
            <a:r>
              <a:rPr lang="lv-LV" sz="2400" b="1" dirty="0" smtClean="0">
                <a:latin typeface="Arial" panose="020B0604020202020204" pitchFamily="34" charset="0"/>
                <a:cs typeface="Arial" panose="020B0604020202020204" pitchFamily="34" charset="0"/>
              </a:rPr>
              <a:t>punktiem</a:t>
            </a:r>
            <a:r>
              <a:rPr lang="lv-LV" sz="2400" dirty="0" smtClean="0">
                <a:latin typeface="Arial" panose="020B0604020202020204" pitchFamily="34" charset="0"/>
                <a:cs typeface="Arial" panose="020B0604020202020204" pitchFamily="34" charset="0"/>
              </a:rPr>
              <a:t>.</a:t>
            </a:r>
            <a:endParaRPr lang="lv-LV"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12</a:t>
            </a:fld>
            <a:endParaRPr lang="lv-LV" altLang="lv-LV"/>
          </a:p>
        </p:txBody>
      </p:sp>
    </p:spTree>
    <p:extLst>
      <p:ext uri="{BB962C8B-B14F-4D97-AF65-F5344CB8AC3E}">
        <p14:creationId xmlns:p14="http://schemas.microsoft.com/office/powerpoint/2010/main" val="1846202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Tehniskā piedāvājuma vērtēšana</a:t>
            </a:r>
            <a:br>
              <a:rPr lang="lv-LV" sz="3200" b="1" dirty="0" smtClean="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(kritērijs A)</a:t>
            </a:r>
            <a:endParaRPr lang="lv-LV" sz="3200"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nvPr>
        </p:nvGraphicFramePr>
        <p:xfrm>
          <a:off x="611560" y="1628800"/>
          <a:ext cx="7920879" cy="3861764"/>
        </p:xfrm>
        <a:graphic>
          <a:graphicData uri="http://schemas.openxmlformats.org/drawingml/2006/table">
            <a:tbl>
              <a:tblPr firstRow="1" firstCol="1" bandRow="1" bandCol="1">
                <a:tableStyleId>{5C22544A-7EE6-4342-B048-85BDC9FD1C3A}</a:tableStyleId>
              </a:tblPr>
              <a:tblGrid>
                <a:gridCol w="867223"/>
                <a:gridCol w="5881113"/>
                <a:gridCol w="1172543"/>
              </a:tblGrid>
              <a:tr h="430781">
                <a:tc>
                  <a:txBody>
                    <a:bodyPr/>
                    <a:lstStyle/>
                    <a:p>
                      <a:pPr indent="-35560">
                        <a:lnSpc>
                          <a:spcPct val="107000"/>
                        </a:lnSpc>
                        <a:spcAft>
                          <a:spcPts val="0"/>
                        </a:spcAft>
                      </a:pPr>
                      <a:r>
                        <a:rPr lang="lv-LV" sz="1200" dirty="0">
                          <a:effectLst/>
                          <a:highlight>
                            <a:srgbClr val="00FF00"/>
                          </a:highlight>
                        </a:rPr>
                        <a:t> </a:t>
                      </a:r>
                      <a:endParaRPr lang="lv-LV" sz="12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nSpc>
                          <a:spcPct val="107000"/>
                        </a:lnSpc>
                        <a:spcAft>
                          <a:spcPts val="0"/>
                        </a:spcAft>
                      </a:pPr>
                      <a:r>
                        <a:rPr lang="lv-LV" sz="1200" dirty="0">
                          <a:solidFill>
                            <a:schemeClr val="tx1"/>
                          </a:solidFill>
                          <a:effectLst/>
                        </a:rPr>
                        <a:t>Pretendenta sabiedriskā transporta pakalpojumu sniegšanā iesaistītie autobusi (turpmāk – autobusi)</a:t>
                      </a:r>
                      <a:endParaRPr lang="lv-LV"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dirty="0">
                          <a:solidFill>
                            <a:schemeClr val="tx1"/>
                          </a:solidFill>
                          <a:effectLst/>
                        </a:rPr>
                        <a:t>13</a:t>
                      </a:r>
                      <a:endParaRPr lang="lv-LV"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653806">
                <a:tc>
                  <a:txBody>
                    <a:bodyPr/>
                    <a:lstStyle/>
                    <a:p>
                      <a:pPr indent="-35560">
                        <a:lnSpc>
                          <a:spcPct val="107000"/>
                        </a:lnSpc>
                        <a:spcAft>
                          <a:spcPts val="0"/>
                        </a:spcAft>
                      </a:pPr>
                      <a:r>
                        <a:rPr lang="lv-LV" sz="1200" b="0" dirty="0">
                          <a:solidFill>
                            <a:schemeClr val="tx1"/>
                          </a:solidFill>
                          <a:effectLst/>
                        </a:rPr>
                        <a:t>1.</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just">
                        <a:lnSpc>
                          <a:spcPct val="107000"/>
                        </a:lnSpc>
                        <a:spcAft>
                          <a:spcPts val="0"/>
                        </a:spcAft>
                      </a:pPr>
                      <a:r>
                        <a:rPr lang="lv-LV" sz="1200">
                          <a:effectLst/>
                        </a:rPr>
                        <a:t>Visu autobusu vidējais vecums uz piedāvājuma iesniegšanas brīdi (autobusu vecums tiek noteikts, atņemot autobusa izlaiduma gadu no konkursa izsludināšana gada):</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430781">
                <a:tc>
                  <a:txBody>
                    <a:bodyPr/>
                    <a:lstStyle/>
                    <a:p>
                      <a:pPr indent="-35560">
                        <a:lnSpc>
                          <a:spcPct val="107000"/>
                        </a:lnSpc>
                        <a:spcAft>
                          <a:spcPts val="0"/>
                        </a:spcAft>
                      </a:pPr>
                      <a:r>
                        <a:rPr lang="lv-LV" sz="1200" b="0" dirty="0">
                          <a:solidFill>
                            <a:schemeClr val="tx1"/>
                          </a:solidFill>
                          <a:effectLst/>
                        </a:rPr>
                        <a:t>1.1.</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just">
                        <a:lnSpc>
                          <a:spcPct val="107000"/>
                        </a:lnSpc>
                        <a:spcAft>
                          <a:spcPts val="0"/>
                        </a:spcAft>
                      </a:pPr>
                      <a:r>
                        <a:rPr lang="lv-LV" sz="1200">
                          <a:effectLst/>
                        </a:rPr>
                        <a:t>Visu autobusu vidējais vecums iekļaujas intervālā no 0 gadiem līdz 5 gadiem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3</a:t>
                      </a:r>
                      <a:endParaRPr lang="lv-LV" sz="1200">
                        <a:effectLst/>
                        <a:latin typeface="Times New Roman" panose="02020603050405020304" pitchFamily="18" charset="0"/>
                        <a:ea typeface="Times New Roman" panose="02020603050405020304" pitchFamily="18" charset="0"/>
                      </a:endParaRPr>
                    </a:p>
                  </a:txBody>
                  <a:tcPr marL="68580" marR="68580" marT="0" marB="0"/>
                </a:tc>
              </a:tr>
              <a:tr h="430781">
                <a:tc>
                  <a:txBody>
                    <a:bodyPr/>
                    <a:lstStyle/>
                    <a:p>
                      <a:pPr indent="-35560">
                        <a:lnSpc>
                          <a:spcPct val="107000"/>
                        </a:lnSpc>
                        <a:spcAft>
                          <a:spcPts val="0"/>
                        </a:spcAft>
                      </a:pPr>
                      <a:r>
                        <a:rPr lang="lv-LV" sz="1200" b="0" dirty="0">
                          <a:solidFill>
                            <a:schemeClr val="tx1"/>
                          </a:solidFill>
                          <a:effectLst/>
                        </a:rPr>
                        <a:t>1.2.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just">
                        <a:lnSpc>
                          <a:spcPct val="107000"/>
                        </a:lnSpc>
                        <a:spcAft>
                          <a:spcPts val="0"/>
                        </a:spcAft>
                      </a:pPr>
                      <a:r>
                        <a:rPr lang="lv-LV" sz="1200">
                          <a:effectLst/>
                        </a:rPr>
                        <a:t>Visu autobusu vidējais vecums iekļaujas intervālā no 6 gadiem līdz 10 gadiem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2</a:t>
                      </a:r>
                      <a:endParaRPr lang="lv-LV" sz="1200">
                        <a:effectLst/>
                        <a:latin typeface="Times New Roman" panose="02020603050405020304" pitchFamily="18" charset="0"/>
                        <a:ea typeface="Times New Roman" panose="02020603050405020304" pitchFamily="18" charset="0"/>
                      </a:endParaRPr>
                    </a:p>
                  </a:txBody>
                  <a:tcPr marL="68580" marR="68580" marT="0" marB="0"/>
                </a:tc>
              </a:tr>
              <a:tr h="430781">
                <a:tc>
                  <a:txBody>
                    <a:bodyPr/>
                    <a:lstStyle/>
                    <a:p>
                      <a:pPr indent="-35560">
                        <a:lnSpc>
                          <a:spcPct val="107000"/>
                        </a:lnSpc>
                        <a:spcAft>
                          <a:spcPts val="0"/>
                        </a:spcAft>
                      </a:pPr>
                      <a:r>
                        <a:rPr lang="lv-LV" sz="1200" b="0" dirty="0">
                          <a:solidFill>
                            <a:schemeClr val="tx1"/>
                          </a:solidFill>
                          <a:effectLst/>
                        </a:rPr>
                        <a:t>1.3.</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just">
                        <a:lnSpc>
                          <a:spcPct val="107000"/>
                        </a:lnSpc>
                        <a:spcAft>
                          <a:spcPts val="0"/>
                        </a:spcAft>
                      </a:pPr>
                      <a:r>
                        <a:rPr lang="lv-LV" sz="1200">
                          <a:effectLst/>
                        </a:rPr>
                        <a:t>Visu autobusu vidējais vecums iekļaujas intervālā no 11 gadiem līdz 14 gadiem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1</a:t>
                      </a:r>
                      <a:endParaRPr lang="lv-LV" sz="1200">
                        <a:effectLst/>
                        <a:latin typeface="Times New Roman" panose="02020603050405020304" pitchFamily="18" charset="0"/>
                        <a:ea typeface="Times New Roman" panose="02020603050405020304" pitchFamily="18" charset="0"/>
                      </a:endParaRPr>
                    </a:p>
                  </a:txBody>
                  <a:tcPr marL="68580" marR="68580" marT="0" marB="0"/>
                </a:tc>
              </a:tr>
              <a:tr h="207757">
                <a:tc>
                  <a:txBody>
                    <a:bodyPr/>
                    <a:lstStyle/>
                    <a:p>
                      <a:pPr indent="-35560">
                        <a:lnSpc>
                          <a:spcPct val="107000"/>
                        </a:lnSpc>
                        <a:spcAft>
                          <a:spcPts val="0"/>
                        </a:spcAft>
                      </a:pPr>
                      <a:r>
                        <a:rPr lang="lv-LV" sz="1200" b="0" dirty="0">
                          <a:solidFill>
                            <a:schemeClr val="tx1"/>
                          </a:solidFill>
                          <a:effectLst/>
                          <a:highlight>
                            <a:srgbClr val="00FF00"/>
                          </a:highlight>
                        </a:rPr>
                        <a:t> </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gn="just">
                        <a:lnSpc>
                          <a:spcPct val="107000"/>
                        </a:lnSpc>
                        <a:spcAft>
                          <a:spcPts val="0"/>
                        </a:spcAft>
                      </a:pPr>
                      <a:r>
                        <a:rPr lang="lv-LV" sz="1200" dirty="0">
                          <a:effectLst/>
                        </a:rPr>
                        <a:t> </a:t>
                      </a:r>
                      <a:endParaRPr lang="lv-LV"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653806">
                <a:tc>
                  <a:txBody>
                    <a:bodyPr/>
                    <a:lstStyle/>
                    <a:p>
                      <a:pPr indent="-35560">
                        <a:lnSpc>
                          <a:spcPct val="107000"/>
                        </a:lnSpc>
                        <a:spcAft>
                          <a:spcPts val="0"/>
                        </a:spcAft>
                      </a:pPr>
                      <a:r>
                        <a:rPr lang="lv-LV" sz="1200" b="0" dirty="0">
                          <a:solidFill>
                            <a:schemeClr val="tx1"/>
                          </a:solidFill>
                          <a:effectLst/>
                        </a:rPr>
                        <a:t>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nSpc>
                          <a:spcPct val="107000"/>
                        </a:lnSpc>
                        <a:spcAft>
                          <a:spcPts val="0"/>
                        </a:spcAft>
                      </a:pPr>
                      <a:r>
                        <a:rPr lang="lv-LV" sz="1200">
                          <a:effectLst/>
                        </a:rPr>
                        <a:t>Autobusi ir pielāgoti personu ar funkcionāliem traucējumiem, grūtnieču, personu ar maziem bērniem pārvadāšanai un atvieglotai iekļūšanai autobusā:</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207757">
                <a:tc>
                  <a:txBody>
                    <a:bodyPr/>
                    <a:lstStyle/>
                    <a:p>
                      <a:pPr indent="-35560">
                        <a:lnSpc>
                          <a:spcPct val="107000"/>
                        </a:lnSpc>
                        <a:spcAft>
                          <a:spcPts val="0"/>
                        </a:spcAft>
                      </a:pPr>
                      <a:r>
                        <a:rPr lang="lv-LV" sz="1200" b="0" dirty="0">
                          <a:solidFill>
                            <a:schemeClr val="tx1"/>
                          </a:solidFill>
                          <a:effectLst/>
                        </a:rPr>
                        <a:t>2.1. </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nSpc>
                          <a:spcPct val="107000"/>
                        </a:lnSpc>
                        <a:spcAft>
                          <a:spcPts val="0"/>
                        </a:spcAft>
                      </a:pPr>
                      <a:r>
                        <a:rPr lang="lv-LV" sz="1200">
                          <a:effectLst/>
                        </a:rPr>
                        <a:t>Vismaz 50% no visiem autobusiem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2</a:t>
                      </a:r>
                      <a:endParaRPr lang="lv-LV" sz="1200">
                        <a:effectLst/>
                        <a:latin typeface="Times New Roman" panose="02020603050405020304" pitchFamily="18" charset="0"/>
                        <a:ea typeface="Times New Roman" panose="02020603050405020304" pitchFamily="18" charset="0"/>
                      </a:endParaRPr>
                    </a:p>
                  </a:txBody>
                  <a:tcPr marL="68580" marR="68580" marT="0" marB="0"/>
                </a:tc>
              </a:tr>
              <a:tr h="207757">
                <a:tc>
                  <a:txBody>
                    <a:bodyPr/>
                    <a:lstStyle/>
                    <a:p>
                      <a:pPr indent="-35560">
                        <a:lnSpc>
                          <a:spcPct val="107000"/>
                        </a:lnSpc>
                        <a:spcAft>
                          <a:spcPts val="0"/>
                        </a:spcAft>
                      </a:pPr>
                      <a:r>
                        <a:rPr lang="lv-LV" sz="1200" b="0" dirty="0">
                          <a:solidFill>
                            <a:schemeClr val="tx1"/>
                          </a:solidFill>
                          <a:effectLst/>
                        </a:rPr>
                        <a:t>2.2.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nSpc>
                          <a:spcPct val="107000"/>
                        </a:lnSpc>
                        <a:spcAft>
                          <a:spcPts val="0"/>
                        </a:spcAft>
                      </a:pPr>
                      <a:r>
                        <a:rPr lang="lv-LV" sz="1200">
                          <a:effectLst/>
                        </a:rPr>
                        <a:t>11% līdz 49.99% no visiem autobusiem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1</a:t>
                      </a:r>
                      <a:endParaRPr lang="lv-LV" sz="1200">
                        <a:effectLst/>
                        <a:latin typeface="Times New Roman" panose="02020603050405020304" pitchFamily="18" charset="0"/>
                        <a:ea typeface="Times New Roman" panose="02020603050405020304" pitchFamily="18" charset="0"/>
                      </a:endParaRPr>
                    </a:p>
                  </a:txBody>
                  <a:tcPr marL="68580" marR="68580" marT="0" marB="0"/>
                </a:tc>
              </a:tr>
              <a:tr h="207757">
                <a:tc>
                  <a:txBody>
                    <a:bodyPr/>
                    <a:lstStyle/>
                    <a:p>
                      <a:pPr indent="-35560">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dirty="0">
                          <a:effectLst/>
                        </a:rPr>
                        <a:t> </a:t>
                      </a:r>
                      <a:endParaRPr lang="lv-LV"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13</a:t>
            </a:fld>
            <a:endParaRPr lang="lv-LV" altLang="lv-LV"/>
          </a:p>
        </p:txBody>
      </p:sp>
    </p:spTree>
    <p:extLst>
      <p:ext uri="{BB962C8B-B14F-4D97-AF65-F5344CB8AC3E}">
        <p14:creationId xmlns:p14="http://schemas.microsoft.com/office/powerpoint/2010/main" val="3104972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Tehniskā piedāvājuma vērtēšana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(kritērijs A)</a:t>
            </a:r>
            <a:endParaRPr lang="lv-LV" sz="32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nvPr>
        </p:nvGraphicFramePr>
        <p:xfrm>
          <a:off x="457199" y="1533575"/>
          <a:ext cx="8291264" cy="4143366"/>
        </p:xfrm>
        <a:graphic>
          <a:graphicData uri="http://schemas.openxmlformats.org/drawingml/2006/table">
            <a:tbl>
              <a:tblPr firstRow="1" firstCol="1" bandRow="1" bandCol="1">
                <a:tableStyleId>{5C22544A-7EE6-4342-B048-85BDC9FD1C3A}</a:tableStyleId>
              </a:tblPr>
              <a:tblGrid>
                <a:gridCol w="907775"/>
                <a:gridCol w="6156117"/>
                <a:gridCol w="1227372"/>
              </a:tblGrid>
              <a:tr h="194159">
                <a:tc>
                  <a:txBody>
                    <a:bodyPr/>
                    <a:lstStyle/>
                    <a:p>
                      <a:pPr indent="-35560">
                        <a:lnSpc>
                          <a:spcPct val="107000"/>
                        </a:lnSpc>
                        <a:spcAft>
                          <a:spcPts val="0"/>
                        </a:spcAft>
                      </a:pPr>
                      <a:r>
                        <a:rPr lang="lv-LV" sz="1200" b="0" dirty="0">
                          <a:solidFill>
                            <a:schemeClr val="tx1"/>
                          </a:solidFill>
                          <a:effectLst/>
                        </a:rPr>
                        <a:t>3.</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dirty="0">
                          <a:solidFill>
                            <a:schemeClr val="tx1"/>
                          </a:solidFill>
                          <a:effectLst/>
                        </a:rPr>
                        <a:t>Autobusi aprīkoti ar individuālo apgaismojumu un ventilāciju:</a:t>
                      </a:r>
                      <a:endParaRPr lang="lv-LV"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3.1.</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Vismaz 50% no visiem autobusiem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2</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3.2.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20% līdz 49.99% no visiem autobusiem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1</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 </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402587">
                <a:tc>
                  <a:txBody>
                    <a:bodyPr/>
                    <a:lstStyle/>
                    <a:p>
                      <a:pPr indent="-35560">
                        <a:lnSpc>
                          <a:spcPct val="107000"/>
                        </a:lnSpc>
                        <a:spcAft>
                          <a:spcPts val="0"/>
                        </a:spcAft>
                      </a:pPr>
                      <a:r>
                        <a:rPr lang="lv-LV" sz="1200" b="0" dirty="0">
                          <a:solidFill>
                            <a:schemeClr val="tx1"/>
                          </a:solidFill>
                          <a:effectLst/>
                        </a:rPr>
                        <a:t>4.</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b="1" dirty="0">
                          <a:effectLst/>
                        </a:rPr>
                        <a:t>Informācija par pieturvietām autobusos pieejama gan audiāli, gan vizuāli:</a:t>
                      </a:r>
                      <a:endParaRPr lang="lv-LV" sz="12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a:solidFill>
                            <a:schemeClr val="tx1"/>
                          </a:solidFill>
                          <a:effectLst/>
                        </a:rPr>
                        <a:t>4.1.</a:t>
                      </a:r>
                      <a:endParaRPr lang="lv-LV" sz="1200" b="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Vismaz 70% no visiem autobusiem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2</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4.2.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50% līdz 69.99% no visiem autobusiem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1</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4.3.</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30% līdz 49.99% no visiem autobusiem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0.5</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897">
                <a:tc>
                  <a:txBody>
                    <a:bodyPr/>
                    <a:lstStyle/>
                    <a:p>
                      <a:pPr indent="-35560">
                        <a:lnSpc>
                          <a:spcPct val="107000"/>
                        </a:lnSpc>
                        <a:spcAft>
                          <a:spcPts val="0"/>
                        </a:spcAft>
                      </a:pPr>
                      <a:r>
                        <a:rPr lang="lv-LV" sz="1200" b="0" dirty="0">
                          <a:solidFill>
                            <a:schemeClr val="tx1"/>
                          </a:solidFill>
                          <a:effectLst/>
                        </a:rPr>
                        <a:t> </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402587">
                <a:tc>
                  <a:txBody>
                    <a:bodyPr/>
                    <a:lstStyle/>
                    <a:p>
                      <a:pPr indent="-35560">
                        <a:lnSpc>
                          <a:spcPct val="107000"/>
                        </a:lnSpc>
                        <a:spcAft>
                          <a:spcPts val="0"/>
                        </a:spcAft>
                      </a:pPr>
                      <a:r>
                        <a:rPr lang="lv-LV" sz="1200" b="0" dirty="0">
                          <a:solidFill>
                            <a:schemeClr val="tx1"/>
                          </a:solidFill>
                          <a:effectLst/>
                        </a:rPr>
                        <a:t>5.</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b="1" dirty="0">
                          <a:effectLst/>
                        </a:rPr>
                        <a:t>Autobusi ir aprīkoti ar elektronisko maršruta zīmi, kas izvietota autobusa priekšpusē:</a:t>
                      </a:r>
                      <a:endParaRPr lang="lv-LV" sz="12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5.1.</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70% līdz 89.99% no visiem autobusiem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2</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5.2.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50% līdz 69.99% no visiem autobusiem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1</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5.3.</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30% līdz 49.99% no visiem autobusiem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0.5</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 </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402587">
                <a:tc>
                  <a:txBody>
                    <a:bodyPr/>
                    <a:lstStyle/>
                    <a:p>
                      <a:pPr indent="-35560">
                        <a:lnSpc>
                          <a:spcPct val="107000"/>
                        </a:lnSpc>
                        <a:spcAft>
                          <a:spcPts val="0"/>
                        </a:spcAft>
                      </a:pPr>
                      <a:r>
                        <a:rPr lang="lv-LV" sz="1200" b="0" dirty="0">
                          <a:solidFill>
                            <a:schemeClr val="tx1"/>
                          </a:solidFill>
                          <a:effectLst/>
                        </a:rPr>
                        <a:t>6.</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b="1" dirty="0">
                          <a:effectLst/>
                        </a:rPr>
                        <a:t>Autobusi aprīkoti ar videonovērošanu, kas fiksē vadītāja sēdvietu, un/vai pasažieru plūsmas skaitītāju:</a:t>
                      </a:r>
                      <a:endParaRPr lang="lv-LV" sz="12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6.1.</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70% līdz 89.99% no visiem autobusiem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2</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6.2.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50% līdz 69.99% no visiem autobusiem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1</a:t>
                      </a:r>
                      <a:endParaRPr lang="lv-LV" sz="1200">
                        <a:effectLst/>
                        <a:latin typeface="Times New Roman" panose="02020603050405020304" pitchFamily="18" charset="0"/>
                        <a:ea typeface="Times New Roman" panose="02020603050405020304" pitchFamily="18" charset="0"/>
                      </a:endParaRPr>
                    </a:p>
                  </a:txBody>
                  <a:tcPr marL="68580" marR="68580" marT="0" marB="0"/>
                </a:tc>
              </a:tr>
              <a:tr h="194159">
                <a:tc>
                  <a:txBody>
                    <a:bodyPr/>
                    <a:lstStyle/>
                    <a:p>
                      <a:pPr indent="-35560">
                        <a:lnSpc>
                          <a:spcPct val="107000"/>
                        </a:lnSpc>
                        <a:spcAft>
                          <a:spcPts val="0"/>
                        </a:spcAft>
                      </a:pPr>
                      <a:r>
                        <a:rPr lang="lv-LV" sz="1200" b="0" dirty="0">
                          <a:solidFill>
                            <a:schemeClr val="tx1"/>
                          </a:solidFill>
                          <a:effectLst/>
                        </a:rPr>
                        <a:t>6.3.</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30% līdz 49.99% no visiem autobusiem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dirty="0">
                          <a:effectLst/>
                        </a:rPr>
                        <a:t>0.5</a:t>
                      </a:r>
                      <a:endParaRPr lang="lv-LV"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14</a:t>
            </a:fld>
            <a:endParaRPr lang="lv-LV" altLang="lv-LV"/>
          </a:p>
        </p:txBody>
      </p:sp>
    </p:spTree>
    <p:extLst>
      <p:ext uri="{BB962C8B-B14F-4D97-AF65-F5344CB8AC3E}">
        <p14:creationId xmlns:p14="http://schemas.microsoft.com/office/powerpoint/2010/main" val="996159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Tehniskā piedāvājuma vērtēšana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(kritērijs B</a:t>
            </a:r>
            <a:r>
              <a:rPr lang="lv-LV" sz="3200" b="1" dirty="0" smtClean="0">
                <a:latin typeface="Arial" panose="020B0604020202020204" pitchFamily="34" charset="0"/>
                <a:cs typeface="Arial" panose="020B0604020202020204" pitchFamily="34" charset="0"/>
              </a:rPr>
              <a:t>)</a:t>
            </a:r>
            <a:endParaRPr lang="lv-LV"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nvPr>
        </p:nvGraphicFramePr>
        <p:xfrm>
          <a:off x="683569" y="1417639"/>
          <a:ext cx="7920880" cy="4199952"/>
        </p:xfrm>
        <a:graphic>
          <a:graphicData uri="http://schemas.openxmlformats.org/drawingml/2006/table">
            <a:tbl>
              <a:tblPr firstRow="1" firstCol="1" bandRow="1" bandCol="1">
                <a:tableStyleId>{5C22544A-7EE6-4342-B048-85BDC9FD1C3A}</a:tableStyleId>
              </a:tblPr>
              <a:tblGrid>
                <a:gridCol w="867223"/>
                <a:gridCol w="5881113"/>
                <a:gridCol w="1172544"/>
              </a:tblGrid>
              <a:tr h="188301">
                <a:tc>
                  <a:txBody>
                    <a:bodyPr/>
                    <a:lstStyle/>
                    <a:p>
                      <a:pPr indent="-35560">
                        <a:lnSpc>
                          <a:spcPct val="107000"/>
                        </a:lnSpc>
                        <a:spcAft>
                          <a:spcPts val="0"/>
                        </a:spcAft>
                      </a:pPr>
                      <a:r>
                        <a:rPr lang="lv-LV" sz="1200" dirty="0">
                          <a:effectLst/>
                        </a:rPr>
                        <a:t> </a:t>
                      </a:r>
                      <a:endParaRPr lang="lv-LV"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dirty="0">
                          <a:solidFill>
                            <a:schemeClr val="tx1"/>
                          </a:solidFill>
                          <a:effectLst/>
                        </a:rPr>
                        <a:t>Pakalpojuma sniegšanas kvalitāte un drošība</a:t>
                      </a:r>
                      <a:endParaRPr lang="lv-LV"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dirty="0">
                          <a:solidFill>
                            <a:schemeClr val="tx1"/>
                          </a:solidFill>
                          <a:effectLst/>
                        </a:rPr>
                        <a:t>10</a:t>
                      </a:r>
                      <a:endParaRPr lang="lv-LV"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88301">
                <a:tc>
                  <a:txBody>
                    <a:bodyPr/>
                    <a:lstStyle/>
                    <a:p>
                      <a:pPr indent="-35560">
                        <a:lnSpc>
                          <a:spcPct val="107000"/>
                        </a:lnSpc>
                        <a:spcAft>
                          <a:spcPts val="0"/>
                        </a:spcAft>
                      </a:pPr>
                      <a:r>
                        <a:rPr lang="lv-LV" sz="1200" b="0" dirty="0">
                          <a:solidFill>
                            <a:schemeClr val="tx1"/>
                          </a:solidFill>
                          <a:effectLst/>
                        </a:rPr>
                        <a:t>7.</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b="1" dirty="0">
                          <a:effectLst/>
                        </a:rPr>
                        <a:t>Autobusu vadītāju medicīnisko pārbaužu un uzraudzības apjoms:</a:t>
                      </a:r>
                      <a:endParaRPr lang="lv-LV" sz="12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365117">
                <a:tc>
                  <a:txBody>
                    <a:bodyPr/>
                    <a:lstStyle/>
                    <a:p>
                      <a:pPr indent="-35560" algn="just">
                        <a:lnSpc>
                          <a:spcPct val="107000"/>
                        </a:lnSpc>
                        <a:spcAft>
                          <a:spcPts val="0"/>
                        </a:spcAft>
                      </a:pPr>
                      <a:r>
                        <a:rPr lang="lv-LV" sz="1200" b="0" dirty="0">
                          <a:solidFill>
                            <a:schemeClr val="tx1"/>
                          </a:solidFill>
                          <a:effectLst/>
                        </a:rPr>
                        <a:t>7.1.</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 papildus katras dienas laikā un kā gadījuma kārtas testi ar nenoteiktu regularitāti</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3</a:t>
                      </a:r>
                      <a:endParaRPr lang="lv-LV" sz="1200">
                        <a:effectLst/>
                        <a:latin typeface="Times New Roman" panose="02020603050405020304" pitchFamily="18" charset="0"/>
                        <a:ea typeface="Times New Roman" panose="02020603050405020304" pitchFamily="18" charset="0"/>
                      </a:endParaRPr>
                    </a:p>
                  </a:txBody>
                  <a:tcPr marL="68580" marR="68580" marT="0" marB="0"/>
                </a:tc>
              </a:tr>
              <a:tr h="365117">
                <a:tc>
                  <a:txBody>
                    <a:bodyPr/>
                    <a:lstStyle/>
                    <a:p>
                      <a:pPr indent="-35560" algn="just">
                        <a:lnSpc>
                          <a:spcPct val="107000"/>
                        </a:lnSpc>
                        <a:spcAft>
                          <a:spcPts val="0"/>
                        </a:spcAft>
                      </a:pPr>
                      <a:r>
                        <a:rPr lang="lv-LV" sz="1200" b="0" dirty="0">
                          <a:solidFill>
                            <a:schemeClr val="tx1"/>
                          </a:solidFill>
                          <a:effectLst/>
                        </a:rPr>
                        <a:t>7.2.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papildus katras dienas laikā vai kā gadījuma kārtas tests ar nenoteiktu regularitāti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2</a:t>
                      </a:r>
                      <a:endParaRPr lang="lv-LV" sz="1200">
                        <a:effectLst/>
                        <a:latin typeface="Times New Roman" panose="02020603050405020304" pitchFamily="18" charset="0"/>
                        <a:ea typeface="Times New Roman" panose="02020603050405020304" pitchFamily="18" charset="0"/>
                      </a:endParaRPr>
                    </a:p>
                  </a:txBody>
                  <a:tcPr marL="68580" marR="68580" marT="0" marB="0"/>
                </a:tc>
              </a:tr>
              <a:tr h="188301">
                <a:tc>
                  <a:txBody>
                    <a:bodyPr/>
                    <a:lstStyle/>
                    <a:p>
                      <a:pPr indent="-35560" algn="just">
                        <a:lnSpc>
                          <a:spcPct val="107000"/>
                        </a:lnSpc>
                        <a:spcAft>
                          <a:spcPts val="0"/>
                        </a:spcAft>
                      </a:pPr>
                      <a:r>
                        <a:rPr lang="lv-LV" sz="1200" b="0" dirty="0">
                          <a:solidFill>
                            <a:schemeClr val="tx1"/>
                          </a:solidFill>
                          <a:effectLst/>
                        </a:rPr>
                        <a:t> </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188301">
                <a:tc>
                  <a:txBody>
                    <a:bodyPr/>
                    <a:lstStyle/>
                    <a:p>
                      <a:pPr indent="-35560" algn="just">
                        <a:lnSpc>
                          <a:spcPct val="107000"/>
                        </a:lnSpc>
                        <a:spcAft>
                          <a:spcPts val="0"/>
                        </a:spcAft>
                      </a:pPr>
                      <a:r>
                        <a:rPr lang="lv-LV" sz="1200" b="0" dirty="0">
                          <a:solidFill>
                            <a:schemeClr val="tx1"/>
                          </a:solidFill>
                          <a:effectLst/>
                        </a:rPr>
                        <a:t>8.</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07000"/>
                        </a:lnSpc>
                        <a:spcAft>
                          <a:spcPts val="0"/>
                        </a:spcAft>
                      </a:pPr>
                      <a:r>
                        <a:rPr lang="lv-LV" sz="1200" b="1" dirty="0">
                          <a:effectLst/>
                        </a:rPr>
                        <a:t>Biļešu kontroles veikšanas nodrošināšanas apjoms:</a:t>
                      </a:r>
                      <a:endParaRPr lang="lv-LV" sz="12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365117">
                <a:tc>
                  <a:txBody>
                    <a:bodyPr/>
                    <a:lstStyle/>
                    <a:p>
                      <a:pPr indent="-35560" algn="just">
                        <a:lnSpc>
                          <a:spcPct val="107000"/>
                        </a:lnSpc>
                        <a:spcAft>
                          <a:spcPts val="0"/>
                        </a:spcAft>
                      </a:pPr>
                      <a:r>
                        <a:rPr lang="lv-LV" sz="1200" b="0" dirty="0">
                          <a:solidFill>
                            <a:schemeClr val="tx1"/>
                          </a:solidFill>
                          <a:effectLst/>
                        </a:rPr>
                        <a:t>8.1.</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biļešu kontroles veikšana nodrošināšana no 4.01% - 5% no vidējā reisu skaita mēnesī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4</a:t>
                      </a:r>
                      <a:endParaRPr lang="lv-LV" sz="1200">
                        <a:effectLst/>
                        <a:latin typeface="Times New Roman" panose="02020603050405020304" pitchFamily="18" charset="0"/>
                        <a:ea typeface="Times New Roman" panose="02020603050405020304" pitchFamily="18" charset="0"/>
                      </a:endParaRPr>
                    </a:p>
                  </a:txBody>
                  <a:tcPr marL="68580" marR="68580" marT="0" marB="0"/>
                </a:tc>
              </a:tr>
              <a:tr h="376601">
                <a:tc>
                  <a:txBody>
                    <a:bodyPr/>
                    <a:lstStyle/>
                    <a:p>
                      <a:pPr indent="-35560" algn="just">
                        <a:lnSpc>
                          <a:spcPct val="107000"/>
                        </a:lnSpc>
                        <a:spcAft>
                          <a:spcPts val="0"/>
                        </a:spcAft>
                      </a:pPr>
                      <a:r>
                        <a:rPr lang="lv-LV" sz="1200" b="0" dirty="0">
                          <a:solidFill>
                            <a:schemeClr val="tx1"/>
                          </a:solidFill>
                          <a:effectLst/>
                        </a:rPr>
                        <a:t>8.2.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biļešu kontroles veikšana nodrošināšana no 3.01% - 4.% no vidējā reisu skaita mēnesī</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2</a:t>
                      </a:r>
                      <a:endParaRPr lang="lv-LV" sz="1200">
                        <a:effectLst/>
                        <a:latin typeface="Times New Roman" panose="02020603050405020304" pitchFamily="18" charset="0"/>
                        <a:ea typeface="Times New Roman" panose="02020603050405020304" pitchFamily="18" charset="0"/>
                      </a:endParaRPr>
                    </a:p>
                  </a:txBody>
                  <a:tcPr marL="68580" marR="68580" marT="0" marB="0"/>
                </a:tc>
              </a:tr>
              <a:tr h="376601">
                <a:tc>
                  <a:txBody>
                    <a:bodyPr/>
                    <a:lstStyle/>
                    <a:p>
                      <a:pPr indent="-35560" algn="just">
                        <a:lnSpc>
                          <a:spcPct val="107000"/>
                        </a:lnSpc>
                        <a:spcAft>
                          <a:spcPts val="0"/>
                        </a:spcAft>
                      </a:pPr>
                      <a:r>
                        <a:rPr lang="lv-LV" sz="1200" b="0" dirty="0">
                          <a:solidFill>
                            <a:schemeClr val="tx1"/>
                          </a:solidFill>
                          <a:effectLst/>
                        </a:rPr>
                        <a:t>8.3.</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biļešu kontroles veikšana nodrošināšana no 2.01% - 3.% no vidējā reisu skaita mēnesī</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1</a:t>
                      </a:r>
                      <a:endParaRPr lang="lv-LV" sz="1200">
                        <a:effectLst/>
                        <a:latin typeface="Times New Roman" panose="02020603050405020304" pitchFamily="18" charset="0"/>
                        <a:ea typeface="Times New Roman" panose="02020603050405020304" pitchFamily="18" charset="0"/>
                      </a:endParaRPr>
                    </a:p>
                  </a:txBody>
                  <a:tcPr marL="68580" marR="68580" marT="0" marB="0"/>
                </a:tc>
              </a:tr>
              <a:tr h="188301">
                <a:tc>
                  <a:txBody>
                    <a:bodyPr/>
                    <a:lstStyle/>
                    <a:p>
                      <a:pPr indent="-35560" algn="just">
                        <a:lnSpc>
                          <a:spcPct val="107000"/>
                        </a:lnSpc>
                        <a:spcAft>
                          <a:spcPts val="0"/>
                        </a:spcAft>
                      </a:pPr>
                      <a:r>
                        <a:rPr lang="lv-LV" sz="1200" b="0" dirty="0">
                          <a:solidFill>
                            <a:schemeClr val="tx1"/>
                          </a:solidFill>
                          <a:effectLst/>
                        </a:rPr>
                        <a:t> </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indent="-971550" algn="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188301">
                <a:tc>
                  <a:txBody>
                    <a:bodyPr/>
                    <a:lstStyle/>
                    <a:p>
                      <a:pPr indent="-35560" algn="just">
                        <a:lnSpc>
                          <a:spcPct val="107000"/>
                        </a:lnSpc>
                        <a:spcAft>
                          <a:spcPts val="0"/>
                        </a:spcAft>
                      </a:pPr>
                      <a:r>
                        <a:rPr lang="lv-LV" sz="1200" b="0" dirty="0">
                          <a:solidFill>
                            <a:schemeClr val="tx1"/>
                          </a:solidFill>
                          <a:effectLst/>
                        </a:rPr>
                        <a:t> </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07000"/>
                        </a:lnSpc>
                        <a:spcAft>
                          <a:spcPts val="0"/>
                        </a:spcAft>
                      </a:pPr>
                      <a:r>
                        <a:rPr lang="lv-LV" sz="1200" b="1" dirty="0">
                          <a:effectLst/>
                        </a:rPr>
                        <a:t>Pakalpojuma mūsdienīgums:</a:t>
                      </a:r>
                      <a:endParaRPr lang="lv-LV" sz="12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1121234">
                <a:tc>
                  <a:txBody>
                    <a:bodyPr/>
                    <a:lstStyle/>
                    <a:p>
                      <a:pPr indent="-35560" algn="just">
                        <a:lnSpc>
                          <a:spcPct val="107000"/>
                        </a:lnSpc>
                        <a:spcAft>
                          <a:spcPts val="0"/>
                        </a:spcAft>
                      </a:pPr>
                      <a:r>
                        <a:rPr lang="lv-LV" sz="1200" b="0" dirty="0">
                          <a:solidFill>
                            <a:schemeClr val="tx1"/>
                          </a:solidFill>
                          <a:effectLst/>
                        </a:rPr>
                        <a:t>9.</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07000"/>
                        </a:lnSpc>
                        <a:spcAft>
                          <a:spcPts val="0"/>
                        </a:spcAft>
                      </a:pPr>
                      <a:r>
                        <a:rPr lang="lv-LV" sz="1200" dirty="0">
                          <a:effectLst/>
                        </a:rPr>
                        <a:t>Uzņēmumā ir bezmaksas vai nepaaugstinātās maksas informatīvais tālrunis, kurā var saņemt informāciju par autobusu kustības sarakstiem, autobusu kustību reisa laikā un iesniegt sūdzības vai priekšlikumus, u.c. Informatīvā tālruņa darbība tiek nodrošināta vismaz stundu pirms pirmā apkalpotā reisa un vismaz stundu pēc pēdējā apkalpotā reisa. </a:t>
                      </a:r>
                      <a:endParaRPr lang="lv-LV"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dirty="0">
                          <a:effectLst/>
                        </a:rPr>
                        <a:t>1</a:t>
                      </a:r>
                      <a:endParaRPr lang="lv-LV"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15</a:t>
            </a:fld>
            <a:endParaRPr lang="lv-LV" altLang="lv-LV"/>
          </a:p>
        </p:txBody>
      </p:sp>
    </p:spTree>
    <p:extLst>
      <p:ext uri="{BB962C8B-B14F-4D97-AF65-F5344CB8AC3E}">
        <p14:creationId xmlns:p14="http://schemas.microsoft.com/office/powerpoint/2010/main" val="800731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Tehniskā piedāvājuma vērtēšana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(kritērijs B)</a:t>
            </a:r>
          </a:p>
        </p:txBody>
      </p:sp>
      <p:graphicFrame>
        <p:nvGraphicFramePr>
          <p:cNvPr id="4" name="Content Placeholder 3"/>
          <p:cNvGraphicFramePr>
            <a:graphicFrameLocks noGrp="1"/>
          </p:cNvGraphicFramePr>
          <p:nvPr>
            <p:ph idx="1"/>
            <p:extLst/>
          </p:nvPr>
        </p:nvGraphicFramePr>
        <p:xfrm>
          <a:off x="683568" y="1988838"/>
          <a:ext cx="7776864" cy="3240363"/>
        </p:xfrm>
        <a:graphic>
          <a:graphicData uri="http://schemas.openxmlformats.org/drawingml/2006/table">
            <a:tbl>
              <a:tblPr firstRow="1" firstCol="1" bandRow="1" bandCol="1">
                <a:tableStyleId>{5C22544A-7EE6-4342-B048-85BDC9FD1C3A}</a:tableStyleId>
              </a:tblPr>
              <a:tblGrid>
                <a:gridCol w="851456"/>
                <a:gridCol w="5774184"/>
                <a:gridCol w="1151224"/>
              </a:tblGrid>
              <a:tr h="1251673">
                <a:tc>
                  <a:txBody>
                    <a:bodyPr/>
                    <a:lstStyle/>
                    <a:p>
                      <a:pPr indent="-35560" algn="just">
                        <a:lnSpc>
                          <a:spcPct val="107000"/>
                        </a:lnSpc>
                        <a:spcAft>
                          <a:spcPts val="0"/>
                        </a:spcAft>
                      </a:pPr>
                      <a:r>
                        <a:rPr lang="lv-LV" sz="1200" b="0" dirty="0">
                          <a:solidFill>
                            <a:schemeClr val="tx1"/>
                          </a:solidFill>
                          <a:effectLst/>
                        </a:rPr>
                        <a:t>10.</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07000"/>
                        </a:lnSpc>
                        <a:spcAft>
                          <a:spcPts val="0"/>
                        </a:spcAft>
                      </a:pPr>
                      <a:r>
                        <a:rPr lang="lv-LV" sz="1200" b="0" dirty="0">
                          <a:solidFill>
                            <a:schemeClr val="tx1"/>
                          </a:solidFill>
                          <a:effectLst/>
                        </a:rPr>
                        <a:t>Elektroniski pieejami sabiedriskā transporta kustību saraksti un pakalpojumu tarifi (piemēram, mājaslapa, aplikācijas, divdimensionāls (QR) svītrkods pieturvietās).</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dirty="0">
                          <a:solidFill>
                            <a:schemeClr val="tx1"/>
                          </a:solidFill>
                          <a:effectLst/>
                        </a:rPr>
                        <a:t>1</a:t>
                      </a:r>
                      <a:endParaRPr lang="lv-LV"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397738">
                <a:tc>
                  <a:txBody>
                    <a:bodyPr/>
                    <a:lstStyle/>
                    <a:p>
                      <a:pPr indent="-35560" algn="just">
                        <a:lnSpc>
                          <a:spcPct val="107000"/>
                        </a:lnSpc>
                        <a:spcAft>
                          <a:spcPts val="0"/>
                        </a:spcAft>
                      </a:pPr>
                      <a:r>
                        <a:rPr lang="lv-LV" sz="1200" b="0" dirty="0">
                          <a:solidFill>
                            <a:schemeClr val="tx1"/>
                          </a:solidFill>
                          <a:effectLst/>
                        </a:rPr>
                        <a:t> </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397738">
                <a:tc>
                  <a:txBody>
                    <a:bodyPr/>
                    <a:lstStyle/>
                    <a:p>
                      <a:pPr indent="-35560">
                        <a:lnSpc>
                          <a:spcPct val="107000"/>
                        </a:lnSpc>
                        <a:spcAft>
                          <a:spcPts val="0"/>
                        </a:spcAft>
                      </a:pPr>
                      <a:r>
                        <a:rPr lang="lv-LV" sz="1200" b="0" dirty="0">
                          <a:solidFill>
                            <a:schemeClr val="tx1"/>
                          </a:solidFill>
                          <a:effectLst/>
                        </a:rPr>
                        <a:t>11.</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Autobusos pieejams bezvadu bezmaksas internets (WiFi):</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endParaRPr>
                    </a:p>
                  </a:txBody>
                  <a:tcPr marL="68580" marR="68580" marT="0" marB="0"/>
                </a:tc>
              </a:tr>
              <a:tr h="397738">
                <a:tc>
                  <a:txBody>
                    <a:bodyPr/>
                    <a:lstStyle/>
                    <a:p>
                      <a:pPr indent="-35560">
                        <a:lnSpc>
                          <a:spcPct val="107000"/>
                        </a:lnSpc>
                        <a:spcAft>
                          <a:spcPts val="0"/>
                        </a:spcAft>
                      </a:pPr>
                      <a:r>
                        <a:rPr lang="lv-LV" sz="1200" b="0" dirty="0">
                          <a:solidFill>
                            <a:schemeClr val="tx1"/>
                          </a:solidFill>
                          <a:effectLst/>
                        </a:rPr>
                        <a:t>11.1.</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Vismaz 90% no visiem autobusiem</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1</a:t>
                      </a:r>
                      <a:endParaRPr lang="lv-LV" sz="1200">
                        <a:effectLst/>
                        <a:latin typeface="Times New Roman" panose="02020603050405020304" pitchFamily="18" charset="0"/>
                        <a:ea typeface="Times New Roman" panose="02020603050405020304" pitchFamily="18" charset="0"/>
                      </a:endParaRPr>
                    </a:p>
                  </a:txBody>
                  <a:tcPr marL="68580" marR="68580" marT="0" marB="0"/>
                </a:tc>
              </a:tr>
              <a:tr h="397738">
                <a:tc>
                  <a:txBody>
                    <a:bodyPr/>
                    <a:lstStyle/>
                    <a:p>
                      <a:pPr indent="-35560">
                        <a:lnSpc>
                          <a:spcPct val="107000"/>
                        </a:lnSpc>
                        <a:spcAft>
                          <a:spcPts val="0"/>
                        </a:spcAft>
                      </a:pPr>
                      <a:r>
                        <a:rPr lang="lv-LV" sz="1200" b="0" dirty="0">
                          <a:solidFill>
                            <a:schemeClr val="tx1"/>
                          </a:solidFill>
                          <a:effectLst/>
                        </a:rPr>
                        <a:t>11.2.</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60% līdz 89.99% autobusu</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a:effectLst/>
                        </a:rPr>
                        <a:t>0.6</a:t>
                      </a:r>
                      <a:endParaRPr lang="lv-LV" sz="1200">
                        <a:effectLst/>
                        <a:latin typeface="Times New Roman" panose="02020603050405020304" pitchFamily="18" charset="0"/>
                        <a:ea typeface="Times New Roman" panose="02020603050405020304" pitchFamily="18" charset="0"/>
                      </a:endParaRPr>
                    </a:p>
                  </a:txBody>
                  <a:tcPr marL="68580" marR="68580" marT="0" marB="0"/>
                </a:tc>
              </a:tr>
              <a:tr h="397738">
                <a:tc>
                  <a:txBody>
                    <a:bodyPr/>
                    <a:lstStyle/>
                    <a:p>
                      <a:pPr indent="-35560">
                        <a:lnSpc>
                          <a:spcPct val="107000"/>
                        </a:lnSpc>
                        <a:spcAft>
                          <a:spcPts val="0"/>
                        </a:spcAft>
                      </a:pPr>
                      <a:r>
                        <a:rPr lang="lv-LV" sz="1200" b="0" dirty="0">
                          <a:solidFill>
                            <a:schemeClr val="tx1"/>
                          </a:solidFill>
                          <a:effectLst/>
                        </a:rPr>
                        <a:t>11.3.</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nSpc>
                          <a:spcPct val="107000"/>
                        </a:lnSpc>
                        <a:spcAft>
                          <a:spcPts val="0"/>
                        </a:spcAft>
                      </a:pPr>
                      <a:r>
                        <a:rPr lang="lv-LV" sz="1200">
                          <a:effectLst/>
                        </a:rPr>
                        <a:t>30% līdz 59,99% autobusu</a:t>
                      </a:r>
                      <a:endParaRPr lang="lv-LV"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lnSpc>
                          <a:spcPct val="107000"/>
                        </a:lnSpc>
                        <a:spcAft>
                          <a:spcPts val="0"/>
                        </a:spcAft>
                      </a:pPr>
                      <a:r>
                        <a:rPr lang="lv-LV" sz="1200" dirty="0">
                          <a:effectLst/>
                        </a:rPr>
                        <a:t>0.3</a:t>
                      </a:r>
                      <a:endParaRPr lang="lv-LV"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16</a:t>
            </a:fld>
            <a:endParaRPr lang="lv-LV" altLang="lv-LV"/>
          </a:p>
        </p:txBody>
      </p:sp>
    </p:spTree>
    <p:extLst>
      <p:ext uri="{BB962C8B-B14F-4D97-AF65-F5344CB8AC3E}">
        <p14:creationId xmlns:p14="http://schemas.microsoft.com/office/powerpoint/2010/main" val="1167979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Piedāvājuma iesniegšana vairākās maršruta tīkla daļās</a:t>
            </a:r>
            <a:endParaRPr lang="lv-LV"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lv-LV" sz="2000" dirty="0" smtClean="0">
              <a:latin typeface="Arial" panose="020B0604020202020204" pitchFamily="34" charset="0"/>
              <a:cs typeface="Arial" panose="020B0604020202020204" pitchFamily="34" charset="0"/>
            </a:endParaRPr>
          </a:p>
          <a:p>
            <a:endParaRPr lang="lv-LV" sz="2000" dirty="0">
              <a:latin typeface="Arial" panose="020B0604020202020204" pitchFamily="34" charset="0"/>
              <a:cs typeface="Arial" panose="020B0604020202020204" pitchFamily="34" charset="0"/>
            </a:endParaRPr>
          </a:p>
          <a:p>
            <a:pPr algn="just"/>
            <a:r>
              <a:rPr lang="lv-LV" sz="2000" dirty="0" smtClean="0">
                <a:latin typeface="Arial" panose="020B0604020202020204" pitchFamily="34" charset="0"/>
                <a:cs typeface="Arial" panose="020B0604020202020204" pitchFamily="34" charset="0"/>
              </a:rPr>
              <a:t>Ja </a:t>
            </a:r>
            <a:r>
              <a:rPr lang="lv-LV" sz="2000" dirty="0">
                <a:latin typeface="Arial" panose="020B0604020202020204" pitchFamily="34" charset="0"/>
                <a:cs typeface="Arial" panose="020B0604020202020204" pitchFamily="34" charset="0"/>
              </a:rPr>
              <a:t>Pretendents iesniedz piedāvājumu </a:t>
            </a:r>
            <a:r>
              <a:rPr lang="lv-LV" sz="2000" b="1" u="sng" dirty="0">
                <a:latin typeface="Arial" panose="020B0604020202020204" pitchFamily="34" charset="0"/>
                <a:cs typeface="Arial" panose="020B0604020202020204" pitchFamily="34" charset="0"/>
              </a:rPr>
              <a:t>par divām un vairāk </a:t>
            </a:r>
            <a:r>
              <a:rPr lang="lv-LV" sz="2000" dirty="0">
                <a:latin typeface="Arial" panose="020B0604020202020204" pitchFamily="34" charset="0"/>
                <a:cs typeface="Arial" panose="020B0604020202020204" pitchFamily="34" charset="0"/>
              </a:rPr>
              <a:t>reģionālās nozīmes maršrutu tīkla daļām, tad pretendents pieteikumam (nolikuma 2.pielikums) </a:t>
            </a:r>
            <a:r>
              <a:rPr lang="lv-LV" sz="2000" b="1" dirty="0">
                <a:latin typeface="Arial" panose="020B0604020202020204" pitchFamily="34" charset="0"/>
                <a:cs typeface="Arial" panose="020B0604020202020204" pitchFamily="34" charset="0"/>
              </a:rPr>
              <a:t>pievieno reģionālās nozīmes maršrutu tīkla daļu sarakstu to prioritārajā secībā</a:t>
            </a:r>
            <a:r>
              <a:rPr lang="lv-LV" sz="2000" dirty="0">
                <a:latin typeface="Arial" panose="020B0604020202020204" pitchFamily="34" charset="0"/>
                <a:cs typeface="Arial" panose="020B0604020202020204" pitchFamily="34" charset="0"/>
              </a:rPr>
              <a:t>. </a:t>
            </a:r>
          </a:p>
          <a:p>
            <a:pPr marL="0" indent="0">
              <a:buNone/>
            </a:pPr>
            <a:endParaRPr lang="lv-LV" dirty="0"/>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17</a:t>
            </a:fld>
            <a:endParaRPr lang="lv-LV" altLang="lv-LV"/>
          </a:p>
        </p:txBody>
      </p:sp>
    </p:spTree>
    <p:extLst>
      <p:ext uri="{BB962C8B-B14F-4D97-AF65-F5344CB8AC3E}">
        <p14:creationId xmlns:p14="http://schemas.microsoft.com/office/powerpoint/2010/main" val="1548573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
            </a:r>
            <a:br>
              <a:rPr lang="lv-LV" sz="3200" b="1" dirty="0" smtClean="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Ierobežojumi līguma slēgšanas apjomam</a:t>
            </a:r>
            <a:br>
              <a:rPr lang="lv-LV" sz="3200" b="1" dirty="0" smtClean="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(1)</a:t>
            </a:r>
            <a:br>
              <a:rPr lang="lv-LV" sz="3200" b="1" dirty="0" smtClean="0">
                <a:latin typeface="Arial" panose="020B0604020202020204" pitchFamily="34" charset="0"/>
                <a:cs typeface="Arial" panose="020B0604020202020204" pitchFamily="34" charset="0"/>
              </a:rPr>
            </a:br>
            <a:endParaRPr lang="lv-LV"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1" algn="just">
              <a:buFont typeface="Arial" panose="020B0604020202020204" pitchFamily="34" charset="0"/>
              <a:buChar char="•"/>
            </a:pPr>
            <a:r>
              <a:rPr lang="lv-LV" sz="1900" dirty="0">
                <a:latin typeface="Arial" panose="020B0604020202020204" pitchFamily="34" charset="0"/>
                <a:cs typeface="Arial" panose="020B0604020202020204" pitchFamily="34" charset="0"/>
              </a:rPr>
              <a:t>Viens Pretendents </a:t>
            </a:r>
            <a:r>
              <a:rPr lang="lv-LV" sz="1900" dirty="0" smtClean="0">
                <a:latin typeface="Arial" panose="020B0604020202020204" pitchFamily="34" charset="0"/>
                <a:cs typeface="Arial" panose="020B0604020202020204" pitchFamily="34" charset="0"/>
              </a:rPr>
              <a:t>un/vai </a:t>
            </a:r>
            <a:r>
              <a:rPr lang="lv-LV" sz="1900" dirty="0">
                <a:latin typeface="Arial" panose="020B0604020202020204" pitchFamily="34" charset="0"/>
                <a:cs typeface="Arial" panose="020B0604020202020204" pitchFamily="34" charset="0"/>
              </a:rPr>
              <a:t>viens personu apvienības dalībnieks, ja piedāvājumu iesniedz personu apvienība, </a:t>
            </a:r>
            <a:r>
              <a:rPr lang="lv-LV" sz="1900" dirty="0" smtClean="0">
                <a:latin typeface="Arial" panose="020B0604020202020204" pitchFamily="34" charset="0"/>
                <a:cs typeface="Arial" panose="020B0604020202020204" pitchFamily="34" charset="0"/>
              </a:rPr>
              <a:t>un/vai </a:t>
            </a:r>
            <a:r>
              <a:rPr lang="lv-LV" sz="1900" dirty="0">
                <a:latin typeface="Arial" panose="020B0604020202020204" pitchFamily="34" charset="0"/>
                <a:cs typeface="Arial" panose="020B0604020202020204" pitchFamily="34" charset="0"/>
              </a:rPr>
              <a:t>viens ģenerāluzņēmējs vai apakšuzņēmējs, ja piedāvājums tika iesniegts kombinācijā </a:t>
            </a:r>
            <a:r>
              <a:rPr lang="lv-LV" sz="1900" dirty="0" err="1">
                <a:latin typeface="Arial" panose="020B0604020202020204" pitchFamily="34" charset="0"/>
                <a:cs typeface="Arial" panose="020B0604020202020204" pitchFamily="34" charset="0"/>
              </a:rPr>
              <a:t>ģenerāluzņēmums</a:t>
            </a:r>
            <a:r>
              <a:rPr lang="lv-LV" sz="1900" dirty="0">
                <a:latin typeface="Arial" panose="020B0604020202020204" pitchFamily="34" charset="0"/>
                <a:cs typeface="Arial" panose="020B0604020202020204" pitchFamily="34" charset="0"/>
              </a:rPr>
              <a:t> un apakšuzņēmums, var iegūt tiesības sniegt sabiedriskā transporta pakalpojumus </a:t>
            </a:r>
            <a:r>
              <a:rPr lang="lv-LV" sz="1900" b="1" dirty="0">
                <a:latin typeface="Arial" panose="020B0604020202020204" pitchFamily="34" charset="0"/>
                <a:cs typeface="Arial" panose="020B0604020202020204" pitchFamily="34" charset="0"/>
              </a:rPr>
              <a:t>ne vairāk kā 5 (piecās) reģionālās nozīmēs maršrutu tīkla daļās </a:t>
            </a:r>
            <a:endParaRPr lang="lv-LV" sz="1900" b="1" dirty="0" smtClean="0">
              <a:latin typeface="Arial" panose="020B0604020202020204" pitchFamily="34" charset="0"/>
              <a:cs typeface="Arial" panose="020B0604020202020204" pitchFamily="34" charset="0"/>
            </a:endParaRPr>
          </a:p>
          <a:p>
            <a:pPr marL="457200" lvl="1" indent="0" algn="just">
              <a:buNone/>
            </a:pPr>
            <a:r>
              <a:rPr lang="lv-LV" sz="1900" dirty="0" smtClean="0">
                <a:latin typeface="Arial" panose="020B0604020202020204" pitchFamily="34" charset="0"/>
                <a:cs typeface="Arial" panose="020B0604020202020204" pitchFamily="34" charset="0"/>
              </a:rPr>
              <a:t>un </a:t>
            </a:r>
          </a:p>
          <a:p>
            <a:pPr lvl="1" algn="just">
              <a:buFont typeface="Arial" panose="020B0604020202020204" pitchFamily="34" charset="0"/>
              <a:buChar char="•"/>
            </a:pPr>
            <a:r>
              <a:rPr lang="lv-LV" sz="1900" dirty="0">
                <a:latin typeface="Arial" panose="020B0604020202020204" pitchFamily="34" charset="0"/>
                <a:cs typeface="Arial" panose="020B0604020202020204" pitchFamily="34" charset="0"/>
              </a:rPr>
              <a:t>V</a:t>
            </a:r>
            <a:r>
              <a:rPr lang="lv-LV" sz="1900" dirty="0" smtClean="0">
                <a:latin typeface="Arial" panose="020B0604020202020204" pitchFamily="34" charset="0"/>
                <a:cs typeface="Arial" panose="020B0604020202020204" pitchFamily="34" charset="0"/>
              </a:rPr>
              <a:t>iena </a:t>
            </a:r>
            <a:r>
              <a:rPr lang="lv-LV" sz="1900" dirty="0">
                <a:latin typeface="Arial" panose="020B0604020202020204" pitchFamily="34" charset="0"/>
                <a:cs typeface="Arial" panose="020B0604020202020204" pitchFamily="34" charset="0"/>
              </a:rPr>
              <a:t>Pretendenta, </a:t>
            </a:r>
            <a:r>
              <a:rPr lang="lv-LV" sz="1900" dirty="0" smtClean="0">
                <a:latin typeface="Arial" panose="020B0604020202020204" pitchFamily="34" charset="0"/>
                <a:cs typeface="Arial" panose="020B0604020202020204" pitchFamily="34" charset="0"/>
              </a:rPr>
              <a:t>un/vai </a:t>
            </a:r>
            <a:r>
              <a:rPr lang="lv-LV" sz="1900" dirty="0">
                <a:latin typeface="Arial" panose="020B0604020202020204" pitchFamily="34" charset="0"/>
                <a:cs typeface="Arial" panose="020B0604020202020204" pitchFamily="34" charset="0"/>
              </a:rPr>
              <a:t>viena personu apvienības dalībnieka, ja piedāvājumu iesniedz personu apvienība, </a:t>
            </a:r>
            <a:r>
              <a:rPr lang="lv-LV" sz="1900" dirty="0" smtClean="0">
                <a:latin typeface="Arial" panose="020B0604020202020204" pitchFamily="34" charset="0"/>
                <a:cs typeface="Arial" panose="020B0604020202020204" pitchFamily="34" charset="0"/>
              </a:rPr>
              <a:t>un/vai </a:t>
            </a:r>
            <a:r>
              <a:rPr lang="lv-LV" sz="1900" dirty="0">
                <a:latin typeface="Arial" panose="020B0604020202020204" pitchFamily="34" charset="0"/>
                <a:cs typeface="Arial" panose="020B0604020202020204" pitchFamily="34" charset="0"/>
              </a:rPr>
              <a:t>viena ģenerāluzņēmēja vai apakšuzņēmēja, ja piedāvājums tika iesniegts kombinācijā </a:t>
            </a:r>
            <a:r>
              <a:rPr lang="lv-LV" sz="1900" dirty="0" err="1">
                <a:latin typeface="Arial" panose="020B0604020202020204" pitchFamily="34" charset="0"/>
                <a:cs typeface="Arial" panose="020B0604020202020204" pitchFamily="34" charset="0"/>
              </a:rPr>
              <a:t>ģenerāluzņēmums</a:t>
            </a:r>
            <a:r>
              <a:rPr lang="lv-LV" sz="1900" dirty="0">
                <a:latin typeface="Arial" panose="020B0604020202020204" pitchFamily="34" charset="0"/>
                <a:cs typeface="Arial" panose="020B0604020202020204" pitchFamily="34" charset="0"/>
              </a:rPr>
              <a:t> un apakšuzņēmums,  </a:t>
            </a:r>
            <a:r>
              <a:rPr lang="lv-LV" sz="1900" b="1" dirty="0">
                <a:latin typeface="Arial" panose="020B0604020202020204" pitchFamily="34" charset="0"/>
                <a:cs typeface="Arial" panose="020B0604020202020204" pitchFamily="34" charset="0"/>
              </a:rPr>
              <a:t>izpildāmais kopējais 2018.gada apjoms nevar pārsniegt 5 milj. km. </a:t>
            </a: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18</a:t>
            </a:fld>
            <a:endParaRPr lang="lv-LV" altLang="lv-LV"/>
          </a:p>
        </p:txBody>
      </p:sp>
    </p:spTree>
    <p:extLst>
      <p:ext uri="{BB962C8B-B14F-4D97-AF65-F5344CB8AC3E}">
        <p14:creationId xmlns:p14="http://schemas.microsoft.com/office/powerpoint/2010/main" val="1470809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Ierobežojumi līguma slēgšanas apjomam</a:t>
            </a:r>
            <a:br>
              <a:rPr lang="lv-LV" sz="3200" b="1" dirty="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(2)</a:t>
            </a:r>
            <a:endParaRPr lang="lv-LV"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lv-LV" sz="2000" b="1" u="sng" dirty="0" smtClean="0">
                <a:latin typeface="Arial" panose="020B0604020202020204" pitchFamily="34" charset="0"/>
                <a:cs typeface="Arial" panose="020B0604020202020204" pitchFamily="34" charset="0"/>
              </a:rPr>
              <a:t>Ierobežojums attiecas uz:</a:t>
            </a:r>
          </a:p>
          <a:p>
            <a:pPr marL="0" indent="0">
              <a:buNone/>
            </a:pPr>
            <a:endParaRPr lang="lv-LV" sz="2000" b="1" u="sng" dirty="0" smtClean="0">
              <a:latin typeface="Arial" panose="020B0604020202020204" pitchFamily="34" charset="0"/>
              <a:cs typeface="Arial" panose="020B0604020202020204" pitchFamily="34" charset="0"/>
            </a:endParaRPr>
          </a:p>
          <a:p>
            <a:r>
              <a:rPr lang="lv-LV" sz="2000" dirty="0" smtClean="0">
                <a:latin typeface="Arial" panose="020B0604020202020204" pitchFamily="34" charset="0"/>
                <a:cs typeface="Arial" panose="020B0604020202020204" pitchFamily="34" charset="0"/>
              </a:rPr>
              <a:t>Pretendentu – kā </a:t>
            </a:r>
            <a:r>
              <a:rPr lang="lv-LV" sz="2000" b="1" dirty="0" smtClean="0">
                <a:latin typeface="Arial" panose="020B0604020202020204" pitchFamily="34" charset="0"/>
                <a:cs typeface="Arial" panose="020B0604020202020204" pitchFamily="34" charset="0"/>
              </a:rPr>
              <a:t>individuālo uzņēmumu</a:t>
            </a:r>
            <a:r>
              <a:rPr lang="lv-LV" sz="2000" dirty="0" smtClean="0">
                <a:latin typeface="Arial" panose="020B0604020202020204" pitchFamily="34" charset="0"/>
                <a:cs typeface="Arial" panose="020B0604020202020204" pitchFamily="34" charset="0"/>
              </a:rPr>
              <a:t>, kas iesniedz piedāvājumu;</a:t>
            </a:r>
          </a:p>
          <a:p>
            <a:endParaRPr lang="lv-LV" sz="2000" dirty="0" smtClean="0">
              <a:latin typeface="Arial" panose="020B0604020202020204" pitchFamily="34" charset="0"/>
              <a:cs typeface="Arial" panose="020B0604020202020204" pitchFamily="34" charset="0"/>
            </a:endParaRPr>
          </a:p>
          <a:p>
            <a:r>
              <a:rPr lang="lv-LV" sz="2000" dirty="0" smtClean="0">
                <a:latin typeface="Arial" panose="020B0604020202020204" pitchFamily="34" charset="0"/>
                <a:cs typeface="Arial" panose="020B0604020202020204" pitchFamily="34" charset="0"/>
              </a:rPr>
              <a:t> Katru </a:t>
            </a:r>
            <a:r>
              <a:rPr lang="lv-LV" sz="2000" dirty="0">
                <a:latin typeface="Arial" panose="020B0604020202020204" pitchFamily="34" charset="0"/>
                <a:cs typeface="Arial" panose="020B0604020202020204" pitchFamily="34" charset="0"/>
              </a:rPr>
              <a:t>personu apvienības </a:t>
            </a:r>
            <a:r>
              <a:rPr lang="lv-LV" sz="2000" b="1" dirty="0" smtClean="0">
                <a:latin typeface="Arial" panose="020B0604020202020204" pitchFamily="34" charset="0"/>
                <a:cs typeface="Arial" panose="020B0604020202020204" pitchFamily="34" charset="0"/>
              </a:rPr>
              <a:t>dalībnieku</a:t>
            </a:r>
            <a:r>
              <a:rPr lang="lv-LV" sz="2000" dirty="0" smtClean="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rPr>
              <a:t>ja piedāvājumu iesniedz personu </a:t>
            </a:r>
            <a:r>
              <a:rPr lang="lv-LV" sz="2000" dirty="0" smtClean="0">
                <a:latin typeface="Arial" panose="020B0604020202020204" pitchFamily="34" charset="0"/>
                <a:cs typeface="Arial" panose="020B0604020202020204" pitchFamily="34" charset="0"/>
              </a:rPr>
              <a:t>apvienība;</a:t>
            </a:r>
          </a:p>
          <a:p>
            <a:endParaRPr lang="lv-LV" sz="2000" dirty="0" smtClean="0">
              <a:latin typeface="Arial" panose="020B0604020202020204" pitchFamily="34" charset="0"/>
              <a:cs typeface="Arial" panose="020B0604020202020204" pitchFamily="34" charset="0"/>
            </a:endParaRPr>
          </a:p>
          <a:p>
            <a:r>
              <a:rPr lang="lv-LV" sz="2000" dirty="0" smtClean="0">
                <a:latin typeface="Arial" panose="020B0604020202020204" pitchFamily="34" charset="0"/>
                <a:cs typeface="Arial" panose="020B0604020202020204" pitchFamily="34" charset="0"/>
              </a:rPr>
              <a:t>Katru </a:t>
            </a:r>
            <a:r>
              <a:rPr lang="lv-LV" sz="2000" b="1" dirty="0" smtClean="0">
                <a:latin typeface="Arial" panose="020B0604020202020204" pitchFamily="34" charset="0"/>
                <a:cs typeface="Arial" panose="020B0604020202020204" pitchFamily="34" charset="0"/>
              </a:rPr>
              <a:t>ģenerāluzņēmēju </a:t>
            </a:r>
            <a:r>
              <a:rPr lang="lv-LV" sz="2000" b="1" dirty="0">
                <a:latin typeface="Arial" panose="020B0604020202020204" pitchFamily="34" charset="0"/>
                <a:cs typeface="Arial" panose="020B0604020202020204" pitchFamily="34" charset="0"/>
              </a:rPr>
              <a:t>vai </a:t>
            </a:r>
            <a:r>
              <a:rPr lang="lv-LV" sz="2000" b="1" dirty="0" smtClean="0">
                <a:latin typeface="Arial" panose="020B0604020202020204" pitchFamily="34" charset="0"/>
                <a:cs typeface="Arial" panose="020B0604020202020204" pitchFamily="34" charset="0"/>
              </a:rPr>
              <a:t>apakšuzņēmēju</a:t>
            </a:r>
            <a:r>
              <a:rPr lang="lv-LV" sz="2000" dirty="0" smtClean="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rPr>
              <a:t>ja piedāvājums tika iesniegts kombinācijā </a:t>
            </a:r>
            <a:r>
              <a:rPr lang="lv-LV" sz="2000" dirty="0" err="1">
                <a:latin typeface="Arial" panose="020B0604020202020204" pitchFamily="34" charset="0"/>
                <a:cs typeface="Arial" panose="020B0604020202020204" pitchFamily="34" charset="0"/>
              </a:rPr>
              <a:t>ģenerāluzņēmums</a:t>
            </a:r>
            <a:r>
              <a:rPr lang="lv-LV" sz="2000" dirty="0">
                <a:latin typeface="Arial" panose="020B0604020202020204" pitchFamily="34" charset="0"/>
                <a:cs typeface="Arial" panose="020B0604020202020204" pitchFamily="34" charset="0"/>
              </a:rPr>
              <a:t> un </a:t>
            </a:r>
            <a:r>
              <a:rPr lang="lv-LV" sz="2000" dirty="0" smtClean="0">
                <a:latin typeface="Arial" panose="020B0604020202020204" pitchFamily="34" charset="0"/>
                <a:cs typeface="Arial" panose="020B0604020202020204" pitchFamily="34" charset="0"/>
              </a:rPr>
              <a:t>apakšuzņēmums.</a:t>
            </a:r>
            <a:endParaRPr lang="lv-LV"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19</a:t>
            </a:fld>
            <a:endParaRPr lang="lv-LV" altLang="lv-LV"/>
          </a:p>
        </p:txBody>
      </p:sp>
    </p:spTree>
    <p:extLst>
      <p:ext uri="{BB962C8B-B14F-4D97-AF65-F5344CB8AC3E}">
        <p14:creationId xmlns:p14="http://schemas.microsoft.com/office/powerpoint/2010/main" val="2046706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Iepirkuma priekšmets </a:t>
            </a:r>
            <a:endParaRPr lang="lv-LV"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buFont typeface="Arial" panose="020B0604020202020204" pitchFamily="34" charset="0"/>
              <a:buChar char="•"/>
            </a:pPr>
            <a:r>
              <a:rPr lang="lv-LV" sz="2000" dirty="0" smtClean="0">
                <a:latin typeface="Arial" panose="020B0604020202020204" pitchFamily="34" charset="0"/>
                <a:cs typeface="Arial" panose="020B0604020202020204" pitchFamily="34" charset="0"/>
              </a:rPr>
              <a:t>Sabiedriskā </a:t>
            </a:r>
            <a:r>
              <a:rPr lang="lv-LV" sz="2000" dirty="0">
                <a:latin typeface="Arial" panose="020B0604020202020204" pitchFamily="34" charset="0"/>
                <a:cs typeface="Arial" panose="020B0604020202020204" pitchFamily="34" charset="0"/>
              </a:rPr>
              <a:t>transporta pakalpojumu sniegšana ar autobusiem </a:t>
            </a:r>
            <a:r>
              <a:rPr lang="lv-LV" sz="2000" dirty="0" smtClean="0">
                <a:latin typeface="Arial" panose="020B0604020202020204" pitchFamily="34" charset="0"/>
                <a:cs typeface="Arial" panose="020B0604020202020204" pitchFamily="34" charset="0"/>
              </a:rPr>
              <a:t>reģionālās </a:t>
            </a:r>
            <a:r>
              <a:rPr lang="lv-LV" sz="2000" dirty="0">
                <a:latin typeface="Arial" panose="020B0604020202020204" pitchFamily="34" charset="0"/>
                <a:cs typeface="Arial" panose="020B0604020202020204" pitchFamily="34" charset="0"/>
              </a:rPr>
              <a:t>nozīmes maršrutu tīkla </a:t>
            </a:r>
            <a:r>
              <a:rPr lang="lv-LV" sz="2000" dirty="0" smtClean="0">
                <a:latin typeface="Arial" panose="020B0604020202020204" pitchFamily="34" charset="0"/>
                <a:cs typeface="Arial" panose="020B0604020202020204" pitchFamily="34" charset="0"/>
              </a:rPr>
              <a:t>daļā:</a:t>
            </a:r>
          </a:p>
          <a:p>
            <a:pPr marL="0" indent="0" algn="just">
              <a:buNone/>
            </a:pPr>
            <a:endParaRPr lang="lv-LV" sz="2000" dirty="0" smtClean="0">
              <a:latin typeface="Arial" panose="020B0604020202020204" pitchFamily="34" charset="0"/>
              <a:cs typeface="Arial" panose="020B0604020202020204" pitchFamily="34" charset="0"/>
            </a:endParaRPr>
          </a:p>
          <a:p>
            <a:pPr marL="0" indent="0" algn="just">
              <a:buNone/>
            </a:pPr>
            <a:r>
              <a:rPr lang="lv-LV" sz="2400" dirty="0" smtClean="0">
                <a:latin typeface="Arial" panose="020B0604020202020204" pitchFamily="34" charset="0"/>
                <a:cs typeface="Arial" panose="020B0604020202020204" pitchFamily="34" charset="0"/>
              </a:rPr>
              <a:t>	1.“</a:t>
            </a:r>
            <a:r>
              <a:rPr lang="lv-LV" sz="2400" dirty="0">
                <a:latin typeface="Arial" panose="020B0604020202020204" pitchFamily="34" charset="0"/>
                <a:cs typeface="Arial" panose="020B0604020202020204" pitchFamily="34" charset="0"/>
              </a:rPr>
              <a:t>Alūksne</a:t>
            </a:r>
            <a:r>
              <a:rPr lang="lv-LV" sz="2400" dirty="0" smtClean="0">
                <a:latin typeface="Arial" panose="020B0604020202020204" pitchFamily="34" charset="0"/>
                <a:cs typeface="Arial" panose="020B0604020202020204" pitchFamily="34" charset="0"/>
              </a:rPr>
              <a:t>”; 			6. </a:t>
            </a:r>
            <a:r>
              <a:rPr lang="lv-LV" sz="2400" dirty="0">
                <a:latin typeface="Arial" panose="020B0604020202020204" pitchFamily="34" charset="0"/>
                <a:cs typeface="Arial" panose="020B0604020202020204" pitchFamily="34" charset="0"/>
              </a:rPr>
              <a:t>“Ludza</a:t>
            </a:r>
            <a:r>
              <a:rPr lang="lv-LV" sz="2400" dirty="0" smtClean="0">
                <a:latin typeface="Arial" panose="020B0604020202020204" pitchFamily="34" charset="0"/>
                <a:cs typeface="Arial" panose="020B0604020202020204" pitchFamily="34" charset="0"/>
              </a:rPr>
              <a:t>”;</a:t>
            </a:r>
          </a:p>
          <a:p>
            <a:pPr marL="0" indent="0" algn="just">
              <a:buNone/>
            </a:pPr>
            <a:r>
              <a:rPr lang="lv-LV" sz="2400" dirty="0" smtClean="0">
                <a:latin typeface="Arial" panose="020B0604020202020204" pitchFamily="34" charset="0"/>
                <a:cs typeface="Arial" panose="020B0604020202020204" pitchFamily="34" charset="0"/>
              </a:rPr>
              <a:t>	2.“</a:t>
            </a:r>
            <a:r>
              <a:rPr lang="lv-LV" sz="2400" dirty="0">
                <a:latin typeface="Arial" panose="020B0604020202020204" pitchFamily="34" charset="0"/>
                <a:cs typeface="Arial" panose="020B0604020202020204" pitchFamily="34" charset="0"/>
              </a:rPr>
              <a:t>Daugavpils</a:t>
            </a:r>
            <a:r>
              <a:rPr lang="lv-LV" sz="2400" dirty="0" smtClean="0">
                <a:latin typeface="Arial" panose="020B0604020202020204" pitchFamily="34" charset="0"/>
                <a:cs typeface="Arial" panose="020B0604020202020204" pitchFamily="34" charset="0"/>
              </a:rPr>
              <a:t>”; 		7.</a:t>
            </a:r>
            <a:r>
              <a:rPr lang="lv-LV" sz="2400" dirty="0">
                <a:latin typeface="Arial" panose="020B0604020202020204" pitchFamily="34" charset="0"/>
                <a:cs typeface="Arial" panose="020B0604020202020204" pitchFamily="34" charset="0"/>
              </a:rPr>
              <a:t> “Madona</a:t>
            </a:r>
            <a:r>
              <a:rPr lang="lv-LV" sz="2400" dirty="0" smtClean="0">
                <a:latin typeface="Arial" panose="020B0604020202020204" pitchFamily="34" charset="0"/>
                <a:cs typeface="Arial" panose="020B0604020202020204" pitchFamily="34" charset="0"/>
              </a:rPr>
              <a:t>”;</a:t>
            </a:r>
          </a:p>
          <a:p>
            <a:pPr marL="0" indent="0" algn="just">
              <a:buNone/>
            </a:pPr>
            <a:r>
              <a:rPr lang="lv-LV" sz="2400" dirty="0" smtClean="0">
                <a:latin typeface="Arial" panose="020B0604020202020204" pitchFamily="34" charset="0"/>
                <a:cs typeface="Arial" panose="020B0604020202020204" pitchFamily="34" charset="0"/>
              </a:rPr>
              <a:t>	3.“</a:t>
            </a:r>
            <a:r>
              <a:rPr lang="lv-LV" sz="2400" dirty="0">
                <a:latin typeface="Arial" panose="020B0604020202020204" pitchFamily="34" charset="0"/>
                <a:cs typeface="Arial" panose="020B0604020202020204" pitchFamily="34" charset="0"/>
              </a:rPr>
              <a:t>Gulbene</a:t>
            </a:r>
            <a:r>
              <a:rPr lang="lv-LV" sz="2400" dirty="0" smtClean="0">
                <a:latin typeface="Arial" panose="020B0604020202020204" pitchFamily="34" charset="0"/>
                <a:cs typeface="Arial" panose="020B0604020202020204" pitchFamily="34" charset="0"/>
              </a:rPr>
              <a:t>”;			8. </a:t>
            </a:r>
            <a:r>
              <a:rPr lang="lv-LV" sz="2400" dirty="0">
                <a:latin typeface="Arial" panose="020B0604020202020204" pitchFamily="34" charset="0"/>
                <a:cs typeface="Arial" panose="020B0604020202020204" pitchFamily="34" charset="0"/>
              </a:rPr>
              <a:t>“Preiļi</a:t>
            </a:r>
            <a:r>
              <a:rPr lang="lv-LV" sz="2400" dirty="0" smtClean="0">
                <a:latin typeface="Arial" panose="020B0604020202020204" pitchFamily="34" charset="0"/>
                <a:cs typeface="Arial" panose="020B0604020202020204" pitchFamily="34" charset="0"/>
              </a:rPr>
              <a:t>”;</a:t>
            </a:r>
          </a:p>
          <a:p>
            <a:pPr marL="0" indent="0" algn="just">
              <a:buNone/>
            </a:pPr>
            <a:r>
              <a:rPr lang="lv-LV" sz="2400" dirty="0" smtClean="0">
                <a:latin typeface="Arial" panose="020B0604020202020204" pitchFamily="34" charset="0"/>
                <a:cs typeface="Arial" panose="020B0604020202020204" pitchFamily="34" charset="0"/>
              </a:rPr>
              <a:t>	4.“</a:t>
            </a:r>
            <a:r>
              <a:rPr lang="lv-LV" sz="2400" dirty="0">
                <a:latin typeface="Arial" panose="020B0604020202020204" pitchFamily="34" charset="0"/>
                <a:cs typeface="Arial" panose="020B0604020202020204" pitchFamily="34" charset="0"/>
              </a:rPr>
              <a:t>Jēkabpils</a:t>
            </a:r>
            <a:r>
              <a:rPr lang="lv-LV" sz="2400" dirty="0" smtClean="0">
                <a:latin typeface="Arial" panose="020B0604020202020204" pitchFamily="34" charset="0"/>
                <a:cs typeface="Arial" panose="020B0604020202020204" pitchFamily="34" charset="0"/>
              </a:rPr>
              <a:t>”;			9.</a:t>
            </a:r>
            <a:r>
              <a:rPr lang="lv-LV" sz="2400" dirty="0">
                <a:latin typeface="Arial" panose="020B0604020202020204" pitchFamily="34" charset="0"/>
                <a:cs typeface="Arial" panose="020B0604020202020204" pitchFamily="34" charset="0"/>
              </a:rPr>
              <a:t> “Rēzekne</a:t>
            </a:r>
            <a:r>
              <a:rPr lang="lv-LV" sz="2400" dirty="0" smtClean="0">
                <a:latin typeface="Arial" panose="020B0604020202020204" pitchFamily="34" charset="0"/>
                <a:cs typeface="Arial" panose="020B0604020202020204" pitchFamily="34" charset="0"/>
              </a:rPr>
              <a:t>”;</a:t>
            </a:r>
          </a:p>
          <a:p>
            <a:pPr marL="0" indent="0" algn="just">
              <a:buNone/>
            </a:pPr>
            <a:r>
              <a:rPr lang="lv-LV" sz="2400" dirty="0" smtClean="0">
                <a:latin typeface="Arial" panose="020B0604020202020204" pitchFamily="34" charset="0"/>
                <a:cs typeface="Arial" panose="020B0604020202020204" pitchFamily="34" charset="0"/>
              </a:rPr>
              <a:t>	5.“Limbaži”;			10.“</a:t>
            </a:r>
            <a:r>
              <a:rPr lang="lv-LV" sz="2400" dirty="0">
                <a:latin typeface="Arial" panose="020B0604020202020204" pitchFamily="34" charset="0"/>
                <a:cs typeface="Arial" panose="020B0604020202020204" pitchFamily="34" charset="0"/>
              </a:rPr>
              <a:t>Ziemeļkurzeme</a:t>
            </a:r>
            <a:r>
              <a:rPr lang="lv-LV" sz="2400" dirty="0" smtClean="0">
                <a:latin typeface="Arial" panose="020B0604020202020204" pitchFamily="34" charset="0"/>
                <a:cs typeface="Arial" panose="020B0604020202020204" pitchFamily="34" charset="0"/>
              </a:rPr>
              <a:t>”. </a:t>
            </a:r>
            <a:endParaRPr lang="lv-LV"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2</a:t>
            </a:fld>
            <a:endParaRPr lang="lv-LV" altLang="lv-LV"/>
          </a:p>
        </p:txBody>
      </p:sp>
    </p:spTree>
    <p:extLst>
      <p:ext uri="{BB962C8B-B14F-4D97-AF65-F5344CB8AC3E}">
        <p14:creationId xmlns:p14="http://schemas.microsoft.com/office/powerpoint/2010/main" val="1759899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Uzvarētāja noteikšanas metodika</a:t>
            </a:r>
            <a:endParaRPr lang="lv-LV"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lv-LV" sz="2000" dirty="0">
                <a:latin typeface="Arial" panose="020B0604020202020204" pitchFamily="34" charset="0"/>
                <a:cs typeface="Arial" panose="020B0604020202020204" pitchFamily="34" charset="0"/>
              </a:rPr>
              <a:t>Pretendentam, kas būtu atzīstams par tādu, kuram būtu piešķiramas Iepirkuma līguma slēgšanas tiesības (piedāvājums atbilst nolikuma noteikumiem un ir saimnieciski visizdevīgākais), iepirkuma komisija pirms gala lēmuma pieņemšanas veic tā </a:t>
            </a:r>
            <a:r>
              <a:rPr lang="lv-LV" sz="2000" dirty="0" smtClean="0">
                <a:latin typeface="Arial" panose="020B0604020202020204" pitchFamily="34" charset="0"/>
                <a:cs typeface="Arial" panose="020B0604020202020204" pitchFamily="34" charset="0"/>
              </a:rPr>
              <a:t>atbilstības </a:t>
            </a:r>
            <a:r>
              <a:rPr lang="lv-LV" sz="2000" dirty="0">
                <a:latin typeface="Arial" panose="020B0604020202020204" pitchFamily="34" charset="0"/>
                <a:cs typeface="Arial" panose="020B0604020202020204" pitchFamily="34" charset="0"/>
              </a:rPr>
              <a:t>pārbaudi nolikuma </a:t>
            </a:r>
            <a:r>
              <a:rPr lang="lv-LV" sz="2000" dirty="0" smtClean="0">
                <a:latin typeface="Arial" panose="020B0604020202020204" pitchFamily="34" charset="0"/>
                <a:cs typeface="Arial" panose="020B0604020202020204" pitchFamily="34" charset="0"/>
              </a:rPr>
              <a:t>prasībai;</a:t>
            </a:r>
          </a:p>
          <a:p>
            <a:pPr marL="514350" indent="-514350" algn="just">
              <a:buFont typeface="+mj-lt"/>
              <a:buAutoNum type="arabicPeriod"/>
            </a:pPr>
            <a:r>
              <a:rPr lang="lv-LV" sz="2000" dirty="0"/>
              <a:t>Pasūtītājs veic Pretendenta iesniegtā prioritāro maršruta tīkla daļu saraksta (nolikuma 2.pielikums) salīdzināšanu ar daļām, kurās Pretendentam būtu potenciāli piešķiramas tiesības sniegt sabiedriskā transporta pakalpojumus, un izslēdz pretendentu no dalības konkursā pārējās maršrutu tīkla daļās, </a:t>
            </a:r>
            <a:r>
              <a:rPr lang="lv-LV" sz="2000" dirty="0" smtClean="0"/>
              <a:t>ja ir sasniegts nolikumā noteiktais ierobežojums.</a:t>
            </a:r>
            <a:endParaRPr lang="lv-LV" sz="2000" dirty="0"/>
          </a:p>
          <a:p>
            <a:pPr marL="0" indent="0">
              <a:buNone/>
            </a:pPr>
            <a:r>
              <a:rPr lang="lv-LV" sz="2000" dirty="0" smtClean="0">
                <a:latin typeface="Arial" panose="020B0604020202020204" pitchFamily="34" charset="0"/>
                <a:cs typeface="Arial" panose="020B0604020202020204" pitchFamily="34" charset="0"/>
              </a:rPr>
              <a:t> </a:t>
            </a:r>
            <a:endParaRPr lang="lv-LV"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20</a:t>
            </a:fld>
            <a:endParaRPr lang="lv-LV" altLang="lv-LV"/>
          </a:p>
        </p:txBody>
      </p:sp>
    </p:spTree>
    <p:extLst>
      <p:ext uri="{BB962C8B-B14F-4D97-AF65-F5344CB8AC3E}">
        <p14:creationId xmlns:p14="http://schemas.microsoft.com/office/powerpoint/2010/main" val="2738797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
            </a:r>
            <a:br>
              <a:rPr lang="lv-LV" sz="3200" b="1" dirty="0" smtClean="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
            </a:r>
            <a:br>
              <a:rPr lang="lv-LV" sz="3200" b="1" dirty="0" smtClean="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Uzvarētāja noteikšanas </a:t>
            </a:r>
            <a:r>
              <a:rPr lang="lv-LV" sz="3200" b="1" dirty="0" smtClean="0">
                <a:latin typeface="Arial" panose="020B0604020202020204" pitchFamily="34" charset="0"/>
                <a:cs typeface="Arial" panose="020B0604020202020204" pitchFamily="34" charset="0"/>
              </a:rPr>
              <a:t>metodika</a:t>
            </a:r>
            <a:br>
              <a:rPr lang="lv-LV" sz="3200" b="1" dirty="0" smtClean="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(praktisks piemērs nr.1) </a:t>
            </a:r>
            <a:br>
              <a:rPr lang="lv-LV" sz="3200" b="1" dirty="0" smtClean="0">
                <a:latin typeface="Arial" panose="020B0604020202020204" pitchFamily="34" charset="0"/>
                <a:cs typeface="Arial" panose="020B0604020202020204" pitchFamily="34" charset="0"/>
              </a:rPr>
            </a:br>
            <a:r>
              <a:rPr lang="lv-LV" sz="2800" dirty="0" smtClean="0">
                <a:latin typeface="Arial" panose="020B0604020202020204" pitchFamily="34" charset="0"/>
                <a:cs typeface="Arial" panose="020B0604020202020204" pitchFamily="34" charset="0"/>
              </a:rPr>
              <a:t/>
            </a:r>
            <a:br>
              <a:rPr lang="lv-LV" sz="2800" dirty="0" smtClean="0">
                <a:latin typeface="Arial" panose="020B0604020202020204" pitchFamily="34" charset="0"/>
                <a:cs typeface="Arial" panose="020B0604020202020204" pitchFamily="34" charset="0"/>
              </a:rPr>
            </a:br>
            <a:endParaRPr lang="lv-LV"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lv-LV" sz="2000" dirty="0">
                <a:latin typeface="Arial" panose="020B0604020202020204" pitchFamily="34" charset="0"/>
                <a:cs typeface="Arial" panose="020B0604020202020204" pitchFamily="34" charset="0"/>
              </a:rPr>
              <a:t>Pretendents “A” potenciāli būtu atzīstams par uzvarētāju sekojošās daļās</a:t>
            </a:r>
            <a:r>
              <a:rPr lang="lv-LV" sz="2000" dirty="0" smtClean="0">
                <a:latin typeface="Arial" panose="020B0604020202020204" pitchFamily="34" charset="0"/>
                <a:cs typeface="Arial" panose="020B0604020202020204" pitchFamily="34" charset="0"/>
              </a:rPr>
              <a:t>:</a:t>
            </a:r>
          </a:p>
          <a:p>
            <a:pPr marL="0" indent="0">
              <a:buNone/>
            </a:pPr>
            <a:endParaRPr lang="lv-LV" sz="2000"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nvPr>
        </p:nvGraphicFramePr>
        <p:xfrm>
          <a:off x="683568" y="2420887"/>
          <a:ext cx="7920880" cy="2952328"/>
        </p:xfrm>
        <a:graphic>
          <a:graphicData uri="http://schemas.openxmlformats.org/drawingml/2006/table">
            <a:tbl>
              <a:tblPr firstRow="1" firstCol="1" bandRow="1">
                <a:tableStyleId>{5C22544A-7EE6-4342-B048-85BDC9FD1C3A}</a:tableStyleId>
              </a:tblPr>
              <a:tblGrid>
                <a:gridCol w="943325"/>
                <a:gridCol w="3811494"/>
                <a:gridCol w="3166061"/>
              </a:tblGrid>
              <a:tr h="590464">
                <a:tc>
                  <a:txBody>
                    <a:bodyPr/>
                    <a:lstStyle/>
                    <a:p>
                      <a:pPr algn="ctr">
                        <a:spcAft>
                          <a:spcPts val="0"/>
                        </a:spcAft>
                      </a:pPr>
                      <a:r>
                        <a:rPr lang="lv-LV" sz="1200">
                          <a:solidFill>
                            <a:schemeClr val="tx1"/>
                          </a:solidFill>
                          <a:effectLst/>
                        </a:rPr>
                        <a:t>Nr.p.k.</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Maršrutu tīkla daļa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2018.gadā</a:t>
                      </a:r>
                    </a:p>
                    <a:p>
                      <a:pPr algn="ctr">
                        <a:spcAft>
                          <a:spcPts val="0"/>
                        </a:spcAft>
                      </a:pPr>
                      <a:r>
                        <a:rPr lang="lv-LV" sz="1200" dirty="0">
                          <a:solidFill>
                            <a:schemeClr val="tx1"/>
                          </a:solidFill>
                          <a:effectLst/>
                        </a:rPr>
                        <a:t> veicamais apjoms (km)</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95233">
                <a:tc>
                  <a:txBody>
                    <a:bodyPr/>
                    <a:lstStyle/>
                    <a:p>
                      <a:pPr algn="just">
                        <a:spcAft>
                          <a:spcPts val="0"/>
                        </a:spcAft>
                      </a:pPr>
                      <a:r>
                        <a:rPr lang="lv-LV" sz="1200">
                          <a:solidFill>
                            <a:schemeClr val="tx1"/>
                          </a:solidFill>
                          <a:effectLst/>
                        </a:rPr>
                        <a:t>1.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Daugavpils</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2 446 863</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95233">
                <a:tc>
                  <a:txBody>
                    <a:bodyPr/>
                    <a:lstStyle/>
                    <a:p>
                      <a:pPr algn="just">
                        <a:spcAft>
                          <a:spcPts val="0"/>
                        </a:spcAft>
                      </a:pPr>
                      <a:r>
                        <a:rPr lang="lv-LV" sz="1200">
                          <a:solidFill>
                            <a:schemeClr val="tx1"/>
                          </a:solidFill>
                          <a:effectLst/>
                        </a:rPr>
                        <a:t>2.</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Jēkabpils</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1 117 774</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95233">
                <a:tc>
                  <a:txBody>
                    <a:bodyPr/>
                    <a:lstStyle/>
                    <a:p>
                      <a:pPr algn="just">
                        <a:spcAft>
                          <a:spcPts val="0"/>
                        </a:spcAft>
                      </a:pPr>
                      <a:r>
                        <a:rPr lang="lv-LV" sz="1200">
                          <a:solidFill>
                            <a:schemeClr val="tx1"/>
                          </a:solidFill>
                          <a:effectLst/>
                        </a:rPr>
                        <a:t>3.</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Madona</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1 748 127</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95233">
                <a:tc>
                  <a:txBody>
                    <a:bodyPr/>
                    <a:lstStyle/>
                    <a:p>
                      <a:pPr algn="just">
                        <a:spcAft>
                          <a:spcPts val="0"/>
                        </a:spcAft>
                      </a:pPr>
                      <a:r>
                        <a:rPr lang="lv-LV" sz="1200">
                          <a:solidFill>
                            <a:schemeClr val="tx1"/>
                          </a:solidFill>
                          <a:effectLst/>
                        </a:rPr>
                        <a:t>4.</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Preiļi</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effectLst/>
                        </a:rPr>
                        <a:t>986 661</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95233">
                <a:tc>
                  <a:txBody>
                    <a:bodyPr/>
                    <a:lstStyle/>
                    <a:p>
                      <a:pPr algn="just">
                        <a:spcAft>
                          <a:spcPts val="0"/>
                        </a:spcAft>
                      </a:pPr>
                      <a:r>
                        <a:rPr lang="lv-LV" sz="1200">
                          <a:solidFill>
                            <a:schemeClr val="tx1"/>
                          </a:solidFill>
                          <a:effectLst/>
                        </a:rPr>
                        <a:t>5.</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Rēzekne</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1 554 182</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95233">
                <a:tc>
                  <a:txBody>
                    <a:bodyPr/>
                    <a:lstStyle/>
                    <a:p>
                      <a:pPr algn="just">
                        <a:spcAft>
                          <a:spcPts val="0"/>
                        </a:spcAft>
                      </a:pPr>
                      <a:r>
                        <a:rPr lang="lv-LV" sz="1200" dirty="0">
                          <a:solidFill>
                            <a:schemeClr val="tx1"/>
                          </a:solidFill>
                          <a:effectLst/>
                        </a:rPr>
                        <a:t>6.</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Ziemeļkurzeme</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1 454 470</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95233">
                <a:tc gridSpan="3">
                  <a:txBody>
                    <a:bodyPr/>
                    <a:lstStyle/>
                    <a:p>
                      <a:pPr algn="ctr">
                        <a:spcAft>
                          <a:spcPts val="0"/>
                        </a:spcAft>
                      </a:pPr>
                      <a:r>
                        <a:rPr lang="lv-LV" sz="1200" dirty="0">
                          <a:solidFill>
                            <a:schemeClr val="tx1"/>
                          </a:solidFill>
                          <a:effectLst/>
                        </a:rPr>
                        <a:t>Kopā</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lv-LV"/>
                    </a:p>
                  </a:txBody>
                  <a:tcPr/>
                </a:tc>
                <a:tc hMerge="1">
                  <a:txBody>
                    <a:bodyPr/>
                    <a:lstStyle/>
                    <a:p>
                      <a:endParaRPr lang="lv-LV"/>
                    </a:p>
                  </a:txBody>
                  <a:tcPr/>
                </a:tc>
              </a:tr>
              <a:tr h="295233">
                <a:tc>
                  <a:txBody>
                    <a:bodyPr/>
                    <a:lstStyle/>
                    <a:p>
                      <a:pPr algn="just">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6 (sešas) maršrutu tīkla daļas</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effectLst/>
                        </a:rPr>
                        <a:t>9 308 077 km</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2121C083-3766-411E-AD9E-6C4F5CC14E89}" type="slidenum">
              <a:rPr lang="lv-LV" altLang="lv-LV" smtClean="0"/>
              <a:pPr/>
              <a:t>21</a:t>
            </a:fld>
            <a:endParaRPr lang="lv-LV" altLang="lv-LV"/>
          </a:p>
        </p:txBody>
      </p:sp>
    </p:spTree>
    <p:extLst>
      <p:ext uri="{BB962C8B-B14F-4D97-AF65-F5344CB8AC3E}">
        <p14:creationId xmlns:p14="http://schemas.microsoft.com/office/powerpoint/2010/main" val="987078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nr.1)</a:t>
            </a:r>
            <a:endParaRPr lang="lv-LV"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lv-LV" sz="1800" dirty="0">
                <a:latin typeface="Arial" panose="020B0604020202020204" pitchFamily="34" charset="0"/>
                <a:cs typeface="Arial" panose="020B0604020202020204" pitchFamily="34" charset="0"/>
              </a:rPr>
              <a:t>Pretendents “A” ir iesniedzis sekojošo reģionālās nozīmes maršrutu tīkla daļu prioritāšu </a:t>
            </a:r>
            <a:r>
              <a:rPr lang="lv-LV" sz="1800" dirty="0" smtClean="0">
                <a:latin typeface="Arial" panose="020B0604020202020204" pitchFamily="34" charset="0"/>
                <a:cs typeface="Arial" panose="020B0604020202020204" pitchFamily="34" charset="0"/>
              </a:rPr>
              <a:t>sarakstu:</a:t>
            </a:r>
          </a:p>
          <a:p>
            <a:endParaRPr lang="lv-LV" sz="20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nvPr>
        </p:nvGraphicFramePr>
        <p:xfrm>
          <a:off x="457200" y="2276872"/>
          <a:ext cx="8291264" cy="3240359"/>
        </p:xfrm>
        <a:graphic>
          <a:graphicData uri="http://schemas.openxmlformats.org/drawingml/2006/table">
            <a:tbl>
              <a:tblPr firstRow="1" firstCol="1" bandRow="1">
                <a:tableStyleId>{5C22544A-7EE6-4342-B048-85BDC9FD1C3A}</a:tableStyleId>
              </a:tblPr>
              <a:tblGrid>
                <a:gridCol w="987436"/>
                <a:gridCol w="3989721"/>
                <a:gridCol w="3314107"/>
              </a:tblGrid>
              <a:tr h="540059">
                <a:tc>
                  <a:txBody>
                    <a:bodyPr/>
                    <a:lstStyle/>
                    <a:p>
                      <a:pPr algn="ctr">
                        <a:spcAft>
                          <a:spcPts val="0"/>
                        </a:spcAft>
                      </a:pPr>
                      <a:r>
                        <a:rPr lang="lv-LV" sz="1200" dirty="0" err="1">
                          <a:solidFill>
                            <a:schemeClr val="tx1"/>
                          </a:solidFill>
                          <a:effectLst/>
                        </a:rPr>
                        <a:t>Nr.p.k</a:t>
                      </a:r>
                      <a:r>
                        <a:rPr lang="lv-LV" sz="1200" dirty="0">
                          <a:solidFill>
                            <a:schemeClr val="tx1"/>
                          </a:solidFill>
                          <a:effectLst/>
                        </a:rPr>
                        <a:t>.</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Maršrutu tīkla daļa</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2018.gadā</a:t>
                      </a:r>
                    </a:p>
                    <a:p>
                      <a:pPr algn="ctr">
                        <a:spcAft>
                          <a:spcPts val="0"/>
                        </a:spcAft>
                      </a:pPr>
                      <a:r>
                        <a:rPr lang="lv-LV" sz="1200" dirty="0">
                          <a:solidFill>
                            <a:schemeClr val="tx1"/>
                          </a:solidFill>
                          <a:effectLst/>
                        </a:rPr>
                        <a:t> veicamais apjoms (km)</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a:solidFill>
                            <a:schemeClr val="tx1"/>
                          </a:solidFill>
                          <a:effectLst/>
                        </a:rPr>
                        <a:t>1.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Daugavpils</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2 446 863</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a:solidFill>
                            <a:schemeClr val="tx1"/>
                          </a:solidFill>
                          <a:effectLst/>
                        </a:rPr>
                        <a:t>2.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Rēzekne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1 554 182</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a:solidFill>
                            <a:schemeClr val="tx1"/>
                          </a:solidFill>
                          <a:effectLst/>
                        </a:rPr>
                        <a:t>3.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Alūksne</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559 351</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a:solidFill>
                            <a:schemeClr val="tx1"/>
                          </a:solidFill>
                          <a:effectLst/>
                        </a:rPr>
                        <a:t>4.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Ziemeļkurzeme</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1 454 470</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a:solidFill>
                            <a:schemeClr val="tx1"/>
                          </a:solidFill>
                          <a:effectLst/>
                        </a:rPr>
                        <a:t>5.</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Madona</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1 748 127</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a:solidFill>
                            <a:schemeClr val="tx1"/>
                          </a:solidFill>
                          <a:effectLst/>
                        </a:rPr>
                        <a:t>6.</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Preiļi</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986 661</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a:solidFill>
                            <a:schemeClr val="tx1"/>
                          </a:solidFill>
                          <a:effectLst/>
                        </a:rPr>
                        <a:t>7.</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Limbaži</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781 689</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a:solidFill>
                            <a:schemeClr val="tx1"/>
                          </a:solidFill>
                          <a:effectLst/>
                        </a:rPr>
                        <a:t>8.</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Gulbene</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789 320</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a:solidFill>
                            <a:schemeClr val="tx1"/>
                          </a:solidFill>
                          <a:effectLst/>
                        </a:rPr>
                        <a:t>9.</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Jēkabpils</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1 117 774</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0030">
                <a:tc>
                  <a:txBody>
                    <a:bodyPr/>
                    <a:lstStyle/>
                    <a:p>
                      <a:pPr algn="just">
                        <a:spcAft>
                          <a:spcPts val="0"/>
                        </a:spcAft>
                      </a:pPr>
                      <a:r>
                        <a:rPr lang="lv-LV" sz="1200" dirty="0">
                          <a:solidFill>
                            <a:schemeClr val="tx1"/>
                          </a:solidFill>
                          <a:effectLst/>
                        </a:rPr>
                        <a:t>10.</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Ludza</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effectLst/>
                        </a:rPr>
                        <a:t>599 103</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2121C083-3766-411E-AD9E-6C4F5CC14E89}" type="slidenum">
              <a:rPr lang="lv-LV" altLang="lv-LV" smtClean="0"/>
              <a:pPr/>
              <a:t>22</a:t>
            </a:fld>
            <a:endParaRPr lang="lv-LV" altLang="lv-LV"/>
          </a:p>
        </p:txBody>
      </p:sp>
    </p:spTree>
    <p:extLst>
      <p:ext uri="{BB962C8B-B14F-4D97-AF65-F5344CB8AC3E}">
        <p14:creationId xmlns:p14="http://schemas.microsoft.com/office/powerpoint/2010/main" val="12165052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nr.1)</a:t>
            </a:r>
            <a:endParaRPr lang="lv-LV" sz="3200" b="1" dirty="0">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nvPr>
        </p:nvGraphicFramePr>
        <p:xfrm>
          <a:off x="457199" y="1628802"/>
          <a:ext cx="8363272" cy="3744415"/>
        </p:xfrm>
        <a:graphic>
          <a:graphicData uri="http://schemas.openxmlformats.org/drawingml/2006/table">
            <a:tbl>
              <a:tblPr firstRow="1" firstCol="1" bandRow="1">
                <a:tableStyleId>{5C22544A-7EE6-4342-B048-85BDC9FD1C3A}</a:tableStyleId>
              </a:tblPr>
              <a:tblGrid>
                <a:gridCol w="898999"/>
                <a:gridCol w="2980355"/>
                <a:gridCol w="2397945"/>
                <a:gridCol w="2085973"/>
              </a:tblGrid>
              <a:tr h="544366">
                <a:tc>
                  <a:txBody>
                    <a:bodyPr/>
                    <a:lstStyle/>
                    <a:p>
                      <a:pPr algn="ctr">
                        <a:spcAft>
                          <a:spcPts val="0"/>
                        </a:spcAft>
                      </a:pPr>
                      <a:r>
                        <a:rPr lang="lv-LV" sz="1200">
                          <a:solidFill>
                            <a:schemeClr val="tx1"/>
                          </a:solidFill>
                          <a:effectLst/>
                        </a:rPr>
                        <a:t>Nr.p.k.</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Maršrutu tīkla daļa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2018.gadā</a:t>
                      </a:r>
                    </a:p>
                    <a:p>
                      <a:pPr algn="ctr">
                        <a:spcAft>
                          <a:spcPts val="0"/>
                        </a:spcAft>
                      </a:pPr>
                      <a:r>
                        <a:rPr lang="lv-LV" sz="1200">
                          <a:solidFill>
                            <a:schemeClr val="tx1"/>
                          </a:solidFill>
                          <a:effectLst/>
                        </a:rPr>
                        <a:t>veicamais apjoms (km)</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Pasūtītāja veicamās darbības</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72183">
                <a:tc>
                  <a:txBody>
                    <a:bodyPr/>
                    <a:lstStyle/>
                    <a:p>
                      <a:pPr algn="just">
                        <a:spcAft>
                          <a:spcPts val="0"/>
                        </a:spcAft>
                      </a:pPr>
                      <a:r>
                        <a:rPr lang="lv-LV" sz="1200">
                          <a:solidFill>
                            <a:schemeClr val="tx1"/>
                          </a:solidFill>
                          <a:effectLst/>
                        </a:rPr>
                        <a:t>1.</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Daugavpils</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2 446 863</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rowSpan="2">
                  <a:txBody>
                    <a:bodyPr/>
                    <a:lstStyle/>
                    <a:p>
                      <a:pPr algn="just">
                        <a:spcAft>
                          <a:spcPts val="0"/>
                        </a:spcAft>
                      </a:pPr>
                      <a:r>
                        <a:rPr lang="lv-LV" sz="1200" u="sng" dirty="0">
                          <a:effectLst/>
                        </a:rPr>
                        <a:t>Saskaita</a:t>
                      </a:r>
                      <a:r>
                        <a:rPr lang="lv-LV" sz="1200" dirty="0">
                          <a:effectLst/>
                        </a:rPr>
                        <a:t> kopā </a:t>
                      </a:r>
                      <a:r>
                        <a:rPr lang="lv-LV" sz="1200" dirty="0" err="1">
                          <a:effectLst/>
                        </a:rPr>
                        <a:t>m.t</a:t>
                      </a:r>
                      <a:r>
                        <a:rPr lang="lv-LV" sz="1200" dirty="0">
                          <a:effectLst/>
                        </a:rPr>
                        <a:t>. daļas “Daugavpils” un “Rēzekne” 2018.gada nobraukumu.</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544366">
                <a:tc>
                  <a:txBody>
                    <a:bodyPr/>
                    <a:lstStyle/>
                    <a:p>
                      <a:pPr algn="just">
                        <a:spcAft>
                          <a:spcPts val="0"/>
                        </a:spcAft>
                      </a:pPr>
                      <a:r>
                        <a:rPr lang="lv-LV" sz="1200" dirty="0">
                          <a:solidFill>
                            <a:schemeClr val="tx1"/>
                          </a:solidFill>
                          <a:effectLst/>
                        </a:rPr>
                        <a:t>2.</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Rēzekne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effectLst/>
                        </a:rPr>
                        <a:t>1 554 182</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lv-LV"/>
                    </a:p>
                  </a:txBody>
                  <a:tcPr/>
                </a:tc>
              </a:tr>
              <a:tr h="2383500">
                <a:tc gridSpan="2">
                  <a:txBody>
                    <a:bodyPr/>
                    <a:lstStyle/>
                    <a:p>
                      <a:pPr algn="r">
                        <a:spcAft>
                          <a:spcPts val="0"/>
                        </a:spcAft>
                      </a:pPr>
                      <a:r>
                        <a:rPr lang="lv-LV" sz="1200" dirty="0">
                          <a:solidFill>
                            <a:schemeClr val="tx1"/>
                          </a:solidFill>
                          <a:effectLst/>
                        </a:rPr>
                        <a:t>Kopā</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lv-LV"/>
                    </a:p>
                  </a:txBody>
                  <a:tcPr/>
                </a:tc>
                <a:tc>
                  <a:txBody>
                    <a:bodyPr/>
                    <a:lstStyle/>
                    <a:p>
                      <a:pPr algn="just">
                        <a:spcAft>
                          <a:spcPts val="0"/>
                        </a:spcAft>
                      </a:pPr>
                      <a:r>
                        <a:rPr lang="lv-LV" sz="1200" b="1" dirty="0">
                          <a:effectLst/>
                        </a:rPr>
                        <a:t>4 001 045</a:t>
                      </a:r>
                      <a:endPar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u="sng" dirty="0">
                          <a:effectLst/>
                        </a:rPr>
                        <a:t>Atzīst</a:t>
                      </a:r>
                      <a:r>
                        <a:rPr lang="lv-LV" sz="1200" dirty="0">
                          <a:effectLst/>
                        </a:rPr>
                        <a:t> </a:t>
                      </a:r>
                      <a:r>
                        <a:rPr lang="lv-LV" sz="1200" dirty="0" smtClean="0">
                          <a:effectLst/>
                        </a:rPr>
                        <a:t>Pretendentu  «A» </a:t>
                      </a:r>
                      <a:r>
                        <a:rPr lang="lv-LV" sz="1200" dirty="0">
                          <a:effectLst/>
                        </a:rPr>
                        <a:t>par uzvarētāju </a:t>
                      </a:r>
                      <a:r>
                        <a:rPr lang="lv-LV" sz="1200" dirty="0" err="1">
                          <a:effectLst/>
                        </a:rPr>
                        <a:t>m.t</a:t>
                      </a:r>
                      <a:r>
                        <a:rPr lang="lv-LV" sz="1200" dirty="0">
                          <a:effectLst/>
                        </a:rPr>
                        <a:t>. daļā “Daugavpils” un “Rēzekne”</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23</a:t>
            </a:fld>
            <a:endParaRPr lang="lv-LV" altLang="lv-LV"/>
          </a:p>
        </p:txBody>
      </p:sp>
    </p:spTree>
    <p:extLst>
      <p:ext uri="{BB962C8B-B14F-4D97-AF65-F5344CB8AC3E}">
        <p14:creationId xmlns:p14="http://schemas.microsoft.com/office/powerpoint/2010/main" val="1381175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nr.1)</a:t>
            </a:r>
            <a:endParaRPr lang="lv-LV" sz="32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nvPr>
        </p:nvGraphicFramePr>
        <p:xfrm>
          <a:off x="611560" y="1556792"/>
          <a:ext cx="7992890" cy="4104455"/>
        </p:xfrm>
        <a:graphic>
          <a:graphicData uri="http://schemas.openxmlformats.org/drawingml/2006/table">
            <a:tbl>
              <a:tblPr firstRow="1" firstCol="1" bandRow="1">
                <a:tableStyleId>{5C22544A-7EE6-4342-B048-85BDC9FD1C3A}</a:tableStyleId>
              </a:tblPr>
              <a:tblGrid>
                <a:gridCol w="859185"/>
                <a:gridCol w="2848365"/>
                <a:gridCol w="2291748"/>
                <a:gridCol w="1993592"/>
              </a:tblGrid>
              <a:tr h="1059214">
                <a:tc>
                  <a:txBody>
                    <a:bodyPr/>
                    <a:lstStyle/>
                    <a:p>
                      <a:pPr algn="just">
                        <a:spcAft>
                          <a:spcPts val="0"/>
                        </a:spcAft>
                      </a:pPr>
                      <a:r>
                        <a:rPr lang="lv-LV" sz="1000" dirty="0">
                          <a:solidFill>
                            <a:schemeClr val="tx1"/>
                          </a:solidFill>
                          <a:effectLst/>
                        </a:rPr>
                        <a:t>3. </a:t>
                      </a:r>
                      <a:endParaRPr lang="lv-LV"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a:txBody>
                    <a:bodyPr/>
                    <a:lstStyle/>
                    <a:p>
                      <a:pPr algn="just">
                        <a:spcAft>
                          <a:spcPts val="0"/>
                        </a:spcAft>
                      </a:pPr>
                      <a:r>
                        <a:rPr lang="lv-LV" sz="1000" b="0" dirty="0">
                          <a:solidFill>
                            <a:schemeClr val="tx1"/>
                          </a:solidFill>
                          <a:effectLst/>
                        </a:rPr>
                        <a:t>Ziemeļkurzeme </a:t>
                      </a:r>
                      <a:endParaRPr lang="lv-LV"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a:txBody>
                    <a:bodyPr/>
                    <a:lstStyle/>
                    <a:p>
                      <a:pPr algn="just">
                        <a:spcAft>
                          <a:spcPts val="0"/>
                        </a:spcAft>
                      </a:pPr>
                      <a:r>
                        <a:rPr lang="lv-LV" sz="1000" b="0" dirty="0">
                          <a:solidFill>
                            <a:schemeClr val="tx1"/>
                          </a:solidFill>
                          <a:effectLst/>
                        </a:rPr>
                        <a:t>1 454 470</a:t>
                      </a:r>
                      <a:endParaRPr lang="lv-LV"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a:txBody>
                    <a:bodyPr/>
                    <a:lstStyle/>
                    <a:p>
                      <a:pPr algn="just">
                        <a:spcAft>
                          <a:spcPts val="0"/>
                        </a:spcAft>
                      </a:pPr>
                      <a:r>
                        <a:rPr lang="lv-LV" sz="1000" b="0" dirty="0" err="1">
                          <a:solidFill>
                            <a:schemeClr val="tx1"/>
                          </a:solidFill>
                          <a:effectLst/>
                        </a:rPr>
                        <a:t>M.t</a:t>
                      </a:r>
                      <a:r>
                        <a:rPr lang="lv-LV" sz="1000" b="0" dirty="0">
                          <a:solidFill>
                            <a:schemeClr val="tx1"/>
                          </a:solidFill>
                          <a:effectLst/>
                        </a:rPr>
                        <a:t>. daļai “Daugavpils” un “Rēzekne” </a:t>
                      </a:r>
                      <a:r>
                        <a:rPr lang="lv-LV" sz="1000" b="1" u="sng" dirty="0">
                          <a:solidFill>
                            <a:schemeClr val="tx1"/>
                          </a:solidFill>
                          <a:effectLst/>
                        </a:rPr>
                        <a:t>pieskaita </a:t>
                      </a:r>
                      <a:r>
                        <a:rPr lang="lv-LV" sz="1000" b="0" dirty="0" err="1">
                          <a:solidFill>
                            <a:schemeClr val="tx1"/>
                          </a:solidFill>
                          <a:effectLst/>
                        </a:rPr>
                        <a:t>m.t</a:t>
                      </a:r>
                      <a:r>
                        <a:rPr lang="lv-LV" sz="1000" b="0" dirty="0">
                          <a:solidFill>
                            <a:schemeClr val="tx1"/>
                          </a:solidFill>
                          <a:effectLst/>
                        </a:rPr>
                        <a:t>. daļas “Ziemeļkurzeme” 2018.gada nobraukumu. </a:t>
                      </a:r>
                    </a:p>
                    <a:p>
                      <a:pPr algn="just">
                        <a:spcAft>
                          <a:spcPts val="0"/>
                        </a:spcAft>
                      </a:pPr>
                      <a:r>
                        <a:rPr lang="lv-LV" sz="1000" b="0" dirty="0">
                          <a:solidFill>
                            <a:schemeClr val="tx1"/>
                          </a:solidFill>
                          <a:effectLst/>
                        </a:rPr>
                        <a:t> </a:t>
                      </a:r>
                      <a:endParaRPr lang="lv-LV" sz="1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r>
              <a:tr h="1191616">
                <a:tc gridSpan="2">
                  <a:txBody>
                    <a:bodyPr/>
                    <a:lstStyle/>
                    <a:p>
                      <a:pPr algn="r">
                        <a:spcAft>
                          <a:spcPts val="0"/>
                        </a:spcAft>
                      </a:pPr>
                      <a:r>
                        <a:rPr lang="lv-LV" sz="1000" dirty="0">
                          <a:solidFill>
                            <a:schemeClr val="tx1"/>
                          </a:solidFill>
                          <a:effectLst/>
                        </a:rPr>
                        <a:t>Kopā</a:t>
                      </a:r>
                      <a:endParaRPr lang="lv-LV"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hMerge="1">
                  <a:txBody>
                    <a:bodyPr/>
                    <a:lstStyle/>
                    <a:p>
                      <a:endParaRPr lang="lv-LV"/>
                    </a:p>
                  </a:txBody>
                  <a:tcPr/>
                </a:tc>
                <a:tc>
                  <a:txBody>
                    <a:bodyPr/>
                    <a:lstStyle/>
                    <a:p>
                      <a:pPr algn="just">
                        <a:spcAft>
                          <a:spcPts val="0"/>
                        </a:spcAft>
                      </a:pPr>
                      <a:r>
                        <a:rPr lang="lv-LV" sz="1000" dirty="0">
                          <a:solidFill>
                            <a:schemeClr val="tx1"/>
                          </a:solidFill>
                          <a:effectLst/>
                        </a:rPr>
                        <a:t>5 455 515</a:t>
                      </a:r>
                      <a:endParaRPr lang="lv-LV"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a:txBody>
                    <a:bodyPr/>
                    <a:lstStyle/>
                    <a:p>
                      <a:pPr algn="just">
                        <a:spcAft>
                          <a:spcPts val="0"/>
                        </a:spcAft>
                      </a:pPr>
                      <a:r>
                        <a:rPr lang="lv-LV" sz="1000" b="1" u="sng" dirty="0">
                          <a:solidFill>
                            <a:schemeClr val="tx1"/>
                          </a:solidFill>
                          <a:effectLst/>
                        </a:rPr>
                        <a:t>Izslēdz </a:t>
                      </a:r>
                      <a:r>
                        <a:rPr lang="lv-LV" sz="1000" dirty="0" smtClean="0">
                          <a:solidFill>
                            <a:schemeClr val="tx1"/>
                          </a:solidFill>
                          <a:effectLst/>
                        </a:rPr>
                        <a:t>pretendentu «A» </a:t>
                      </a:r>
                      <a:r>
                        <a:rPr lang="lv-LV" sz="1000" dirty="0">
                          <a:solidFill>
                            <a:schemeClr val="tx1"/>
                          </a:solidFill>
                          <a:effectLst/>
                        </a:rPr>
                        <a:t>no potenciālo uzvarētāju saraksta </a:t>
                      </a:r>
                      <a:r>
                        <a:rPr lang="lv-LV" sz="1000" dirty="0" err="1">
                          <a:solidFill>
                            <a:schemeClr val="tx1"/>
                          </a:solidFill>
                          <a:effectLst/>
                        </a:rPr>
                        <a:t>m.t</a:t>
                      </a:r>
                      <a:r>
                        <a:rPr lang="lv-LV" sz="1000" dirty="0">
                          <a:solidFill>
                            <a:schemeClr val="tx1"/>
                          </a:solidFill>
                          <a:effectLst/>
                        </a:rPr>
                        <a:t>. “Ziemeļkurzeme”, </a:t>
                      </a:r>
                      <a:r>
                        <a:rPr lang="lv-LV" sz="1000" u="sng" dirty="0">
                          <a:solidFill>
                            <a:schemeClr val="tx1"/>
                          </a:solidFill>
                          <a:effectLst/>
                        </a:rPr>
                        <a:t>jo kopējais veicamais apjoms (nobraukums) pārsniedz 5 </a:t>
                      </a:r>
                      <a:r>
                        <a:rPr lang="lv-LV" sz="1000" u="sng" dirty="0" err="1">
                          <a:solidFill>
                            <a:schemeClr val="tx1"/>
                          </a:solidFill>
                          <a:effectLst/>
                        </a:rPr>
                        <a:t>milj.km</a:t>
                      </a:r>
                      <a:r>
                        <a:rPr lang="lv-LV" sz="1000" u="sng" dirty="0">
                          <a:solidFill>
                            <a:schemeClr val="tx1"/>
                          </a:solidFill>
                          <a:effectLst/>
                        </a:rPr>
                        <a:t>.</a:t>
                      </a:r>
                      <a:endParaRPr lang="lv-LV" sz="1000" u="sng"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r>
              <a:tr h="794411">
                <a:tc>
                  <a:txBody>
                    <a:bodyPr/>
                    <a:lstStyle/>
                    <a:p>
                      <a:pPr algn="just">
                        <a:spcAft>
                          <a:spcPts val="0"/>
                        </a:spcAft>
                      </a:pPr>
                      <a:r>
                        <a:rPr lang="lv-LV" sz="1000">
                          <a:solidFill>
                            <a:schemeClr val="tx1"/>
                          </a:solidFill>
                          <a:effectLst/>
                        </a:rPr>
                        <a:t>4.</a:t>
                      </a:r>
                      <a:endParaRPr lang="lv-LV"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a:txBody>
                    <a:bodyPr/>
                    <a:lstStyle/>
                    <a:p>
                      <a:pPr algn="just">
                        <a:spcAft>
                          <a:spcPts val="0"/>
                        </a:spcAft>
                      </a:pPr>
                      <a:r>
                        <a:rPr lang="lv-LV" sz="1000">
                          <a:solidFill>
                            <a:schemeClr val="tx1"/>
                          </a:solidFill>
                          <a:effectLst/>
                        </a:rPr>
                        <a:t>Madona</a:t>
                      </a:r>
                      <a:endParaRPr lang="lv-LV"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a:txBody>
                    <a:bodyPr/>
                    <a:lstStyle/>
                    <a:p>
                      <a:pPr algn="just">
                        <a:spcAft>
                          <a:spcPts val="0"/>
                        </a:spcAft>
                      </a:pPr>
                      <a:r>
                        <a:rPr lang="lv-LV" sz="1000" dirty="0">
                          <a:solidFill>
                            <a:schemeClr val="tx1"/>
                          </a:solidFill>
                          <a:effectLst/>
                        </a:rPr>
                        <a:t>1 748 127</a:t>
                      </a:r>
                      <a:endParaRPr lang="lv-LV"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a:txBody>
                    <a:bodyPr/>
                    <a:lstStyle/>
                    <a:p>
                      <a:pPr algn="just">
                        <a:spcAft>
                          <a:spcPts val="0"/>
                        </a:spcAft>
                      </a:pPr>
                      <a:r>
                        <a:rPr lang="lv-LV" sz="1000" dirty="0" err="1">
                          <a:solidFill>
                            <a:schemeClr val="tx1"/>
                          </a:solidFill>
                          <a:effectLst/>
                        </a:rPr>
                        <a:t>M.t</a:t>
                      </a:r>
                      <a:r>
                        <a:rPr lang="lv-LV" sz="1000" dirty="0">
                          <a:solidFill>
                            <a:schemeClr val="tx1"/>
                          </a:solidFill>
                          <a:effectLst/>
                        </a:rPr>
                        <a:t>. daļai “Daugavpils” un “Rēzekne” </a:t>
                      </a:r>
                      <a:r>
                        <a:rPr lang="lv-LV" sz="1000" b="1" u="sng" dirty="0">
                          <a:solidFill>
                            <a:schemeClr val="tx1"/>
                          </a:solidFill>
                          <a:effectLst/>
                        </a:rPr>
                        <a:t>pieskaita</a:t>
                      </a:r>
                      <a:r>
                        <a:rPr lang="lv-LV" sz="1000" dirty="0">
                          <a:solidFill>
                            <a:schemeClr val="tx1"/>
                          </a:solidFill>
                          <a:effectLst/>
                        </a:rPr>
                        <a:t> </a:t>
                      </a:r>
                      <a:r>
                        <a:rPr lang="lv-LV" sz="1000" dirty="0" err="1">
                          <a:solidFill>
                            <a:schemeClr val="tx1"/>
                          </a:solidFill>
                          <a:effectLst/>
                        </a:rPr>
                        <a:t>m.t</a:t>
                      </a:r>
                      <a:r>
                        <a:rPr lang="lv-LV" sz="1000" dirty="0">
                          <a:solidFill>
                            <a:schemeClr val="tx1"/>
                          </a:solidFill>
                          <a:effectLst/>
                        </a:rPr>
                        <a:t>. daļas “Madona” 2018.gada nobraukumu. </a:t>
                      </a:r>
                      <a:endParaRPr lang="lv-LV"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r>
              <a:tr h="1059214">
                <a:tc gridSpan="2">
                  <a:txBody>
                    <a:bodyPr/>
                    <a:lstStyle/>
                    <a:p>
                      <a:pPr algn="r">
                        <a:spcAft>
                          <a:spcPts val="0"/>
                        </a:spcAft>
                      </a:pPr>
                      <a:r>
                        <a:rPr lang="lv-LV" sz="1000">
                          <a:solidFill>
                            <a:schemeClr val="tx1"/>
                          </a:solidFill>
                          <a:effectLst/>
                        </a:rPr>
                        <a:t>Kopā</a:t>
                      </a:r>
                      <a:endParaRPr lang="lv-LV"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hMerge="1">
                  <a:txBody>
                    <a:bodyPr/>
                    <a:lstStyle/>
                    <a:p>
                      <a:endParaRPr lang="lv-LV"/>
                    </a:p>
                  </a:txBody>
                  <a:tcPr/>
                </a:tc>
                <a:tc>
                  <a:txBody>
                    <a:bodyPr/>
                    <a:lstStyle/>
                    <a:p>
                      <a:pPr algn="just">
                        <a:spcAft>
                          <a:spcPts val="0"/>
                        </a:spcAft>
                      </a:pPr>
                      <a:r>
                        <a:rPr lang="lv-LV" sz="1000">
                          <a:solidFill>
                            <a:schemeClr val="tx1"/>
                          </a:solidFill>
                          <a:effectLst/>
                        </a:rPr>
                        <a:t>5 749 172 </a:t>
                      </a:r>
                      <a:endParaRPr lang="lv-LV"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c>
                  <a:txBody>
                    <a:bodyPr/>
                    <a:lstStyle/>
                    <a:p>
                      <a:pPr algn="just">
                        <a:spcAft>
                          <a:spcPts val="0"/>
                        </a:spcAft>
                      </a:pPr>
                      <a:r>
                        <a:rPr lang="lv-LV" sz="1000" b="1" u="sng" dirty="0">
                          <a:solidFill>
                            <a:schemeClr val="tx1"/>
                          </a:solidFill>
                          <a:effectLst/>
                        </a:rPr>
                        <a:t>Izslēdz</a:t>
                      </a:r>
                      <a:r>
                        <a:rPr lang="lv-LV" sz="1000" dirty="0">
                          <a:solidFill>
                            <a:schemeClr val="tx1"/>
                          </a:solidFill>
                          <a:effectLst/>
                        </a:rPr>
                        <a:t> </a:t>
                      </a:r>
                      <a:r>
                        <a:rPr lang="lv-LV" sz="1000" dirty="0" smtClean="0">
                          <a:solidFill>
                            <a:schemeClr val="tx1"/>
                          </a:solidFill>
                          <a:effectLst/>
                        </a:rPr>
                        <a:t>pretendentu «A» </a:t>
                      </a:r>
                      <a:r>
                        <a:rPr lang="lv-LV" sz="1000" dirty="0">
                          <a:solidFill>
                            <a:schemeClr val="tx1"/>
                          </a:solidFill>
                          <a:effectLst/>
                        </a:rPr>
                        <a:t>no potenciālo uzvarētāju saraksta </a:t>
                      </a:r>
                      <a:r>
                        <a:rPr lang="lv-LV" sz="1000" dirty="0" err="1">
                          <a:solidFill>
                            <a:schemeClr val="tx1"/>
                          </a:solidFill>
                          <a:effectLst/>
                        </a:rPr>
                        <a:t>m.t</a:t>
                      </a:r>
                      <a:r>
                        <a:rPr lang="lv-LV" sz="1000" dirty="0">
                          <a:solidFill>
                            <a:schemeClr val="tx1"/>
                          </a:solidFill>
                          <a:effectLst/>
                        </a:rPr>
                        <a:t>. “Madona”, jo kopējais veicamais apjoms (nobraukums) pārsniedz 5 </a:t>
                      </a:r>
                      <a:r>
                        <a:rPr lang="lv-LV" sz="1000" dirty="0" err="1">
                          <a:solidFill>
                            <a:schemeClr val="tx1"/>
                          </a:solidFill>
                          <a:effectLst/>
                        </a:rPr>
                        <a:t>milj.km</a:t>
                      </a:r>
                      <a:r>
                        <a:rPr lang="lv-LV" sz="1000" dirty="0" smtClean="0">
                          <a:solidFill>
                            <a:schemeClr val="tx1"/>
                          </a:solidFill>
                          <a:effectLst/>
                        </a:rPr>
                        <a:t>.</a:t>
                      </a:r>
                      <a:endParaRPr lang="lv-LV"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4750" marR="54750"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24</a:t>
            </a:fld>
            <a:endParaRPr lang="lv-LV" altLang="lv-LV"/>
          </a:p>
        </p:txBody>
      </p:sp>
    </p:spTree>
    <p:extLst>
      <p:ext uri="{BB962C8B-B14F-4D97-AF65-F5344CB8AC3E}">
        <p14:creationId xmlns:p14="http://schemas.microsoft.com/office/powerpoint/2010/main" val="3286182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nr.1)</a:t>
            </a:r>
            <a:endParaRPr lang="lv-LV" sz="32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nvPr>
        </p:nvGraphicFramePr>
        <p:xfrm>
          <a:off x="457201" y="1485742"/>
          <a:ext cx="8291265" cy="3918108"/>
        </p:xfrm>
        <a:graphic>
          <a:graphicData uri="http://schemas.openxmlformats.org/drawingml/2006/table">
            <a:tbl>
              <a:tblPr firstRow="1" firstCol="1" bandRow="1">
                <a:tableStyleId>{5C22544A-7EE6-4342-B048-85BDC9FD1C3A}</a:tableStyleId>
              </a:tblPr>
              <a:tblGrid>
                <a:gridCol w="891259"/>
                <a:gridCol w="2954696"/>
                <a:gridCol w="2377299"/>
                <a:gridCol w="2068011"/>
              </a:tblGrid>
              <a:tr h="939045">
                <a:tc>
                  <a:txBody>
                    <a:bodyPr/>
                    <a:lstStyle/>
                    <a:p>
                      <a:pPr algn="just">
                        <a:spcAft>
                          <a:spcPts val="0"/>
                        </a:spcAft>
                      </a:pPr>
                      <a:r>
                        <a:rPr lang="lv-LV" sz="1200" b="0" dirty="0">
                          <a:solidFill>
                            <a:schemeClr val="tx1"/>
                          </a:solidFill>
                          <a:effectLst/>
                        </a:rPr>
                        <a:t>5.</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just">
                        <a:spcAft>
                          <a:spcPts val="0"/>
                        </a:spcAft>
                      </a:pPr>
                      <a:r>
                        <a:rPr lang="lv-LV" sz="1200" b="0" dirty="0">
                          <a:solidFill>
                            <a:schemeClr val="tx1"/>
                          </a:solidFill>
                          <a:effectLst/>
                        </a:rPr>
                        <a:t>Preiļi</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just">
                        <a:spcAft>
                          <a:spcPts val="0"/>
                        </a:spcAft>
                      </a:pPr>
                      <a:r>
                        <a:rPr lang="lv-LV" sz="1200" b="0" dirty="0">
                          <a:solidFill>
                            <a:schemeClr val="tx1"/>
                          </a:solidFill>
                          <a:effectLst/>
                        </a:rPr>
                        <a:t>986 661</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just">
                        <a:spcAft>
                          <a:spcPts val="0"/>
                        </a:spcAft>
                      </a:pPr>
                      <a:r>
                        <a:rPr lang="lv-LV" sz="1200" b="0" dirty="0" err="1">
                          <a:solidFill>
                            <a:schemeClr val="tx1"/>
                          </a:solidFill>
                          <a:effectLst/>
                        </a:rPr>
                        <a:t>M.t</a:t>
                      </a:r>
                      <a:r>
                        <a:rPr lang="lv-LV" sz="1200" b="0" dirty="0">
                          <a:solidFill>
                            <a:schemeClr val="tx1"/>
                          </a:solidFill>
                          <a:effectLst/>
                        </a:rPr>
                        <a:t>. daļai “Daugavpils” un “Rēzekne” </a:t>
                      </a:r>
                      <a:r>
                        <a:rPr lang="lv-LV" sz="1200" b="1" u="sng" dirty="0">
                          <a:solidFill>
                            <a:schemeClr val="tx1"/>
                          </a:solidFill>
                          <a:effectLst/>
                        </a:rPr>
                        <a:t>pieskaita</a:t>
                      </a:r>
                      <a:r>
                        <a:rPr lang="lv-LV" sz="1200" b="0" dirty="0">
                          <a:solidFill>
                            <a:schemeClr val="tx1"/>
                          </a:solidFill>
                          <a:effectLst/>
                        </a:rPr>
                        <a:t> </a:t>
                      </a:r>
                      <a:r>
                        <a:rPr lang="lv-LV" sz="1200" b="0" dirty="0" err="1">
                          <a:solidFill>
                            <a:schemeClr val="tx1"/>
                          </a:solidFill>
                          <a:effectLst/>
                        </a:rPr>
                        <a:t>m.t</a:t>
                      </a:r>
                      <a:r>
                        <a:rPr lang="lv-LV" sz="1200" b="0" dirty="0">
                          <a:solidFill>
                            <a:schemeClr val="tx1"/>
                          </a:solidFill>
                          <a:effectLst/>
                        </a:rPr>
                        <a:t>. daļas “Preiļi” 2018.gada nobraukumu. </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r>
              <a:tr h="500157">
                <a:tc>
                  <a:txBody>
                    <a:bodyPr/>
                    <a:lstStyle/>
                    <a:p>
                      <a:pPr algn="just">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r">
                        <a:spcAft>
                          <a:spcPts val="0"/>
                        </a:spcAft>
                      </a:pPr>
                      <a:r>
                        <a:rPr lang="lv-LV" sz="1200" b="1">
                          <a:effectLst/>
                        </a:rPr>
                        <a:t>Kopā</a:t>
                      </a:r>
                      <a:endParaRPr lang="lv-LV"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just">
                        <a:spcAft>
                          <a:spcPts val="0"/>
                        </a:spcAft>
                      </a:pPr>
                      <a:r>
                        <a:rPr lang="lv-LV" sz="1200" b="1" dirty="0">
                          <a:effectLst/>
                        </a:rPr>
                        <a:t>4 987 706</a:t>
                      </a:r>
                      <a:endPar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just">
                        <a:spcAft>
                          <a:spcPts val="0"/>
                        </a:spcAft>
                      </a:pPr>
                      <a:r>
                        <a:rPr lang="lv-LV" sz="1200" b="1" u="sng" dirty="0">
                          <a:effectLst/>
                        </a:rPr>
                        <a:t>Atzīst</a:t>
                      </a:r>
                      <a:r>
                        <a:rPr lang="lv-LV" sz="1200" dirty="0">
                          <a:effectLst/>
                        </a:rPr>
                        <a:t> </a:t>
                      </a:r>
                      <a:r>
                        <a:rPr lang="lv-LV" sz="1200" dirty="0" smtClean="0">
                          <a:effectLst/>
                        </a:rPr>
                        <a:t>Pretendentu «A» </a:t>
                      </a:r>
                      <a:r>
                        <a:rPr lang="lv-LV" sz="1200" dirty="0">
                          <a:effectLst/>
                        </a:rPr>
                        <a:t>par uzvarētāju </a:t>
                      </a:r>
                      <a:r>
                        <a:rPr lang="lv-LV" sz="1200" dirty="0" err="1">
                          <a:effectLst/>
                        </a:rPr>
                        <a:t>m.t</a:t>
                      </a:r>
                      <a:r>
                        <a:rPr lang="lv-LV" sz="1200" dirty="0">
                          <a:effectLst/>
                        </a:rPr>
                        <a:t>. daļā “Preiļi”. </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r>
              <a:tr h="1239453">
                <a:tc>
                  <a:txBody>
                    <a:bodyPr/>
                    <a:lstStyle/>
                    <a:p>
                      <a:pPr algn="just">
                        <a:spcAft>
                          <a:spcPts val="0"/>
                        </a:spcAft>
                      </a:pPr>
                      <a:r>
                        <a:rPr lang="lv-LV" sz="1200" b="0" dirty="0">
                          <a:solidFill>
                            <a:schemeClr val="tx1"/>
                          </a:solidFill>
                          <a:effectLst/>
                        </a:rPr>
                        <a:t>6.</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spcAft>
                          <a:spcPts val="0"/>
                        </a:spcAft>
                      </a:pPr>
                      <a:r>
                        <a:rPr lang="lv-LV" sz="1200">
                          <a:effectLst/>
                        </a:rPr>
                        <a:t>Jēkabpils</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just">
                        <a:spcAft>
                          <a:spcPts val="0"/>
                        </a:spcAft>
                      </a:pPr>
                      <a:r>
                        <a:rPr lang="lv-LV" sz="1200">
                          <a:effectLst/>
                        </a:rPr>
                        <a:t>1 117 774</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just">
                        <a:spcAft>
                          <a:spcPts val="0"/>
                        </a:spcAft>
                      </a:pPr>
                      <a:r>
                        <a:rPr lang="lv-LV" sz="1200" dirty="0" err="1">
                          <a:effectLst/>
                        </a:rPr>
                        <a:t>M.t</a:t>
                      </a:r>
                      <a:r>
                        <a:rPr lang="lv-LV" sz="1200" dirty="0">
                          <a:effectLst/>
                        </a:rPr>
                        <a:t>. daļai “Daugavpils” un “Rēzekne”  un “Preiļi” </a:t>
                      </a:r>
                      <a:r>
                        <a:rPr lang="lv-LV" sz="1200" b="1" u="sng" dirty="0">
                          <a:effectLst/>
                        </a:rPr>
                        <a:t>pieskaita</a:t>
                      </a:r>
                      <a:r>
                        <a:rPr lang="lv-LV" sz="1200" dirty="0">
                          <a:effectLst/>
                        </a:rPr>
                        <a:t> </a:t>
                      </a:r>
                      <a:r>
                        <a:rPr lang="lv-LV" sz="1200" dirty="0" err="1">
                          <a:effectLst/>
                        </a:rPr>
                        <a:t>m.t</a:t>
                      </a:r>
                      <a:r>
                        <a:rPr lang="lv-LV" sz="1200" dirty="0">
                          <a:effectLst/>
                        </a:rPr>
                        <a:t>. daļas “Jēkabpils” 2018.gada nobraukumu.</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r>
              <a:tr h="1239453">
                <a:tc>
                  <a:txBody>
                    <a:bodyPr/>
                    <a:lstStyle/>
                    <a:p>
                      <a:pPr algn="just">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r">
                        <a:spcAft>
                          <a:spcPts val="0"/>
                        </a:spcAft>
                      </a:pPr>
                      <a:r>
                        <a:rPr lang="lv-LV" sz="1200" b="1">
                          <a:effectLst/>
                        </a:rPr>
                        <a:t>Kopā</a:t>
                      </a:r>
                      <a:endParaRPr lang="lv-LV"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just">
                        <a:spcAft>
                          <a:spcPts val="0"/>
                        </a:spcAft>
                      </a:pPr>
                      <a:r>
                        <a:rPr lang="lv-LV" sz="1200" b="1" dirty="0">
                          <a:effectLst/>
                        </a:rPr>
                        <a:t>6 105 480</a:t>
                      </a:r>
                      <a:endParaRPr lang="lv-LV"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c>
                  <a:txBody>
                    <a:bodyPr/>
                    <a:lstStyle/>
                    <a:p>
                      <a:pPr algn="just">
                        <a:spcAft>
                          <a:spcPts val="0"/>
                        </a:spcAft>
                      </a:pPr>
                      <a:r>
                        <a:rPr lang="lv-LV" sz="1200" b="1" u="sng" dirty="0">
                          <a:effectLst/>
                        </a:rPr>
                        <a:t>Izslēdz</a:t>
                      </a:r>
                      <a:r>
                        <a:rPr lang="lv-LV" sz="1200" dirty="0">
                          <a:effectLst/>
                        </a:rPr>
                        <a:t> </a:t>
                      </a:r>
                      <a:r>
                        <a:rPr lang="lv-LV" sz="1200" dirty="0" smtClean="0">
                          <a:effectLst/>
                        </a:rPr>
                        <a:t>pretendentu «A» </a:t>
                      </a:r>
                      <a:r>
                        <a:rPr lang="lv-LV" sz="1200" dirty="0">
                          <a:effectLst/>
                        </a:rPr>
                        <a:t>no potenciālo uzvarētāju saraksta </a:t>
                      </a:r>
                      <a:r>
                        <a:rPr lang="lv-LV" sz="1200" dirty="0" err="1">
                          <a:effectLst/>
                        </a:rPr>
                        <a:t>m.t</a:t>
                      </a:r>
                      <a:r>
                        <a:rPr lang="lv-LV" sz="1200" dirty="0">
                          <a:effectLst/>
                        </a:rPr>
                        <a:t>. “Jēkabpils”, jo kopējais veicamais apjoms (nobraukums) pārsniedz 5 </a:t>
                      </a:r>
                      <a:r>
                        <a:rPr lang="lv-LV" sz="1200" dirty="0" err="1">
                          <a:effectLst/>
                        </a:rPr>
                        <a:t>milj.km</a:t>
                      </a:r>
                      <a:r>
                        <a:rPr lang="lv-LV" sz="1200" dirty="0">
                          <a:effectLst/>
                        </a:rPr>
                        <a:t>..</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889" marR="67889"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25</a:t>
            </a:fld>
            <a:endParaRPr lang="lv-LV" altLang="lv-LV"/>
          </a:p>
        </p:txBody>
      </p:sp>
    </p:spTree>
    <p:extLst>
      <p:ext uri="{BB962C8B-B14F-4D97-AF65-F5344CB8AC3E}">
        <p14:creationId xmlns:p14="http://schemas.microsoft.com/office/powerpoint/2010/main" val="3270319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nr.1)</a:t>
            </a:r>
            <a:endParaRPr lang="lv-LV"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endParaRPr lang="lv-LV" sz="2000" b="1" dirty="0" smtClean="0">
              <a:latin typeface="Arial" panose="020B0604020202020204" pitchFamily="34" charset="0"/>
              <a:cs typeface="Arial" panose="020B0604020202020204" pitchFamily="34" charset="0"/>
            </a:endParaRPr>
          </a:p>
          <a:p>
            <a:pPr marL="0" indent="0">
              <a:buNone/>
            </a:pPr>
            <a:r>
              <a:rPr lang="lv-LV" sz="2000" b="1" u="sng" dirty="0" smtClean="0">
                <a:latin typeface="Arial" panose="020B0604020202020204" pitchFamily="34" charset="0"/>
                <a:cs typeface="Arial" panose="020B0604020202020204" pitchFamily="34" charset="0"/>
              </a:rPr>
              <a:t>Pretendents </a:t>
            </a:r>
            <a:r>
              <a:rPr lang="lv-LV" sz="2000" b="1" u="sng" dirty="0">
                <a:latin typeface="Arial" panose="020B0604020202020204" pitchFamily="34" charset="0"/>
                <a:cs typeface="Arial" panose="020B0604020202020204" pitchFamily="34" charset="0"/>
              </a:rPr>
              <a:t>“A” tiek atzīts par uzvarētāju </a:t>
            </a:r>
            <a:r>
              <a:rPr lang="lv-LV" sz="2000" b="1" u="sng" dirty="0" err="1">
                <a:latin typeface="Arial" panose="020B0604020202020204" pitchFamily="34" charset="0"/>
                <a:cs typeface="Arial" panose="020B0604020202020204" pitchFamily="34" charset="0"/>
              </a:rPr>
              <a:t>m.t</a:t>
            </a:r>
            <a:r>
              <a:rPr lang="lv-LV" sz="2000" b="1" u="sng" dirty="0">
                <a:latin typeface="Arial" panose="020B0604020202020204" pitchFamily="34" charset="0"/>
                <a:cs typeface="Arial" panose="020B0604020202020204" pitchFamily="34" charset="0"/>
              </a:rPr>
              <a:t>. daļā</a:t>
            </a:r>
            <a:r>
              <a:rPr lang="lv-LV" sz="2000" b="1" u="sng" dirty="0" smtClean="0">
                <a:latin typeface="Arial" panose="020B0604020202020204" pitchFamily="34" charset="0"/>
                <a:cs typeface="Arial" panose="020B0604020202020204" pitchFamily="34" charset="0"/>
              </a:rPr>
              <a:t>:</a:t>
            </a:r>
          </a:p>
          <a:p>
            <a:pPr marL="0" indent="0">
              <a:buNone/>
            </a:pPr>
            <a:endParaRPr lang="lv-LV" sz="2000" b="1" u="sng" dirty="0" smtClean="0">
              <a:latin typeface="Arial" panose="020B0604020202020204" pitchFamily="34" charset="0"/>
              <a:cs typeface="Arial" panose="020B0604020202020204" pitchFamily="34" charset="0"/>
            </a:endParaRPr>
          </a:p>
          <a:p>
            <a:r>
              <a:rPr lang="lv-LV" sz="2000" dirty="0" smtClean="0">
                <a:latin typeface="Arial" panose="020B0604020202020204" pitchFamily="34" charset="0"/>
                <a:cs typeface="Arial" panose="020B0604020202020204" pitchFamily="34" charset="0"/>
              </a:rPr>
              <a:t>“Daugavpils</a:t>
            </a:r>
            <a:r>
              <a:rPr lang="lv-LV" sz="2000" dirty="0">
                <a:latin typeface="Arial" panose="020B0604020202020204" pitchFamily="34" charset="0"/>
                <a:cs typeface="Arial" panose="020B0604020202020204" pitchFamily="34" charset="0"/>
              </a:rPr>
              <a:t>”;</a:t>
            </a:r>
          </a:p>
          <a:p>
            <a:r>
              <a:rPr lang="lv-LV" sz="2000" dirty="0" smtClean="0">
                <a:latin typeface="Arial" panose="020B0604020202020204" pitchFamily="34" charset="0"/>
                <a:cs typeface="Arial" panose="020B0604020202020204" pitchFamily="34" charset="0"/>
              </a:rPr>
              <a:t>“Rēzekne</a:t>
            </a:r>
            <a:r>
              <a:rPr lang="lv-LV" sz="2000" dirty="0">
                <a:latin typeface="Arial" panose="020B0604020202020204" pitchFamily="34" charset="0"/>
                <a:cs typeface="Arial" panose="020B0604020202020204" pitchFamily="34" charset="0"/>
              </a:rPr>
              <a:t>”;</a:t>
            </a:r>
          </a:p>
          <a:p>
            <a:r>
              <a:rPr lang="lv-LV" sz="2000" dirty="0" smtClean="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rPr>
              <a:t>“Preiļi”. </a:t>
            </a:r>
          </a:p>
          <a:p>
            <a:pPr marL="0" indent="0">
              <a:buNone/>
            </a:pPr>
            <a:endParaRPr lang="lv-LV" sz="2000" b="1" dirty="0">
              <a:latin typeface="Arial" panose="020B0604020202020204" pitchFamily="34" charset="0"/>
              <a:cs typeface="Arial" panose="020B0604020202020204" pitchFamily="34" charset="0"/>
            </a:endParaRPr>
          </a:p>
          <a:p>
            <a:pPr marL="0" indent="0">
              <a:buNone/>
            </a:pPr>
            <a:r>
              <a:rPr lang="lv-LV" sz="2000" b="1" dirty="0" smtClean="0">
                <a:latin typeface="Arial" panose="020B0604020202020204" pitchFamily="34" charset="0"/>
                <a:cs typeface="Arial" panose="020B0604020202020204" pitchFamily="34" charset="0"/>
              </a:rPr>
              <a:t>Kopējais </a:t>
            </a:r>
            <a:r>
              <a:rPr lang="lv-LV" sz="2000" b="1" dirty="0">
                <a:latin typeface="Arial" panose="020B0604020202020204" pitchFamily="34" charset="0"/>
                <a:cs typeface="Arial" panose="020B0604020202020204" pitchFamily="34" charset="0"/>
              </a:rPr>
              <a:t>apjoms 4 987 706 km.</a:t>
            </a:r>
            <a:endParaRPr lang="lv-LV"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26</a:t>
            </a:fld>
            <a:endParaRPr lang="lv-LV" altLang="lv-LV"/>
          </a:p>
        </p:txBody>
      </p:sp>
    </p:spTree>
    <p:extLst>
      <p:ext uri="{BB962C8B-B14F-4D97-AF65-F5344CB8AC3E}">
        <p14:creationId xmlns:p14="http://schemas.microsoft.com/office/powerpoint/2010/main" val="36889329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nr.2)</a:t>
            </a:r>
            <a:endParaRPr lang="lv-LV" sz="3200" dirty="0"/>
          </a:p>
        </p:txBody>
      </p:sp>
      <p:sp>
        <p:nvSpPr>
          <p:cNvPr id="3" name="Content Placeholder 2"/>
          <p:cNvSpPr>
            <a:spLocks noGrp="1"/>
          </p:cNvSpPr>
          <p:nvPr>
            <p:ph idx="1"/>
          </p:nvPr>
        </p:nvSpPr>
        <p:spPr/>
        <p:txBody>
          <a:bodyPr/>
          <a:lstStyle/>
          <a:p>
            <a:pPr marL="0" indent="0" algn="just">
              <a:buNone/>
            </a:pPr>
            <a:r>
              <a:rPr lang="lv-LV" sz="2000" b="1" dirty="0">
                <a:latin typeface="Arial" panose="020B0604020202020204" pitchFamily="34" charset="0"/>
                <a:cs typeface="Arial" panose="020B0604020202020204" pitchFamily="34" charset="0"/>
              </a:rPr>
              <a:t>Ja, veicot iesniegto piedāvājumu izvērtēšanu, Pasūtītājs konstatē, </a:t>
            </a:r>
            <a:r>
              <a:rPr lang="lv-LV" sz="2000" b="1" dirty="0" smtClean="0">
                <a:latin typeface="Arial" panose="020B0604020202020204" pitchFamily="34" charset="0"/>
                <a:cs typeface="Arial" panose="020B0604020202020204" pitchFamily="34" charset="0"/>
              </a:rPr>
              <a:t>ka piedāvājumu iesniedza: </a:t>
            </a:r>
          </a:p>
          <a:p>
            <a:pPr marL="0" indent="0" algn="just">
              <a:buNone/>
            </a:pPr>
            <a:endParaRPr lang="lv-LV" sz="2000"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lv-LV" sz="2000" dirty="0" smtClean="0">
                <a:latin typeface="Arial" panose="020B0604020202020204" pitchFamily="34" charset="0"/>
                <a:cs typeface="Arial" panose="020B0604020202020204" pitchFamily="34" charset="0"/>
              </a:rPr>
              <a:t>Pretendents – kā </a:t>
            </a:r>
            <a:r>
              <a:rPr lang="lv-LV" sz="2000" dirty="0" smtClean="0"/>
              <a:t>viens </a:t>
            </a:r>
            <a:r>
              <a:rPr lang="lv-LV" sz="2000" dirty="0"/>
              <a:t>patstāvīgs </a:t>
            </a:r>
            <a:r>
              <a:rPr lang="lv-LV" sz="2000" dirty="0" smtClean="0"/>
              <a:t>uzņēmums</a:t>
            </a:r>
            <a:r>
              <a:rPr lang="lv-LV" sz="2000" dirty="0"/>
              <a:t> </a:t>
            </a:r>
            <a:r>
              <a:rPr lang="lv-LV" sz="2000" dirty="0" smtClean="0"/>
              <a:t>(piemēram, uzņēmums «A»);</a:t>
            </a:r>
          </a:p>
          <a:p>
            <a:pPr algn="just">
              <a:buFont typeface="Wingdings" panose="05000000000000000000" pitchFamily="2" charset="2"/>
              <a:buChar char="Ø"/>
            </a:pPr>
            <a:r>
              <a:rPr lang="lv-LV" sz="2000" dirty="0"/>
              <a:t>Pretendents ir iesniedzis piedāvājumu arī būdams personu apvienības </a:t>
            </a:r>
            <a:r>
              <a:rPr lang="lv-LV" sz="2000" dirty="0" smtClean="0"/>
              <a:t>dalībnieks (piemēram «A+B+C»);</a:t>
            </a:r>
          </a:p>
          <a:p>
            <a:pPr algn="just">
              <a:buFont typeface="Wingdings" panose="05000000000000000000" pitchFamily="2" charset="2"/>
              <a:buChar char="Ø"/>
            </a:pPr>
            <a:r>
              <a:rPr lang="lv-LV" sz="2000" dirty="0" smtClean="0"/>
              <a:t>Pretendents ir iesniedzis piedāvājumu kombinācijā </a:t>
            </a:r>
            <a:r>
              <a:rPr lang="lv-LV" sz="2000" dirty="0" err="1"/>
              <a:t>ģenerāluzņēmums</a:t>
            </a:r>
            <a:r>
              <a:rPr lang="lv-LV" sz="2000" dirty="0"/>
              <a:t> un </a:t>
            </a:r>
            <a:r>
              <a:rPr lang="lv-LV" sz="2000" dirty="0" smtClean="0"/>
              <a:t>apakšuzņēmums (piemēram «A+D»).</a:t>
            </a:r>
            <a:endParaRPr lang="lv-LV" sz="2000" dirty="0">
              <a:latin typeface="Arial" panose="020B0604020202020204" pitchFamily="34" charset="0"/>
              <a:cs typeface="Arial" panose="020B0604020202020204" pitchFamily="34" charset="0"/>
            </a:endParaRPr>
          </a:p>
          <a:p>
            <a:pPr algn="just">
              <a:buFont typeface="Wingdings" panose="05000000000000000000" pitchFamily="2" charset="2"/>
              <a:buChar char="Ø"/>
            </a:pPr>
            <a:endParaRPr lang="lv-LV" sz="2000" dirty="0" smtClean="0">
              <a:latin typeface="Arial" panose="020B0604020202020204" pitchFamily="34" charset="0"/>
              <a:cs typeface="Arial" panose="020B0604020202020204" pitchFamily="34" charset="0"/>
            </a:endParaRPr>
          </a:p>
          <a:p>
            <a:pPr marL="0" indent="0" algn="just">
              <a:buNone/>
            </a:pPr>
            <a:r>
              <a:rPr lang="lv-LV" sz="2000" b="1" dirty="0">
                <a:latin typeface="Arial" panose="020B0604020202020204" pitchFamily="34" charset="0"/>
                <a:cs typeface="Arial" panose="020B0604020202020204" pitchFamily="34" charset="0"/>
              </a:rPr>
              <a:t>K</a:t>
            </a:r>
            <a:r>
              <a:rPr lang="lv-LV" sz="2000" b="1" dirty="0" smtClean="0">
                <a:latin typeface="Arial" panose="020B0604020202020204" pitchFamily="34" charset="0"/>
                <a:cs typeface="Arial" panose="020B0604020202020204" pitchFamily="34" charset="0"/>
              </a:rPr>
              <a:t>atrs no pretendentiem ir atzīstams </a:t>
            </a:r>
            <a:r>
              <a:rPr lang="lv-LV" sz="2000" b="1" dirty="0">
                <a:latin typeface="Arial" panose="020B0604020202020204" pitchFamily="34" charset="0"/>
                <a:cs typeface="Arial" panose="020B0604020202020204" pitchFamily="34" charset="0"/>
              </a:rPr>
              <a:t>par uzvarētāju kādā (-</a:t>
            </a:r>
            <a:r>
              <a:rPr lang="lv-LV" sz="2000" b="1" dirty="0" err="1">
                <a:latin typeface="Arial" panose="020B0604020202020204" pitchFamily="34" charset="0"/>
                <a:cs typeface="Arial" panose="020B0604020202020204" pitchFamily="34" charset="0"/>
              </a:rPr>
              <a:t>ās</a:t>
            </a:r>
            <a:r>
              <a:rPr lang="lv-LV" sz="2000" b="1" dirty="0">
                <a:latin typeface="Arial" panose="020B0604020202020204" pitchFamily="34" charset="0"/>
                <a:cs typeface="Arial" panose="020B0604020202020204" pitchFamily="34" charset="0"/>
              </a:rPr>
              <a:t>) no  maršrutu tīkla daļas (-</a:t>
            </a:r>
            <a:r>
              <a:rPr lang="lv-LV" sz="2000" b="1" dirty="0" err="1">
                <a:latin typeface="Arial" panose="020B0604020202020204" pitchFamily="34" charset="0"/>
                <a:cs typeface="Arial" panose="020B0604020202020204" pitchFamily="34" charset="0"/>
              </a:rPr>
              <a:t>ām</a:t>
            </a:r>
            <a:r>
              <a:rPr lang="lv-LV" sz="2000" b="1" dirty="0" smtClean="0">
                <a:latin typeface="Arial" panose="020B0604020202020204" pitchFamily="34" charset="0"/>
                <a:cs typeface="Arial" panose="020B0604020202020204" pitchFamily="34" charset="0"/>
              </a:rPr>
              <a:t>).</a:t>
            </a:r>
            <a:endParaRPr lang="lv-LV" sz="2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27</a:t>
            </a:fld>
            <a:endParaRPr lang="lv-LV" altLang="lv-LV"/>
          </a:p>
        </p:txBody>
      </p:sp>
    </p:spTree>
    <p:extLst>
      <p:ext uri="{BB962C8B-B14F-4D97-AF65-F5344CB8AC3E}">
        <p14:creationId xmlns:p14="http://schemas.microsoft.com/office/powerpoint/2010/main" val="1987683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nr.2)</a:t>
            </a:r>
            <a:endParaRPr lang="lv-LV" sz="3200" dirty="0"/>
          </a:p>
        </p:txBody>
      </p:sp>
      <p:sp>
        <p:nvSpPr>
          <p:cNvPr id="3" name="Content Placeholder 2"/>
          <p:cNvSpPr>
            <a:spLocks noGrp="1"/>
          </p:cNvSpPr>
          <p:nvPr>
            <p:ph idx="1"/>
          </p:nvPr>
        </p:nvSpPr>
        <p:spPr/>
        <p:txBody>
          <a:bodyPr/>
          <a:lstStyle/>
          <a:p>
            <a:pPr marL="0" indent="0" algn="just">
              <a:buNone/>
            </a:pPr>
            <a:r>
              <a:rPr lang="lv-LV" sz="1800" dirty="0">
                <a:latin typeface="Arial" panose="020B0604020202020204" pitchFamily="34" charset="0"/>
                <a:cs typeface="Arial" panose="020B0604020202020204" pitchFamily="34" charset="0"/>
              </a:rPr>
              <a:t>Pretendents </a:t>
            </a:r>
            <a:r>
              <a:rPr lang="lv-LV" sz="1800" b="1" dirty="0">
                <a:latin typeface="Arial" panose="020B0604020202020204" pitchFamily="34" charset="0"/>
                <a:cs typeface="Arial" panose="020B0604020202020204" pitchFamily="34" charset="0"/>
              </a:rPr>
              <a:t>“A” </a:t>
            </a:r>
            <a:r>
              <a:rPr lang="lv-LV" sz="1800" dirty="0">
                <a:latin typeface="Arial" panose="020B0604020202020204" pitchFamily="34" charset="0"/>
                <a:cs typeface="Arial" panose="020B0604020202020204" pitchFamily="34" charset="0"/>
              </a:rPr>
              <a:t>kā atsevišķs uzņēmums potenciāli būtu atzīstams par uzvarētāju sekojošās </a:t>
            </a:r>
            <a:r>
              <a:rPr lang="lv-LV" sz="1800" dirty="0" smtClean="0">
                <a:latin typeface="Arial" panose="020B0604020202020204" pitchFamily="34" charset="0"/>
                <a:cs typeface="Arial" panose="020B0604020202020204" pitchFamily="34" charset="0"/>
              </a:rPr>
              <a:t>daļās (piedāvājums iesniegts </a:t>
            </a:r>
            <a:r>
              <a:rPr lang="lv-LV" sz="1800" b="1" dirty="0">
                <a:latin typeface="Arial" panose="020B0604020202020204" pitchFamily="34" charset="0"/>
                <a:cs typeface="Arial" panose="020B0604020202020204" pitchFamily="34" charset="0"/>
              </a:rPr>
              <a:t>05.01.2017. </a:t>
            </a:r>
            <a:r>
              <a:rPr lang="lv-LV" sz="1800" b="1" dirty="0" smtClean="0">
                <a:latin typeface="Arial" panose="020B0604020202020204" pitchFamily="34" charset="0"/>
                <a:cs typeface="Arial" panose="020B0604020202020204" pitchFamily="34" charset="0"/>
              </a:rPr>
              <a:t>plkst.10.00)</a:t>
            </a:r>
            <a:r>
              <a:rPr lang="lv-LV" sz="1800" dirty="0" smtClean="0">
                <a:latin typeface="Arial" panose="020B0604020202020204" pitchFamily="34" charset="0"/>
                <a:cs typeface="Arial" panose="020B0604020202020204" pitchFamily="34" charset="0"/>
              </a:rPr>
              <a:t> </a:t>
            </a:r>
          </a:p>
          <a:p>
            <a:pPr marL="0" indent="0" algn="just">
              <a:buNone/>
            </a:pPr>
            <a:endParaRPr lang="lv-LV" sz="2000"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nvPr>
        </p:nvGraphicFramePr>
        <p:xfrm>
          <a:off x="611560" y="2564906"/>
          <a:ext cx="8075240" cy="2736301"/>
        </p:xfrm>
        <a:graphic>
          <a:graphicData uri="http://schemas.openxmlformats.org/drawingml/2006/table">
            <a:tbl>
              <a:tblPr firstRow="1" firstCol="1" bandRow="1">
                <a:tableStyleId>{5C22544A-7EE6-4342-B048-85BDC9FD1C3A}</a:tableStyleId>
              </a:tblPr>
              <a:tblGrid>
                <a:gridCol w="961709"/>
                <a:gridCol w="3885771"/>
                <a:gridCol w="3227760"/>
              </a:tblGrid>
              <a:tr h="781801">
                <a:tc>
                  <a:txBody>
                    <a:bodyPr/>
                    <a:lstStyle/>
                    <a:p>
                      <a:pPr algn="ctr">
                        <a:spcAft>
                          <a:spcPts val="0"/>
                        </a:spcAft>
                      </a:pPr>
                      <a:r>
                        <a:rPr lang="lv-LV" sz="1200" dirty="0" err="1">
                          <a:solidFill>
                            <a:schemeClr val="tx1"/>
                          </a:solidFill>
                          <a:effectLst/>
                        </a:rPr>
                        <a:t>Nr.p.k</a:t>
                      </a:r>
                      <a:r>
                        <a:rPr lang="lv-LV" sz="1200" dirty="0">
                          <a:solidFill>
                            <a:schemeClr val="tx1"/>
                          </a:solidFill>
                          <a:effectLst/>
                        </a:rPr>
                        <a:t>.</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Maršrutu tīkla daļa</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2018.gadā</a:t>
                      </a:r>
                    </a:p>
                    <a:p>
                      <a:pPr algn="ctr">
                        <a:spcAft>
                          <a:spcPts val="0"/>
                        </a:spcAft>
                      </a:pPr>
                      <a:r>
                        <a:rPr lang="lv-LV" sz="1200" dirty="0">
                          <a:solidFill>
                            <a:schemeClr val="tx1"/>
                          </a:solidFill>
                          <a:effectLst/>
                        </a:rPr>
                        <a:t> veicamais apjoms (km)</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90900">
                <a:tc>
                  <a:txBody>
                    <a:bodyPr/>
                    <a:lstStyle/>
                    <a:p>
                      <a:pPr algn="just">
                        <a:spcAft>
                          <a:spcPts val="0"/>
                        </a:spcAft>
                      </a:pPr>
                      <a:r>
                        <a:rPr lang="lv-LV" sz="1200">
                          <a:solidFill>
                            <a:schemeClr val="tx1"/>
                          </a:solidFill>
                          <a:effectLst/>
                        </a:rPr>
                        <a:t>1.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Daugavpils</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2 446 863</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90900">
                <a:tc>
                  <a:txBody>
                    <a:bodyPr/>
                    <a:lstStyle/>
                    <a:p>
                      <a:pPr algn="just">
                        <a:spcAft>
                          <a:spcPts val="0"/>
                        </a:spcAft>
                      </a:pPr>
                      <a:r>
                        <a:rPr lang="lv-LV" sz="1200">
                          <a:solidFill>
                            <a:schemeClr val="tx1"/>
                          </a:solidFill>
                          <a:effectLst/>
                        </a:rPr>
                        <a:t>2.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Preiļi</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986 661</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90900">
                <a:tc>
                  <a:txBody>
                    <a:bodyPr/>
                    <a:lstStyle/>
                    <a:p>
                      <a:pPr algn="just">
                        <a:spcAft>
                          <a:spcPts val="0"/>
                        </a:spcAft>
                      </a:pPr>
                      <a:r>
                        <a:rPr lang="lv-LV" sz="1200">
                          <a:solidFill>
                            <a:schemeClr val="tx1"/>
                          </a:solidFill>
                          <a:effectLst/>
                        </a:rPr>
                        <a:t>3.</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Gulbene</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effectLst/>
                        </a:rPr>
                        <a:t>789 320</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90900">
                <a:tc gridSpan="3">
                  <a:txBody>
                    <a:bodyPr/>
                    <a:lstStyle/>
                    <a:p>
                      <a:pPr algn="ctr">
                        <a:spcAft>
                          <a:spcPts val="0"/>
                        </a:spcAft>
                      </a:pPr>
                      <a:r>
                        <a:rPr lang="lv-LV" sz="1200" dirty="0">
                          <a:solidFill>
                            <a:schemeClr val="tx1"/>
                          </a:solidFill>
                          <a:effectLst/>
                        </a:rPr>
                        <a:t>Kopā</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lv-LV"/>
                    </a:p>
                  </a:txBody>
                  <a:tcPr/>
                </a:tc>
                <a:tc hMerge="1">
                  <a:txBody>
                    <a:bodyPr/>
                    <a:lstStyle/>
                    <a:p>
                      <a:endParaRPr lang="lv-LV"/>
                    </a:p>
                  </a:txBody>
                  <a:tcPr/>
                </a:tc>
              </a:tr>
              <a:tr h="390900">
                <a:tc>
                  <a:txBody>
                    <a:bodyPr/>
                    <a:lstStyle/>
                    <a:p>
                      <a:pPr algn="just">
                        <a:spcAft>
                          <a:spcPts val="0"/>
                        </a:spcAft>
                      </a:pPr>
                      <a:r>
                        <a:rPr lang="lv-LV" sz="1200">
                          <a:effectLst/>
                        </a:rPr>
                        <a:t> </a:t>
                      </a:r>
                      <a:endParaRPr lang="lv-LV"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effectLst/>
                        </a:rPr>
                        <a:t>3 (trīs) maršrutu tīkla daļas</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effectLst/>
                        </a:rPr>
                        <a:t>4 222 844 km</a:t>
                      </a:r>
                      <a:endParaRPr lang="lv-LV"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2121C083-3766-411E-AD9E-6C4F5CC14E89}" type="slidenum">
              <a:rPr lang="lv-LV" altLang="lv-LV" smtClean="0"/>
              <a:pPr/>
              <a:t>28</a:t>
            </a:fld>
            <a:endParaRPr lang="lv-LV" altLang="lv-LV"/>
          </a:p>
        </p:txBody>
      </p:sp>
    </p:spTree>
    <p:extLst>
      <p:ext uri="{BB962C8B-B14F-4D97-AF65-F5344CB8AC3E}">
        <p14:creationId xmlns:p14="http://schemas.microsoft.com/office/powerpoint/2010/main" val="1484026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nr.2)</a:t>
            </a:r>
            <a:endParaRPr lang="lv-LV" sz="3200" dirty="0"/>
          </a:p>
        </p:txBody>
      </p:sp>
      <p:sp>
        <p:nvSpPr>
          <p:cNvPr id="3" name="Content Placeholder 2"/>
          <p:cNvSpPr>
            <a:spLocks noGrp="1"/>
          </p:cNvSpPr>
          <p:nvPr>
            <p:ph idx="1"/>
          </p:nvPr>
        </p:nvSpPr>
        <p:spPr/>
        <p:txBody>
          <a:bodyPr/>
          <a:lstStyle/>
          <a:p>
            <a:pPr marL="0" indent="0" algn="just">
              <a:buNone/>
            </a:pPr>
            <a:r>
              <a:rPr lang="lv-LV" sz="1800" dirty="0"/>
              <a:t>Pretendents </a:t>
            </a:r>
            <a:r>
              <a:rPr lang="lv-LV" sz="1800" b="1" dirty="0"/>
              <a:t>“A” </a:t>
            </a:r>
            <a:r>
              <a:rPr lang="lv-LV" sz="1800" dirty="0"/>
              <a:t>ir iesniedzis sekojošo reģionālās nozīmes maršrutu tīkla daļu prioritāšu sarakstu</a:t>
            </a:r>
            <a:r>
              <a:rPr lang="lv-LV" sz="1800" dirty="0" smtClean="0"/>
              <a:t>:</a:t>
            </a:r>
          </a:p>
          <a:p>
            <a:pPr marL="0" indent="0" algn="just">
              <a:buNone/>
            </a:pPr>
            <a:endParaRPr lang="lv-LV" sz="1800" dirty="0"/>
          </a:p>
          <a:p>
            <a:endParaRPr lang="lv-LV" dirty="0"/>
          </a:p>
        </p:txBody>
      </p:sp>
      <p:graphicFrame>
        <p:nvGraphicFramePr>
          <p:cNvPr id="4" name="Table 3"/>
          <p:cNvGraphicFramePr>
            <a:graphicFrameLocks noGrp="1"/>
          </p:cNvGraphicFramePr>
          <p:nvPr>
            <p:extLst/>
          </p:nvPr>
        </p:nvGraphicFramePr>
        <p:xfrm>
          <a:off x="611560" y="2348879"/>
          <a:ext cx="8075240" cy="3024336"/>
        </p:xfrm>
        <a:graphic>
          <a:graphicData uri="http://schemas.openxmlformats.org/drawingml/2006/table">
            <a:tbl>
              <a:tblPr firstRow="1" firstCol="1" bandRow="1">
                <a:tableStyleId>{5C22544A-7EE6-4342-B048-85BDC9FD1C3A}</a:tableStyleId>
              </a:tblPr>
              <a:tblGrid>
                <a:gridCol w="961709"/>
                <a:gridCol w="3885771"/>
                <a:gridCol w="3227760"/>
              </a:tblGrid>
              <a:tr h="504056">
                <a:tc>
                  <a:txBody>
                    <a:bodyPr/>
                    <a:lstStyle/>
                    <a:p>
                      <a:pPr algn="ctr">
                        <a:spcAft>
                          <a:spcPts val="0"/>
                        </a:spcAft>
                      </a:pPr>
                      <a:r>
                        <a:rPr lang="lv-LV" sz="1200" dirty="0" err="1">
                          <a:solidFill>
                            <a:schemeClr val="tx1"/>
                          </a:solidFill>
                          <a:effectLst/>
                        </a:rPr>
                        <a:t>Nr.p.k</a:t>
                      </a:r>
                      <a:r>
                        <a:rPr lang="lv-LV" sz="1200" dirty="0">
                          <a:solidFill>
                            <a:schemeClr val="tx1"/>
                          </a:solidFill>
                          <a:effectLst/>
                        </a:rPr>
                        <a:t>.</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Maršrutu tīkla daļa</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2018.gadā</a:t>
                      </a:r>
                    </a:p>
                    <a:p>
                      <a:pPr algn="ctr">
                        <a:spcAft>
                          <a:spcPts val="0"/>
                        </a:spcAft>
                      </a:pPr>
                      <a:r>
                        <a:rPr lang="lv-LV" sz="1200">
                          <a:solidFill>
                            <a:schemeClr val="tx1"/>
                          </a:solidFill>
                          <a:effectLst/>
                        </a:rPr>
                        <a:t> veicamais apjoms (km)</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dirty="0">
                          <a:solidFill>
                            <a:schemeClr val="tx1"/>
                          </a:solidFill>
                          <a:effectLst/>
                        </a:rPr>
                        <a:t>1. </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Daugavpils</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2 446 863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2. </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Rēzekne </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1 554 182</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3. </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Alūksne</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559 351</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4. </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Ziemeļkurzeme</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1 454 470</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5.</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Madona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1 748 127 </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6.</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Preiļi</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986 661</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7.</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Limbaži</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781 689</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8.</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Gulbene</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789 320</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9.</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Jēkabpils</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1 117 774</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dirty="0">
                          <a:solidFill>
                            <a:schemeClr val="tx1"/>
                          </a:solidFill>
                          <a:effectLst/>
                        </a:rPr>
                        <a:t>10.</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Ludza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599 103</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2121C083-3766-411E-AD9E-6C4F5CC14E89}" type="slidenum">
              <a:rPr lang="lv-LV" altLang="lv-LV" smtClean="0"/>
              <a:pPr/>
              <a:t>29</a:t>
            </a:fld>
            <a:endParaRPr lang="lv-LV" altLang="lv-LV"/>
          </a:p>
        </p:txBody>
      </p:sp>
    </p:spTree>
    <p:extLst>
      <p:ext uri="{BB962C8B-B14F-4D97-AF65-F5344CB8AC3E}">
        <p14:creationId xmlns:p14="http://schemas.microsoft.com/office/powerpoint/2010/main" val="2151590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
            </a:r>
            <a:br>
              <a:rPr lang="lv-LV" b="1" dirty="0" smtClean="0"/>
            </a:br>
            <a:r>
              <a:rPr lang="lv-LV" sz="3200" b="1" dirty="0" smtClean="0">
                <a:latin typeface="Arial" panose="020B0604020202020204" pitchFamily="34" charset="0"/>
                <a:cs typeface="Arial" panose="020B0604020202020204" pitchFamily="34" charset="0"/>
              </a:rPr>
              <a:t>Iepirkuma </a:t>
            </a:r>
            <a:r>
              <a:rPr lang="lv-LV" sz="3200" b="1" dirty="0">
                <a:latin typeface="Arial" panose="020B0604020202020204" pitchFamily="34" charset="0"/>
                <a:cs typeface="Arial" panose="020B0604020202020204" pitchFamily="34" charset="0"/>
              </a:rPr>
              <a:t>līguma termiņš</a:t>
            </a:r>
            <a:r>
              <a:rPr lang="lv-LV" dirty="0"/>
              <a:t/>
            </a:r>
            <a:br>
              <a:rPr lang="lv-LV" dirty="0"/>
            </a:br>
            <a:endParaRPr lang="lv-LV" dirty="0"/>
          </a:p>
        </p:txBody>
      </p:sp>
      <p:sp>
        <p:nvSpPr>
          <p:cNvPr id="3" name="Content Placeholder 2"/>
          <p:cNvSpPr>
            <a:spLocks noGrp="1"/>
          </p:cNvSpPr>
          <p:nvPr>
            <p:ph idx="1"/>
          </p:nvPr>
        </p:nvSpPr>
        <p:spPr/>
        <p:txBody>
          <a:bodyPr/>
          <a:lstStyle/>
          <a:p>
            <a:pPr marL="0" indent="0">
              <a:buNone/>
            </a:pPr>
            <a:endParaRPr lang="lv-LV" dirty="0" smtClean="0"/>
          </a:p>
          <a:p>
            <a:pPr algn="just">
              <a:buFont typeface="Arial" panose="020B0604020202020204" pitchFamily="34" charset="0"/>
              <a:buChar char="•"/>
            </a:pPr>
            <a:r>
              <a:rPr lang="lv-LV" sz="2000" dirty="0" smtClean="0">
                <a:latin typeface="Arial" panose="020B0604020202020204" pitchFamily="34" charset="0"/>
                <a:cs typeface="Arial" panose="020B0604020202020204" pitchFamily="34" charset="0"/>
              </a:rPr>
              <a:t>Iepirkuma </a:t>
            </a:r>
            <a:r>
              <a:rPr lang="lv-LV" sz="2000" dirty="0">
                <a:latin typeface="Arial" panose="020B0604020202020204" pitchFamily="34" charset="0"/>
                <a:cs typeface="Arial" panose="020B0604020202020204" pitchFamily="34" charset="0"/>
              </a:rPr>
              <a:t>līgums tiek slēgts uz laiku no iepirkumu līguma slēgšanas brīža līdz </a:t>
            </a:r>
            <a:r>
              <a:rPr lang="lv-LV" sz="2000" b="1" dirty="0">
                <a:latin typeface="Arial" panose="020B0604020202020204" pitchFamily="34" charset="0"/>
                <a:cs typeface="Arial" panose="020B0604020202020204" pitchFamily="34" charset="0"/>
              </a:rPr>
              <a:t>2020.gada </a:t>
            </a:r>
            <a:r>
              <a:rPr lang="lv-LV" sz="2000" b="1" dirty="0" smtClean="0">
                <a:latin typeface="Arial" panose="020B0604020202020204" pitchFamily="34" charset="0"/>
                <a:cs typeface="Arial" panose="020B0604020202020204" pitchFamily="34" charset="0"/>
              </a:rPr>
              <a:t>31.decembrim</a:t>
            </a:r>
            <a:r>
              <a:rPr lang="lv-LV" sz="2000"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3</a:t>
            </a:fld>
            <a:endParaRPr lang="lv-LV" altLang="lv-LV"/>
          </a:p>
        </p:txBody>
      </p:sp>
    </p:spTree>
    <p:extLst>
      <p:ext uri="{BB962C8B-B14F-4D97-AF65-F5344CB8AC3E}">
        <p14:creationId xmlns:p14="http://schemas.microsoft.com/office/powerpoint/2010/main" val="25377684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nr.2)</a:t>
            </a:r>
            <a:endParaRPr lang="lv-LV"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lv-LV" sz="1800" dirty="0"/>
              <a:t>Personu apvienība </a:t>
            </a:r>
            <a:r>
              <a:rPr lang="lv-LV" sz="1800" b="1" dirty="0"/>
              <a:t>“A+B+C” </a:t>
            </a:r>
            <a:r>
              <a:rPr lang="lv-LV" sz="1800" dirty="0"/>
              <a:t>potenciāli būtu atzīstams par uzvarētāju sekojošās </a:t>
            </a:r>
            <a:r>
              <a:rPr lang="lv-LV" sz="1800" dirty="0" smtClean="0"/>
              <a:t>daļās (piedāvājums iesniegts </a:t>
            </a:r>
            <a:r>
              <a:rPr lang="lv-LV" sz="1800" b="1" dirty="0"/>
              <a:t>05.01.2017. </a:t>
            </a:r>
            <a:r>
              <a:rPr lang="lv-LV" sz="1800" b="1" dirty="0" smtClean="0"/>
              <a:t>plkst.8.30)</a:t>
            </a:r>
            <a:r>
              <a:rPr lang="lv-LV" sz="1800" dirty="0" smtClean="0"/>
              <a:t>:</a:t>
            </a:r>
            <a:endParaRPr lang="lv-LV" sz="1800" dirty="0"/>
          </a:p>
          <a:p>
            <a:pPr marL="0" indent="0">
              <a:buNone/>
            </a:pPr>
            <a:endParaRPr lang="lv-LV" dirty="0"/>
          </a:p>
        </p:txBody>
      </p:sp>
      <p:graphicFrame>
        <p:nvGraphicFramePr>
          <p:cNvPr id="4" name="Table 3"/>
          <p:cNvGraphicFramePr>
            <a:graphicFrameLocks noGrp="1"/>
          </p:cNvGraphicFramePr>
          <p:nvPr>
            <p:extLst/>
          </p:nvPr>
        </p:nvGraphicFramePr>
        <p:xfrm>
          <a:off x="457199" y="2348876"/>
          <a:ext cx="7931225" cy="3096347"/>
        </p:xfrm>
        <a:graphic>
          <a:graphicData uri="http://schemas.openxmlformats.org/drawingml/2006/table">
            <a:tbl>
              <a:tblPr firstRow="1" firstCol="1" bandRow="1">
                <a:tableStyleId>{5C22544A-7EE6-4342-B048-85BDC9FD1C3A}</a:tableStyleId>
              </a:tblPr>
              <a:tblGrid>
                <a:gridCol w="825456"/>
                <a:gridCol w="2131313"/>
                <a:gridCol w="2487228"/>
                <a:gridCol w="2487228"/>
              </a:tblGrid>
              <a:tr h="688076">
                <a:tc>
                  <a:txBody>
                    <a:bodyPr/>
                    <a:lstStyle/>
                    <a:p>
                      <a:pPr algn="ctr">
                        <a:spcAft>
                          <a:spcPts val="0"/>
                        </a:spcAft>
                      </a:pPr>
                      <a:r>
                        <a:rPr lang="lv-LV" sz="1200" dirty="0" err="1">
                          <a:solidFill>
                            <a:schemeClr val="tx1"/>
                          </a:solidFill>
                          <a:effectLst/>
                        </a:rPr>
                        <a:t>Nr.p.k</a:t>
                      </a:r>
                      <a:r>
                        <a:rPr lang="lv-LV" sz="1200" dirty="0">
                          <a:solidFill>
                            <a:schemeClr val="tx1"/>
                          </a:solidFill>
                          <a:effectLst/>
                        </a:rPr>
                        <a:t>.</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Maršrutu tīkla daļa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2018.gadā</a:t>
                      </a:r>
                    </a:p>
                    <a:p>
                      <a:pPr algn="ctr">
                        <a:spcAft>
                          <a:spcPts val="0"/>
                        </a:spcAft>
                      </a:pPr>
                      <a:r>
                        <a:rPr lang="lv-LV" sz="1200">
                          <a:solidFill>
                            <a:schemeClr val="tx1"/>
                          </a:solidFill>
                          <a:effectLst/>
                        </a:rPr>
                        <a:t> veicamais apjoms (km)</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Uzņēmuma “A” 2018.gadā izpildāmais apjoms (km)</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44039">
                <a:tc>
                  <a:txBody>
                    <a:bodyPr/>
                    <a:lstStyle/>
                    <a:p>
                      <a:pPr algn="just">
                        <a:spcAft>
                          <a:spcPts val="0"/>
                        </a:spcAft>
                      </a:pPr>
                      <a:r>
                        <a:rPr lang="lv-LV" sz="1200">
                          <a:solidFill>
                            <a:schemeClr val="tx1"/>
                          </a:solidFill>
                          <a:effectLst/>
                        </a:rPr>
                        <a:t>1.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Alūksne</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559 351</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279 675,5</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44039">
                <a:tc>
                  <a:txBody>
                    <a:bodyPr/>
                    <a:lstStyle/>
                    <a:p>
                      <a:pPr algn="just">
                        <a:spcAft>
                          <a:spcPts val="0"/>
                        </a:spcAft>
                      </a:pPr>
                      <a:r>
                        <a:rPr lang="lv-LV" sz="1200">
                          <a:solidFill>
                            <a:schemeClr val="tx1"/>
                          </a:solidFill>
                          <a:effectLst/>
                        </a:rPr>
                        <a:t>2.</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Limbaži</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781 689</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390 844,5</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44039">
                <a:tc>
                  <a:txBody>
                    <a:bodyPr/>
                    <a:lstStyle/>
                    <a:p>
                      <a:pPr algn="just">
                        <a:spcAft>
                          <a:spcPts val="0"/>
                        </a:spcAft>
                      </a:pPr>
                      <a:r>
                        <a:rPr lang="lv-LV" sz="1200">
                          <a:solidFill>
                            <a:schemeClr val="tx1"/>
                          </a:solidFill>
                          <a:effectLst/>
                        </a:rPr>
                        <a:t>3.</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Rēzekne</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1 554 182</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777 091</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44039">
                <a:tc>
                  <a:txBody>
                    <a:bodyPr/>
                    <a:lstStyle/>
                    <a:p>
                      <a:pPr algn="just">
                        <a:spcAft>
                          <a:spcPts val="0"/>
                        </a:spcAft>
                      </a:pPr>
                      <a:r>
                        <a:rPr lang="lv-LV" sz="1200">
                          <a:solidFill>
                            <a:schemeClr val="tx1"/>
                          </a:solidFill>
                          <a:effectLst/>
                        </a:rPr>
                        <a:t>4.</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Ludza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599 103</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299 551,5</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44039">
                <a:tc gridSpan="4">
                  <a:txBody>
                    <a:bodyPr/>
                    <a:lstStyle/>
                    <a:p>
                      <a:pPr algn="ctr">
                        <a:spcAft>
                          <a:spcPts val="0"/>
                        </a:spcAft>
                      </a:pPr>
                      <a:r>
                        <a:rPr lang="lv-LV" sz="1200">
                          <a:solidFill>
                            <a:schemeClr val="tx1"/>
                          </a:solidFill>
                          <a:effectLst/>
                        </a:rPr>
                        <a:t>Kopā</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lv-LV"/>
                    </a:p>
                  </a:txBody>
                  <a:tcPr/>
                </a:tc>
                <a:tc hMerge="1">
                  <a:txBody>
                    <a:bodyPr/>
                    <a:lstStyle/>
                    <a:p>
                      <a:endParaRPr lang="lv-LV"/>
                    </a:p>
                  </a:txBody>
                  <a:tcPr/>
                </a:tc>
                <a:tc hMerge="1">
                  <a:txBody>
                    <a:bodyPr/>
                    <a:lstStyle/>
                    <a:p>
                      <a:endParaRPr lang="lv-LV"/>
                    </a:p>
                  </a:txBody>
                  <a:tcPr/>
                </a:tc>
              </a:tr>
              <a:tr h="688076">
                <a:tc>
                  <a:txBody>
                    <a:bodyPr/>
                    <a:lstStyle/>
                    <a:p>
                      <a:pPr algn="just">
                        <a:spcAft>
                          <a:spcPts val="0"/>
                        </a:spcAft>
                      </a:pPr>
                      <a:r>
                        <a:rPr lang="lv-LV" sz="1200">
                          <a:solidFill>
                            <a:schemeClr val="tx1"/>
                          </a:solidFill>
                          <a:effectLst/>
                        </a:rPr>
                        <a:t>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4 (četras) maršrutu tīkla daļas</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3 494 325 km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1 747 162,5 km </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2121C083-3766-411E-AD9E-6C4F5CC14E89}" type="slidenum">
              <a:rPr lang="lv-LV" altLang="lv-LV" smtClean="0"/>
              <a:pPr/>
              <a:t>30</a:t>
            </a:fld>
            <a:endParaRPr lang="lv-LV" altLang="lv-LV"/>
          </a:p>
        </p:txBody>
      </p:sp>
    </p:spTree>
    <p:extLst>
      <p:ext uri="{BB962C8B-B14F-4D97-AF65-F5344CB8AC3E}">
        <p14:creationId xmlns:p14="http://schemas.microsoft.com/office/powerpoint/2010/main" val="2949993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nr.2)</a:t>
            </a:r>
            <a:endParaRPr lang="lv-LV" sz="3200" dirty="0"/>
          </a:p>
        </p:txBody>
      </p:sp>
      <p:sp>
        <p:nvSpPr>
          <p:cNvPr id="3" name="Content Placeholder 2"/>
          <p:cNvSpPr>
            <a:spLocks noGrp="1"/>
          </p:cNvSpPr>
          <p:nvPr>
            <p:ph idx="1"/>
          </p:nvPr>
        </p:nvSpPr>
        <p:spPr/>
        <p:txBody>
          <a:bodyPr/>
          <a:lstStyle/>
          <a:p>
            <a:pPr marL="0" indent="0" algn="just">
              <a:buNone/>
            </a:pPr>
            <a:r>
              <a:rPr lang="lv-LV" sz="1800" dirty="0">
                <a:latin typeface="Arial" panose="020B0604020202020204" pitchFamily="34" charset="0"/>
                <a:cs typeface="Arial" panose="020B0604020202020204" pitchFamily="34" charset="0"/>
              </a:rPr>
              <a:t>Personu apvienība </a:t>
            </a:r>
            <a:r>
              <a:rPr lang="lv-LV" sz="1800" b="1" dirty="0">
                <a:latin typeface="Arial" panose="020B0604020202020204" pitchFamily="34" charset="0"/>
                <a:cs typeface="Arial" panose="020B0604020202020204" pitchFamily="34" charset="0"/>
              </a:rPr>
              <a:t>“A+B+C” </a:t>
            </a:r>
            <a:r>
              <a:rPr lang="lv-LV" sz="1800" dirty="0">
                <a:latin typeface="Arial" panose="020B0604020202020204" pitchFamily="34" charset="0"/>
                <a:cs typeface="Arial" panose="020B0604020202020204" pitchFamily="34" charset="0"/>
              </a:rPr>
              <a:t>ir iesniedzis sekojošo reģionālās nozīmes maršrutu tīkla daļu prioritāšu </a:t>
            </a:r>
            <a:r>
              <a:rPr lang="lv-LV" sz="1800" dirty="0" smtClean="0">
                <a:latin typeface="Arial" panose="020B0604020202020204" pitchFamily="34" charset="0"/>
                <a:cs typeface="Arial" panose="020B0604020202020204" pitchFamily="34" charset="0"/>
              </a:rPr>
              <a:t>sarakstu:</a:t>
            </a:r>
          </a:p>
          <a:p>
            <a:pPr marL="0" indent="0" algn="just">
              <a:buNone/>
            </a:pPr>
            <a:endParaRPr lang="lv-LV" sz="18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nvPr>
        </p:nvGraphicFramePr>
        <p:xfrm>
          <a:off x="539551" y="2276876"/>
          <a:ext cx="8147249" cy="3096338"/>
        </p:xfrm>
        <a:graphic>
          <a:graphicData uri="http://schemas.openxmlformats.org/drawingml/2006/table">
            <a:tbl>
              <a:tblPr firstRow="1" firstCol="1" bandRow="1">
                <a:tableStyleId>{5C22544A-7EE6-4342-B048-85BDC9FD1C3A}</a:tableStyleId>
              </a:tblPr>
              <a:tblGrid>
                <a:gridCol w="970285"/>
                <a:gridCol w="3920421"/>
                <a:gridCol w="3256543"/>
              </a:tblGrid>
              <a:tr h="516058">
                <a:tc>
                  <a:txBody>
                    <a:bodyPr/>
                    <a:lstStyle/>
                    <a:p>
                      <a:pPr algn="ctr">
                        <a:spcAft>
                          <a:spcPts val="0"/>
                        </a:spcAft>
                      </a:pPr>
                      <a:r>
                        <a:rPr lang="lv-LV" sz="1200" dirty="0" err="1">
                          <a:solidFill>
                            <a:schemeClr val="tx1"/>
                          </a:solidFill>
                          <a:effectLst/>
                        </a:rPr>
                        <a:t>Nr.p.k</a:t>
                      </a:r>
                      <a:r>
                        <a:rPr lang="lv-LV" sz="1200" dirty="0">
                          <a:solidFill>
                            <a:schemeClr val="tx1"/>
                          </a:solidFill>
                          <a:effectLst/>
                        </a:rPr>
                        <a:t>.</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Maršrutu tīkla daļa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2018.gadā</a:t>
                      </a:r>
                    </a:p>
                    <a:p>
                      <a:pPr algn="ctr">
                        <a:spcAft>
                          <a:spcPts val="0"/>
                        </a:spcAft>
                      </a:pPr>
                      <a:r>
                        <a:rPr lang="lv-LV" sz="1200">
                          <a:solidFill>
                            <a:schemeClr val="tx1"/>
                          </a:solidFill>
                          <a:effectLst/>
                        </a:rPr>
                        <a:t> veicamais apjoms (km)</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dirty="0">
                          <a:solidFill>
                            <a:schemeClr val="tx1"/>
                          </a:solidFill>
                          <a:effectLst/>
                        </a:rPr>
                        <a:t>1. </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Rēzekne</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1 554 182</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dirty="0">
                          <a:solidFill>
                            <a:schemeClr val="tx1"/>
                          </a:solidFill>
                          <a:effectLst/>
                        </a:rPr>
                        <a:t>2. </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Daugavpils</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2 446 863</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dirty="0">
                          <a:solidFill>
                            <a:schemeClr val="tx1"/>
                          </a:solidFill>
                          <a:effectLst/>
                        </a:rPr>
                        <a:t>3. </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Ludza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599 103</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dirty="0">
                          <a:solidFill>
                            <a:schemeClr val="tx1"/>
                          </a:solidFill>
                          <a:effectLst/>
                        </a:rPr>
                        <a:t>4. </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Gulbene</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789 320</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dirty="0">
                          <a:solidFill>
                            <a:schemeClr val="tx1"/>
                          </a:solidFill>
                          <a:effectLst/>
                        </a:rPr>
                        <a:t>5.</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Alūksne</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559 351</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dirty="0">
                          <a:solidFill>
                            <a:schemeClr val="tx1"/>
                          </a:solidFill>
                          <a:effectLst/>
                        </a:rPr>
                        <a:t>6.</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Madona</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1 748 127</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a:solidFill>
                            <a:schemeClr val="tx1"/>
                          </a:solidFill>
                          <a:effectLst/>
                        </a:rPr>
                        <a:t>7.</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Preiļi</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986 661</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a:solidFill>
                            <a:schemeClr val="tx1"/>
                          </a:solidFill>
                          <a:effectLst/>
                        </a:rPr>
                        <a:t>8.</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Ziemeļkurzeme</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1 454 470</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a:solidFill>
                            <a:schemeClr val="tx1"/>
                          </a:solidFill>
                          <a:effectLst/>
                        </a:rPr>
                        <a:t>9.</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Limbaži</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781 689</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8028">
                <a:tc>
                  <a:txBody>
                    <a:bodyPr/>
                    <a:lstStyle/>
                    <a:p>
                      <a:pPr algn="just">
                        <a:spcAft>
                          <a:spcPts val="0"/>
                        </a:spcAft>
                      </a:pPr>
                      <a:r>
                        <a:rPr lang="lv-LV" sz="1200" b="0" dirty="0">
                          <a:solidFill>
                            <a:schemeClr val="tx1"/>
                          </a:solidFill>
                          <a:effectLst/>
                        </a:rPr>
                        <a:t>10.</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Jēkabpils</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1 117 774</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2121C083-3766-411E-AD9E-6C4F5CC14E89}" type="slidenum">
              <a:rPr lang="lv-LV" altLang="lv-LV" smtClean="0"/>
              <a:pPr/>
              <a:t>31</a:t>
            </a:fld>
            <a:endParaRPr lang="lv-LV" altLang="lv-LV"/>
          </a:p>
        </p:txBody>
      </p:sp>
    </p:spTree>
    <p:extLst>
      <p:ext uri="{BB962C8B-B14F-4D97-AF65-F5344CB8AC3E}">
        <p14:creationId xmlns:p14="http://schemas.microsoft.com/office/powerpoint/2010/main" val="2574389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nr.2)</a:t>
            </a:r>
            <a:endParaRPr lang="lv-LV"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lv-LV" sz="1800" dirty="0" err="1">
                <a:latin typeface="Arial" panose="020B0604020202020204" pitchFamily="34" charset="0"/>
                <a:cs typeface="Arial" panose="020B0604020202020204" pitchFamily="34" charset="0"/>
              </a:rPr>
              <a:t>Ģenerāluzņēmums</a:t>
            </a:r>
            <a:r>
              <a:rPr lang="lv-LV" sz="1800" dirty="0">
                <a:latin typeface="Arial" panose="020B0604020202020204" pitchFamily="34" charset="0"/>
                <a:cs typeface="Arial" panose="020B0604020202020204" pitchFamily="34" charset="0"/>
              </a:rPr>
              <a:t> un apakšuzņēmums </a:t>
            </a:r>
            <a:r>
              <a:rPr lang="lv-LV" sz="1800" b="1" dirty="0">
                <a:latin typeface="Arial" panose="020B0604020202020204" pitchFamily="34" charset="0"/>
                <a:cs typeface="Arial" panose="020B0604020202020204" pitchFamily="34" charset="0"/>
              </a:rPr>
              <a:t>“A+D” </a:t>
            </a:r>
            <a:r>
              <a:rPr lang="lv-LV" sz="1800" dirty="0">
                <a:latin typeface="Arial" panose="020B0604020202020204" pitchFamily="34" charset="0"/>
                <a:cs typeface="Arial" panose="020B0604020202020204" pitchFamily="34" charset="0"/>
              </a:rPr>
              <a:t>potenciāli būtu atzīstams par uzvarētāju sekojošās </a:t>
            </a:r>
            <a:r>
              <a:rPr lang="lv-LV" sz="1800" dirty="0" smtClean="0">
                <a:latin typeface="Arial" panose="020B0604020202020204" pitchFamily="34" charset="0"/>
                <a:cs typeface="Arial" panose="020B0604020202020204" pitchFamily="34" charset="0"/>
              </a:rPr>
              <a:t>daļās (piedāvājums iesniegts </a:t>
            </a:r>
            <a:r>
              <a:rPr lang="lv-LV" sz="1800" b="1" dirty="0"/>
              <a:t>05.01.2017. </a:t>
            </a:r>
            <a:r>
              <a:rPr lang="lv-LV" sz="1800" b="1" dirty="0" smtClean="0"/>
              <a:t>plkst.12.00</a:t>
            </a:r>
            <a:r>
              <a:rPr lang="lv-LV" sz="1800" b="1" dirty="0"/>
              <a:t>)</a:t>
            </a:r>
            <a:r>
              <a:rPr lang="lv-LV" sz="1800" dirty="0" smtClean="0">
                <a:latin typeface="Arial" panose="020B0604020202020204" pitchFamily="34" charset="0"/>
                <a:cs typeface="Arial" panose="020B0604020202020204" pitchFamily="34" charset="0"/>
              </a:rPr>
              <a:t>:</a:t>
            </a:r>
          </a:p>
          <a:p>
            <a:pPr marL="0" indent="0" algn="just">
              <a:buNone/>
            </a:pPr>
            <a:endParaRPr lang="lv-LV" sz="1800" dirty="0" smtClean="0">
              <a:latin typeface="Arial" panose="020B0604020202020204" pitchFamily="34" charset="0"/>
              <a:cs typeface="Arial" panose="020B0604020202020204" pitchFamily="34" charset="0"/>
            </a:endParaRPr>
          </a:p>
          <a:p>
            <a:pPr marL="0" indent="0" algn="just">
              <a:buNone/>
            </a:pPr>
            <a:endParaRPr lang="lv-LV" sz="1800" dirty="0" smtClean="0">
              <a:latin typeface="Arial" panose="020B0604020202020204" pitchFamily="34" charset="0"/>
              <a:cs typeface="Arial" panose="020B0604020202020204" pitchFamily="34" charset="0"/>
            </a:endParaRPr>
          </a:p>
          <a:p>
            <a:pPr marL="0" indent="0" algn="just">
              <a:buNone/>
            </a:pPr>
            <a:endParaRPr lang="lv-LV" sz="1800"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nvPr>
        </p:nvGraphicFramePr>
        <p:xfrm>
          <a:off x="539551" y="2420888"/>
          <a:ext cx="8064898" cy="2880319"/>
        </p:xfrm>
        <a:graphic>
          <a:graphicData uri="http://schemas.openxmlformats.org/drawingml/2006/table">
            <a:tbl>
              <a:tblPr firstRow="1" firstCol="1" bandRow="1">
                <a:tableStyleId>{5C22544A-7EE6-4342-B048-85BDC9FD1C3A}</a:tableStyleId>
              </a:tblPr>
              <a:tblGrid>
                <a:gridCol w="803400"/>
                <a:gridCol w="2074365"/>
                <a:gridCol w="2305302"/>
                <a:gridCol w="2881831"/>
              </a:tblGrid>
              <a:tr h="653441">
                <a:tc>
                  <a:txBody>
                    <a:bodyPr/>
                    <a:lstStyle/>
                    <a:p>
                      <a:pPr algn="ctr">
                        <a:spcAft>
                          <a:spcPts val="0"/>
                        </a:spcAft>
                      </a:pPr>
                      <a:r>
                        <a:rPr lang="lv-LV" sz="1200" dirty="0" err="1">
                          <a:solidFill>
                            <a:schemeClr val="tx1"/>
                          </a:solidFill>
                          <a:effectLst/>
                        </a:rPr>
                        <a:t>Nr.p.k</a:t>
                      </a:r>
                      <a:r>
                        <a:rPr lang="lv-LV" sz="1200" dirty="0">
                          <a:solidFill>
                            <a:schemeClr val="tx1"/>
                          </a:solidFill>
                          <a:effectLst/>
                        </a:rPr>
                        <a:t>.</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Maršrutu tīkla daļa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2018.gadā</a:t>
                      </a:r>
                    </a:p>
                    <a:p>
                      <a:pPr algn="ctr">
                        <a:spcAft>
                          <a:spcPts val="0"/>
                        </a:spcAft>
                      </a:pPr>
                      <a:r>
                        <a:rPr lang="lv-LV" sz="1200" dirty="0">
                          <a:solidFill>
                            <a:schemeClr val="tx1"/>
                          </a:solidFill>
                          <a:effectLst/>
                        </a:rPr>
                        <a:t> veicamais apjoms (km)</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R="827405" algn="ctr">
                        <a:spcAft>
                          <a:spcPts val="0"/>
                        </a:spcAft>
                      </a:pPr>
                      <a:r>
                        <a:rPr lang="lv-LV" sz="1200">
                          <a:solidFill>
                            <a:schemeClr val="tx1"/>
                          </a:solidFill>
                          <a:effectLst/>
                        </a:rPr>
                        <a:t>Uzņēmuma “A” 2018.gadā izpildāmais apjoms (km)</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26721">
                <a:tc>
                  <a:txBody>
                    <a:bodyPr/>
                    <a:lstStyle/>
                    <a:p>
                      <a:pPr algn="just">
                        <a:spcAft>
                          <a:spcPts val="0"/>
                        </a:spcAft>
                      </a:pPr>
                      <a:r>
                        <a:rPr lang="lv-LV" sz="1200">
                          <a:solidFill>
                            <a:schemeClr val="tx1"/>
                          </a:solidFill>
                          <a:effectLst/>
                        </a:rPr>
                        <a:t>1.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Jēkabpils</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1 117 774</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558 887</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26721">
                <a:tc>
                  <a:txBody>
                    <a:bodyPr/>
                    <a:lstStyle/>
                    <a:p>
                      <a:pPr algn="just">
                        <a:spcAft>
                          <a:spcPts val="0"/>
                        </a:spcAft>
                      </a:pPr>
                      <a:r>
                        <a:rPr lang="lv-LV" sz="1200">
                          <a:solidFill>
                            <a:schemeClr val="tx1"/>
                          </a:solidFill>
                          <a:effectLst/>
                        </a:rPr>
                        <a:t>2.</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Madona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1 748 127</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874 063,5</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326721">
                <a:tc gridSpan="4">
                  <a:txBody>
                    <a:bodyPr/>
                    <a:lstStyle/>
                    <a:p>
                      <a:pPr algn="ctr">
                        <a:spcAft>
                          <a:spcPts val="0"/>
                        </a:spcAft>
                      </a:pPr>
                      <a:r>
                        <a:rPr lang="lv-LV" sz="1200">
                          <a:solidFill>
                            <a:schemeClr val="tx1"/>
                          </a:solidFill>
                          <a:effectLst/>
                        </a:rPr>
                        <a:t>Kopā</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lv-LV"/>
                    </a:p>
                  </a:txBody>
                  <a:tcPr/>
                </a:tc>
                <a:tc hMerge="1">
                  <a:txBody>
                    <a:bodyPr/>
                    <a:lstStyle/>
                    <a:p>
                      <a:endParaRPr lang="lv-LV"/>
                    </a:p>
                  </a:txBody>
                  <a:tcPr/>
                </a:tc>
                <a:tc hMerge="1">
                  <a:txBody>
                    <a:bodyPr/>
                    <a:lstStyle/>
                    <a:p>
                      <a:endParaRPr lang="lv-LV"/>
                    </a:p>
                  </a:txBody>
                  <a:tcPr/>
                </a:tc>
              </a:tr>
              <a:tr h="1246715">
                <a:tc>
                  <a:txBody>
                    <a:bodyPr/>
                    <a:lstStyle/>
                    <a:p>
                      <a:pPr algn="just">
                        <a:spcAft>
                          <a:spcPts val="0"/>
                        </a:spcAft>
                      </a:pPr>
                      <a:r>
                        <a:rPr lang="lv-LV" sz="1200">
                          <a:solidFill>
                            <a:schemeClr val="tx1"/>
                          </a:solidFill>
                          <a:effectLst/>
                        </a:rPr>
                        <a:t>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2 (divās) maršrutu tīkla daļas</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2 865 901 km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1 432 950,5</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2121C083-3766-411E-AD9E-6C4F5CC14E89}" type="slidenum">
              <a:rPr lang="lv-LV" altLang="lv-LV" smtClean="0"/>
              <a:pPr/>
              <a:t>32</a:t>
            </a:fld>
            <a:endParaRPr lang="lv-LV" altLang="lv-LV"/>
          </a:p>
        </p:txBody>
      </p:sp>
    </p:spTree>
    <p:extLst>
      <p:ext uri="{BB962C8B-B14F-4D97-AF65-F5344CB8AC3E}">
        <p14:creationId xmlns:p14="http://schemas.microsoft.com/office/powerpoint/2010/main" val="3228794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nr.2)</a:t>
            </a:r>
            <a:endParaRPr lang="lv-LV" sz="3200" dirty="0"/>
          </a:p>
        </p:txBody>
      </p:sp>
      <p:sp>
        <p:nvSpPr>
          <p:cNvPr id="3" name="Content Placeholder 2"/>
          <p:cNvSpPr>
            <a:spLocks noGrp="1"/>
          </p:cNvSpPr>
          <p:nvPr>
            <p:ph idx="1"/>
          </p:nvPr>
        </p:nvSpPr>
        <p:spPr/>
        <p:txBody>
          <a:bodyPr/>
          <a:lstStyle/>
          <a:p>
            <a:pPr marL="0" indent="0" algn="just">
              <a:buNone/>
            </a:pPr>
            <a:r>
              <a:rPr lang="lv-LV" sz="1800" dirty="0" err="1"/>
              <a:t>Ģenerāluzņēmums</a:t>
            </a:r>
            <a:r>
              <a:rPr lang="lv-LV" sz="1800" dirty="0"/>
              <a:t> un apakšuzņēmums “A+D” ir iesniedzis sekojošo reģionālās nozīmes maršrutu tīkla daļu prioritāšu sarakstu</a:t>
            </a:r>
            <a:r>
              <a:rPr lang="lv-LV" sz="1800" dirty="0" smtClean="0"/>
              <a:t>:</a:t>
            </a:r>
          </a:p>
          <a:p>
            <a:pPr marL="0" indent="0" algn="just">
              <a:buNone/>
            </a:pPr>
            <a:endParaRPr lang="lv-LV" sz="1800" dirty="0"/>
          </a:p>
          <a:p>
            <a:pPr marL="0" indent="0">
              <a:buNone/>
            </a:pPr>
            <a:endParaRPr lang="lv-LV" dirty="0"/>
          </a:p>
        </p:txBody>
      </p:sp>
      <p:graphicFrame>
        <p:nvGraphicFramePr>
          <p:cNvPr id="4" name="Table 3"/>
          <p:cNvGraphicFramePr>
            <a:graphicFrameLocks noGrp="1"/>
          </p:cNvGraphicFramePr>
          <p:nvPr>
            <p:extLst/>
          </p:nvPr>
        </p:nvGraphicFramePr>
        <p:xfrm>
          <a:off x="457200" y="2348879"/>
          <a:ext cx="8229600" cy="3024336"/>
        </p:xfrm>
        <a:graphic>
          <a:graphicData uri="http://schemas.openxmlformats.org/drawingml/2006/table">
            <a:tbl>
              <a:tblPr firstRow="1" firstCol="1" bandRow="1">
                <a:tableStyleId>{5C22544A-7EE6-4342-B048-85BDC9FD1C3A}</a:tableStyleId>
              </a:tblPr>
              <a:tblGrid>
                <a:gridCol w="980092"/>
                <a:gridCol w="3960048"/>
                <a:gridCol w="3289460"/>
              </a:tblGrid>
              <a:tr h="504056">
                <a:tc>
                  <a:txBody>
                    <a:bodyPr/>
                    <a:lstStyle/>
                    <a:p>
                      <a:pPr algn="ctr">
                        <a:spcAft>
                          <a:spcPts val="0"/>
                        </a:spcAft>
                      </a:pPr>
                      <a:r>
                        <a:rPr lang="lv-LV" sz="1200" dirty="0" err="1">
                          <a:solidFill>
                            <a:schemeClr val="tx1"/>
                          </a:solidFill>
                          <a:effectLst/>
                        </a:rPr>
                        <a:t>Nr.p.k</a:t>
                      </a:r>
                      <a:r>
                        <a:rPr lang="lv-LV" sz="1200" dirty="0">
                          <a:solidFill>
                            <a:schemeClr val="tx1"/>
                          </a:solidFill>
                          <a:effectLst/>
                        </a:rPr>
                        <a:t>.</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dirty="0">
                          <a:solidFill>
                            <a:schemeClr val="tx1"/>
                          </a:solidFill>
                          <a:effectLst/>
                        </a:rPr>
                        <a:t>Maršrutu tīkla daļa</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lv-LV" sz="1200">
                          <a:solidFill>
                            <a:schemeClr val="tx1"/>
                          </a:solidFill>
                          <a:effectLst/>
                        </a:rPr>
                        <a:t>2018.gadā</a:t>
                      </a:r>
                    </a:p>
                    <a:p>
                      <a:pPr algn="ctr">
                        <a:spcAft>
                          <a:spcPts val="0"/>
                        </a:spcAft>
                      </a:pPr>
                      <a:r>
                        <a:rPr lang="lv-LV" sz="1200">
                          <a:solidFill>
                            <a:schemeClr val="tx1"/>
                          </a:solidFill>
                          <a:effectLst/>
                        </a:rPr>
                        <a:t> veicamais apjoms (km)</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1. </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Daugavpils</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2 446 863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2. </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Rēzekne </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1 554 182</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3. </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Alūksne</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559 351</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4. </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Ziemeļkurzeme</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1 454 470</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5.</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Madona</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1 748 127 </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6.</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Preiļi</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986 661</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7.</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Limbaži</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a:solidFill>
                            <a:schemeClr val="tx1"/>
                          </a:solidFill>
                          <a:effectLst/>
                        </a:rPr>
                        <a:t>781 689</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dirty="0">
                          <a:solidFill>
                            <a:schemeClr val="tx1"/>
                          </a:solidFill>
                          <a:effectLst/>
                        </a:rPr>
                        <a:t>8.</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dirty="0">
                          <a:solidFill>
                            <a:schemeClr val="tx1"/>
                          </a:solidFill>
                          <a:effectLst/>
                        </a:rPr>
                        <a:t>Gulbene</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789 320</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a:solidFill>
                            <a:schemeClr val="tx1"/>
                          </a:solidFill>
                          <a:effectLst/>
                        </a:rPr>
                        <a:t>9.</a:t>
                      </a:r>
                      <a:endParaRPr lang="lv-LV" sz="12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Jēkabpils</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1 117 774</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252028">
                <a:tc>
                  <a:txBody>
                    <a:bodyPr/>
                    <a:lstStyle/>
                    <a:p>
                      <a:pPr algn="just">
                        <a:spcAft>
                          <a:spcPts val="0"/>
                        </a:spcAft>
                      </a:pPr>
                      <a:r>
                        <a:rPr lang="lv-LV" sz="1200" b="0" dirty="0">
                          <a:solidFill>
                            <a:schemeClr val="tx1"/>
                          </a:solidFill>
                          <a:effectLst/>
                        </a:rPr>
                        <a:t>10.</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Ludza</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r">
                        <a:spcAft>
                          <a:spcPts val="0"/>
                        </a:spcAft>
                      </a:pPr>
                      <a:r>
                        <a:rPr lang="lv-LV" sz="1200" dirty="0">
                          <a:solidFill>
                            <a:schemeClr val="tx1"/>
                          </a:solidFill>
                          <a:effectLst/>
                        </a:rPr>
                        <a:t>599 103</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1938338" y="27654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6" name="Slide Number Placeholder 5"/>
          <p:cNvSpPr>
            <a:spLocks noGrp="1"/>
          </p:cNvSpPr>
          <p:nvPr>
            <p:ph type="sldNum" sz="quarter" idx="12"/>
          </p:nvPr>
        </p:nvSpPr>
        <p:spPr/>
        <p:txBody>
          <a:bodyPr/>
          <a:lstStyle/>
          <a:p>
            <a:fld id="{2121C083-3766-411E-AD9E-6C4F5CC14E89}" type="slidenum">
              <a:rPr lang="lv-LV" altLang="lv-LV" smtClean="0"/>
              <a:pPr/>
              <a:t>33</a:t>
            </a:fld>
            <a:endParaRPr lang="lv-LV" altLang="lv-LV"/>
          </a:p>
        </p:txBody>
      </p:sp>
    </p:spTree>
    <p:extLst>
      <p:ext uri="{BB962C8B-B14F-4D97-AF65-F5344CB8AC3E}">
        <p14:creationId xmlns:p14="http://schemas.microsoft.com/office/powerpoint/2010/main" val="3726482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Uzvarētāja noteikšanas metodika</a:t>
            </a:r>
            <a:br>
              <a:rPr lang="lv-LV" sz="3200" b="1" dirty="0">
                <a:latin typeface="Arial" panose="020B0604020202020204" pitchFamily="34" charset="0"/>
                <a:cs typeface="Arial" panose="020B0604020202020204" pitchFamily="34" charset="0"/>
              </a:rPr>
            </a:br>
            <a:r>
              <a:rPr lang="lv-LV" sz="3200" b="1" dirty="0">
                <a:latin typeface="Arial" panose="020B0604020202020204" pitchFamily="34" charset="0"/>
                <a:cs typeface="Arial" panose="020B0604020202020204" pitchFamily="34" charset="0"/>
              </a:rPr>
              <a:t>(praktisks </a:t>
            </a:r>
            <a:r>
              <a:rPr lang="lv-LV" sz="3200" b="1" dirty="0" smtClean="0">
                <a:latin typeface="Arial" panose="020B0604020202020204" pitchFamily="34" charset="0"/>
                <a:cs typeface="Arial" panose="020B0604020202020204" pitchFamily="34" charset="0"/>
              </a:rPr>
              <a:t>piemērs nr.2)</a:t>
            </a:r>
            <a:endParaRPr lang="lv-LV"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endParaRPr lang="lv-LV" sz="2000" dirty="0" smtClean="0">
              <a:latin typeface="Arial" panose="020B0604020202020204" pitchFamily="34" charset="0"/>
              <a:cs typeface="Arial" panose="020B0604020202020204" pitchFamily="34" charset="0"/>
            </a:endParaRPr>
          </a:p>
          <a:p>
            <a:pPr algn="just"/>
            <a:r>
              <a:rPr lang="lv-LV" sz="2000" dirty="0" smtClean="0">
                <a:latin typeface="Arial" panose="020B0604020202020204" pitchFamily="34" charset="0"/>
                <a:cs typeface="Arial" panose="020B0604020202020204" pitchFamily="34" charset="0"/>
              </a:rPr>
              <a:t>Pasūtītājs </a:t>
            </a:r>
            <a:r>
              <a:rPr lang="lv-LV" sz="2000" b="1" dirty="0">
                <a:latin typeface="Arial" panose="020B0604020202020204" pitchFamily="34" charset="0"/>
                <a:cs typeface="Arial" panose="020B0604020202020204" pitchFamily="34" charset="0"/>
              </a:rPr>
              <a:t>pirmo salīdzina tā Pretendenta </a:t>
            </a:r>
            <a:r>
              <a:rPr lang="lv-LV" sz="2000" dirty="0">
                <a:latin typeface="Arial" panose="020B0604020202020204" pitchFamily="34" charset="0"/>
                <a:cs typeface="Arial" panose="020B0604020202020204" pitchFamily="34" charset="0"/>
              </a:rPr>
              <a:t>(atsevišķā uzņēmuma, personu apvienības vai pretendenta, kas piedāvājumu iesniedzis kombinācijā </a:t>
            </a:r>
            <a:r>
              <a:rPr lang="lv-LV" sz="2000" dirty="0" err="1">
                <a:latin typeface="Arial" panose="020B0604020202020204" pitchFamily="34" charset="0"/>
                <a:cs typeface="Arial" panose="020B0604020202020204" pitchFamily="34" charset="0"/>
              </a:rPr>
              <a:t>ģenerāluzņēmums</a:t>
            </a:r>
            <a:r>
              <a:rPr lang="lv-LV" sz="2000" dirty="0">
                <a:latin typeface="Arial" panose="020B0604020202020204" pitchFamily="34" charset="0"/>
                <a:cs typeface="Arial" panose="020B0604020202020204" pitchFamily="34" charset="0"/>
              </a:rPr>
              <a:t> un apakšuzņēmums) iesniegto </a:t>
            </a:r>
            <a:r>
              <a:rPr lang="lv-LV" sz="2000" b="1" dirty="0">
                <a:latin typeface="Arial" panose="020B0604020202020204" pitchFamily="34" charset="0"/>
                <a:cs typeface="Arial" panose="020B0604020202020204" pitchFamily="34" charset="0"/>
              </a:rPr>
              <a:t>prioritāro maršruta tīkla daļu sarakstu </a:t>
            </a:r>
            <a:r>
              <a:rPr lang="lv-LV" sz="2000" i="1" dirty="0">
                <a:latin typeface="Arial" panose="020B0604020202020204" pitchFamily="34" charset="0"/>
                <a:cs typeface="Arial" panose="020B0604020202020204" pitchFamily="34" charset="0"/>
              </a:rPr>
              <a:t>(nolikuma 2.pielikums) </a:t>
            </a:r>
            <a:r>
              <a:rPr lang="lv-LV" sz="2000" dirty="0">
                <a:latin typeface="Arial" panose="020B0604020202020204" pitchFamily="34" charset="0"/>
                <a:cs typeface="Arial" panose="020B0604020202020204" pitchFamily="34" charset="0"/>
              </a:rPr>
              <a:t>ar daļām, kurās Pretendentam tiek potenciāli piešķiramas tiesības sniegt sabiedriskā transporta pakalpojumus un </a:t>
            </a:r>
            <a:r>
              <a:rPr lang="lv-LV" sz="2000" b="1" dirty="0" err="1">
                <a:latin typeface="Arial" panose="020B0604020202020204" pitchFamily="34" charset="0"/>
                <a:cs typeface="Arial" panose="020B0604020202020204" pitchFamily="34" charset="0"/>
              </a:rPr>
              <a:t>pirmam</a:t>
            </a:r>
            <a:r>
              <a:rPr lang="lv-LV" sz="2000" b="1" dirty="0">
                <a:latin typeface="Arial" panose="020B0604020202020204" pitchFamily="34" charset="0"/>
                <a:cs typeface="Arial" panose="020B0604020202020204" pitchFamily="34" charset="0"/>
              </a:rPr>
              <a:t> piešķir tiesības </a:t>
            </a:r>
            <a:r>
              <a:rPr lang="lv-LV" sz="2000" dirty="0">
                <a:latin typeface="Arial" panose="020B0604020202020204" pitchFamily="34" charset="0"/>
                <a:cs typeface="Arial" panose="020B0604020202020204" pitchFamily="34" charset="0"/>
              </a:rPr>
              <a:t>(atzīst par uzvarētāju) tam Pretendentam, </a:t>
            </a:r>
            <a:r>
              <a:rPr lang="lv-LV" sz="2000" b="1" dirty="0">
                <a:latin typeface="Arial" panose="020B0604020202020204" pitchFamily="34" charset="0"/>
                <a:cs typeface="Arial" panose="020B0604020202020204" pitchFamily="34" charset="0"/>
              </a:rPr>
              <a:t>kurš pirmais ir iesniedzis piedāvājumu </a:t>
            </a:r>
            <a:r>
              <a:rPr lang="lv-LV" sz="2000" dirty="0">
                <a:latin typeface="Arial" panose="020B0604020202020204" pitchFamily="34" charset="0"/>
                <a:cs typeface="Arial" panose="020B0604020202020204" pitchFamily="34" charset="0"/>
              </a:rPr>
              <a:t>(piedāvājuma iesniegšanas laiks un datums ir fiksēts uz piedāvājuma aploksnes). </a:t>
            </a:r>
          </a:p>
          <a:p>
            <a:endParaRPr lang="lv-LV" dirty="0"/>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34</a:t>
            </a:fld>
            <a:endParaRPr lang="lv-LV" altLang="lv-LV"/>
          </a:p>
        </p:txBody>
      </p:sp>
    </p:spTree>
    <p:extLst>
      <p:ext uri="{BB962C8B-B14F-4D97-AF65-F5344CB8AC3E}">
        <p14:creationId xmlns:p14="http://schemas.microsoft.com/office/powerpoint/2010/main" val="12200374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Personu apvienības “A+B+C” piedāvājums</a:t>
            </a:r>
            <a:endParaRPr lang="lv-LV" sz="32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2"/>
          <a:stretch>
            <a:fillRect/>
          </a:stretch>
        </p:blipFill>
        <p:spPr>
          <a:xfrm>
            <a:off x="539552" y="1628800"/>
            <a:ext cx="8229600" cy="3960440"/>
          </a:xfrm>
          <a:prstGeom prst="rect">
            <a:avLst/>
          </a:prstGeom>
        </p:spPr>
      </p:pic>
      <p:sp>
        <p:nvSpPr>
          <p:cNvPr id="3" name="Slide Number Placeholder 2"/>
          <p:cNvSpPr>
            <a:spLocks noGrp="1"/>
          </p:cNvSpPr>
          <p:nvPr>
            <p:ph type="sldNum" sz="quarter" idx="12"/>
          </p:nvPr>
        </p:nvSpPr>
        <p:spPr/>
        <p:txBody>
          <a:bodyPr/>
          <a:lstStyle/>
          <a:p>
            <a:fld id="{2121C083-3766-411E-AD9E-6C4F5CC14E89}" type="slidenum">
              <a:rPr lang="lv-LV" altLang="lv-LV" smtClean="0"/>
              <a:pPr/>
              <a:t>35</a:t>
            </a:fld>
            <a:endParaRPr lang="lv-LV" altLang="lv-LV"/>
          </a:p>
        </p:txBody>
      </p:sp>
    </p:spTree>
    <p:extLst>
      <p:ext uri="{BB962C8B-B14F-4D97-AF65-F5344CB8AC3E}">
        <p14:creationId xmlns:p14="http://schemas.microsoft.com/office/powerpoint/2010/main" val="21833157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Personu </a:t>
            </a:r>
            <a:r>
              <a:rPr lang="lv-LV" sz="3200" b="1" dirty="0">
                <a:latin typeface="Arial" panose="020B0604020202020204" pitchFamily="34" charset="0"/>
                <a:cs typeface="Arial" panose="020B0604020202020204" pitchFamily="34" charset="0"/>
              </a:rPr>
              <a:t>apvienības “A+B+C</a:t>
            </a:r>
            <a:r>
              <a:rPr lang="lv-LV" sz="3200" b="1" dirty="0" smtClean="0">
                <a:latin typeface="Arial" panose="020B0604020202020204" pitchFamily="34" charset="0"/>
                <a:cs typeface="Arial" panose="020B0604020202020204" pitchFamily="34" charset="0"/>
              </a:rPr>
              <a:t>” </a:t>
            </a:r>
            <a:br>
              <a:rPr lang="lv-LV" sz="3200" b="1" dirty="0" smtClean="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piedāvājums</a:t>
            </a:r>
            <a:endParaRPr lang="lv-LV" sz="32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nvPr>
        </p:nvGraphicFramePr>
        <p:xfrm>
          <a:off x="457200" y="1700808"/>
          <a:ext cx="8229601" cy="3672408"/>
        </p:xfrm>
        <a:graphic>
          <a:graphicData uri="http://schemas.openxmlformats.org/drawingml/2006/table">
            <a:tbl>
              <a:tblPr firstRow="1" firstCol="1" bandRow="1">
                <a:tableStyleId>{5C22544A-7EE6-4342-B048-85BDC9FD1C3A}</a:tableStyleId>
              </a:tblPr>
              <a:tblGrid>
                <a:gridCol w="885102"/>
                <a:gridCol w="2362115"/>
                <a:gridCol w="1848571"/>
                <a:gridCol w="1281553"/>
                <a:gridCol w="1852260"/>
              </a:tblGrid>
              <a:tr h="1296144">
                <a:tc>
                  <a:txBody>
                    <a:bodyPr/>
                    <a:lstStyle/>
                    <a:p>
                      <a:pPr algn="just">
                        <a:spcAft>
                          <a:spcPts val="0"/>
                        </a:spcAft>
                      </a:pPr>
                      <a:r>
                        <a:rPr lang="lv-LV" sz="1200" b="0" dirty="0">
                          <a:solidFill>
                            <a:schemeClr val="tx1"/>
                          </a:solidFill>
                          <a:effectLst/>
                        </a:rPr>
                        <a:t>4.</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b="0" dirty="0">
                          <a:solidFill>
                            <a:schemeClr val="tx1"/>
                          </a:solidFill>
                          <a:effectLst/>
                        </a:rPr>
                        <a:t>Ludza</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b="0" dirty="0">
                          <a:solidFill>
                            <a:schemeClr val="tx1"/>
                          </a:solidFill>
                          <a:effectLst/>
                        </a:rPr>
                        <a:t>599 103</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b="0" dirty="0">
                          <a:solidFill>
                            <a:schemeClr val="tx1"/>
                          </a:solidFill>
                          <a:effectLst/>
                        </a:rPr>
                        <a:t>299 551,5</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b="0" dirty="0" err="1">
                          <a:solidFill>
                            <a:schemeClr val="tx1"/>
                          </a:solidFill>
                          <a:effectLst/>
                        </a:rPr>
                        <a:t>M.t</a:t>
                      </a:r>
                      <a:r>
                        <a:rPr lang="lv-LV" sz="1200" b="0" dirty="0">
                          <a:solidFill>
                            <a:schemeClr val="tx1"/>
                          </a:solidFill>
                          <a:effectLst/>
                        </a:rPr>
                        <a:t>. daļai “Alūksne”, “Limbaži” un “Rēzekne” </a:t>
                      </a:r>
                      <a:r>
                        <a:rPr lang="lv-LV" sz="1200" b="1" u="sng" dirty="0">
                          <a:solidFill>
                            <a:schemeClr val="tx1"/>
                          </a:solidFill>
                          <a:effectLst/>
                        </a:rPr>
                        <a:t>pieskaita</a:t>
                      </a:r>
                      <a:r>
                        <a:rPr lang="lv-LV" sz="1200" b="0" dirty="0">
                          <a:solidFill>
                            <a:schemeClr val="tx1"/>
                          </a:solidFill>
                          <a:effectLst/>
                        </a:rPr>
                        <a:t> </a:t>
                      </a:r>
                      <a:r>
                        <a:rPr lang="lv-LV" sz="1200" b="0" dirty="0" err="1">
                          <a:solidFill>
                            <a:schemeClr val="tx1"/>
                          </a:solidFill>
                          <a:effectLst/>
                        </a:rPr>
                        <a:t>m.t</a:t>
                      </a:r>
                      <a:r>
                        <a:rPr lang="lv-LV" sz="1200" b="0" dirty="0">
                          <a:solidFill>
                            <a:schemeClr val="tx1"/>
                          </a:solidFill>
                          <a:effectLst/>
                        </a:rPr>
                        <a:t>. daļas “Ludza” 2018.gada nobraukumu.</a:t>
                      </a:r>
                      <a:r>
                        <a:rPr lang="lv-LV" sz="1200" dirty="0">
                          <a:solidFill>
                            <a:schemeClr val="tx1"/>
                          </a:solidFill>
                          <a:effectLst/>
                        </a:rPr>
                        <a:t> </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648072">
                <a:tc gridSpan="2">
                  <a:txBody>
                    <a:bodyPr/>
                    <a:lstStyle/>
                    <a:p>
                      <a:pPr algn="r">
                        <a:spcAft>
                          <a:spcPts val="0"/>
                        </a:spcAft>
                      </a:pPr>
                      <a:r>
                        <a:rPr lang="lv-LV" sz="1200" dirty="0">
                          <a:solidFill>
                            <a:schemeClr val="tx1"/>
                          </a:solidFill>
                          <a:effectLst/>
                        </a:rPr>
                        <a:t>Kopā</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lv-LV"/>
                    </a:p>
                  </a:txBody>
                  <a:tcPr/>
                </a:tc>
                <a:tc>
                  <a:txBody>
                    <a:bodyPr/>
                    <a:lstStyle/>
                    <a:p>
                      <a:pPr algn="just">
                        <a:spcAft>
                          <a:spcPts val="0"/>
                        </a:spcAft>
                      </a:pPr>
                      <a:r>
                        <a:rPr lang="lv-LV" sz="1200" dirty="0">
                          <a:solidFill>
                            <a:schemeClr val="tx1"/>
                          </a:solidFill>
                          <a:effectLst/>
                        </a:rPr>
                        <a:t>3 494 325 </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a:solidFill>
                            <a:schemeClr val="tx1"/>
                          </a:solidFill>
                          <a:effectLst/>
                        </a:rPr>
                        <a:t>1 747 162,5</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b="1" u="sng" dirty="0">
                          <a:solidFill>
                            <a:schemeClr val="tx1"/>
                          </a:solidFill>
                          <a:effectLst/>
                        </a:rPr>
                        <a:t>Atzīst</a:t>
                      </a:r>
                      <a:r>
                        <a:rPr lang="lv-LV" sz="1200" dirty="0">
                          <a:solidFill>
                            <a:schemeClr val="tx1"/>
                          </a:solidFill>
                          <a:effectLst/>
                        </a:rPr>
                        <a:t> Pretendentu par uzvarētāju </a:t>
                      </a:r>
                      <a:r>
                        <a:rPr lang="lv-LV" sz="1200" dirty="0" err="1">
                          <a:solidFill>
                            <a:schemeClr val="tx1"/>
                          </a:solidFill>
                          <a:effectLst/>
                        </a:rPr>
                        <a:t>m.t</a:t>
                      </a:r>
                      <a:r>
                        <a:rPr lang="lv-LV" sz="1200" dirty="0">
                          <a:solidFill>
                            <a:schemeClr val="tx1"/>
                          </a:solidFill>
                          <a:effectLst/>
                        </a:rPr>
                        <a:t>. daļā “Ludza”. </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1728192">
                <a:tc gridSpan="5">
                  <a:txBody>
                    <a:bodyPr/>
                    <a:lstStyle/>
                    <a:p>
                      <a:pPr algn="just">
                        <a:spcAft>
                          <a:spcPts val="0"/>
                        </a:spcAft>
                      </a:pPr>
                      <a:r>
                        <a:rPr lang="lv-LV" sz="1200" dirty="0">
                          <a:solidFill>
                            <a:schemeClr val="tx1"/>
                          </a:solidFill>
                          <a:effectLst/>
                        </a:rPr>
                        <a:t>Atzīst personu apvienību “A+B+C” par uzvarētāju </a:t>
                      </a:r>
                      <a:r>
                        <a:rPr lang="lv-LV" sz="1200" dirty="0" err="1">
                          <a:solidFill>
                            <a:schemeClr val="tx1"/>
                          </a:solidFill>
                          <a:effectLst/>
                        </a:rPr>
                        <a:t>m.t</a:t>
                      </a:r>
                      <a:r>
                        <a:rPr lang="lv-LV" sz="1200" dirty="0">
                          <a:solidFill>
                            <a:schemeClr val="tx1"/>
                          </a:solidFill>
                          <a:effectLst/>
                        </a:rPr>
                        <a:t>. daļā:</a:t>
                      </a:r>
                    </a:p>
                    <a:p>
                      <a:pPr algn="just">
                        <a:spcAft>
                          <a:spcPts val="0"/>
                        </a:spcAft>
                      </a:pPr>
                      <a:r>
                        <a:rPr lang="lv-LV" sz="1200" dirty="0">
                          <a:solidFill>
                            <a:schemeClr val="tx1"/>
                          </a:solidFill>
                          <a:effectLst/>
                        </a:rPr>
                        <a:t>1. “Alūksne”;</a:t>
                      </a:r>
                    </a:p>
                    <a:p>
                      <a:pPr algn="just">
                        <a:spcAft>
                          <a:spcPts val="0"/>
                        </a:spcAft>
                      </a:pPr>
                      <a:r>
                        <a:rPr lang="lv-LV" sz="1200" dirty="0">
                          <a:solidFill>
                            <a:schemeClr val="tx1"/>
                          </a:solidFill>
                          <a:effectLst/>
                        </a:rPr>
                        <a:t>2. “Limbaži”;</a:t>
                      </a:r>
                    </a:p>
                    <a:p>
                      <a:pPr algn="just">
                        <a:spcAft>
                          <a:spcPts val="0"/>
                        </a:spcAft>
                      </a:pPr>
                      <a:r>
                        <a:rPr lang="lv-LV" sz="1200" dirty="0">
                          <a:solidFill>
                            <a:schemeClr val="tx1"/>
                          </a:solidFill>
                          <a:effectLst/>
                        </a:rPr>
                        <a:t>3. “Rēzekne”;</a:t>
                      </a:r>
                    </a:p>
                    <a:p>
                      <a:pPr algn="just">
                        <a:spcAft>
                          <a:spcPts val="0"/>
                        </a:spcAft>
                      </a:pPr>
                      <a:r>
                        <a:rPr lang="lv-LV" sz="1200" dirty="0">
                          <a:solidFill>
                            <a:schemeClr val="tx1"/>
                          </a:solidFill>
                          <a:effectLst/>
                        </a:rPr>
                        <a:t>4. “Ludza”.</a:t>
                      </a:r>
                    </a:p>
                    <a:p>
                      <a:pPr algn="just">
                        <a:spcAft>
                          <a:spcPts val="0"/>
                        </a:spcAft>
                      </a:pPr>
                      <a:r>
                        <a:rPr lang="lv-LV" sz="1200" dirty="0">
                          <a:solidFill>
                            <a:schemeClr val="tx1"/>
                          </a:solidFill>
                          <a:effectLst/>
                        </a:rPr>
                        <a:t>Kopējais nobraukums 3 494 325 km.</a:t>
                      </a:r>
                    </a:p>
                    <a:p>
                      <a:pPr algn="just">
                        <a:spcAft>
                          <a:spcPts val="0"/>
                        </a:spcAft>
                      </a:pPr>
                      <a:r>
                        <a:rPr lang="lv-LV" sz="1200" dirty="0">
                          <a:solidFill>
                            <a:schemeClr val="tx1"/>
                          </a:solidFill>
                          <a:effectLst/>
                        </a:rPr>
                        <a:t> </a:t>
                      </a:r>
                    </a:p>
                    <a:p>
                      <a:pPr algn="just">
                        <a:spcAft>
                          <a:spcPts val="0"/>
                        </a:spcAft>
                      </a:pPr>
                      <a:r>
                        <a:rPr lang="lv-LV" sz="1200" dirty="0">
                          <a:solidFill>
                            <a:schemeClr val="tx1"/>
                          </a:solidFill>
                          <a:effectLst/>
                        </a:rPr>
                        <a:t>Personu apvienības dalībnieka “A” kopējais nobraukums: 1 747 162,5 km. </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36</a:t>
            </a:fld>
            <a:endParaRPr lang="lv-LV" altLang="lv-LV"/>
          </a:p>
        </p:txBody>
      </p:sp>
    </p:spTree>
    <p:extLst>
      <p:ext uri="{BB962C8B-B14F-4D97-AF65-F5344CB8AC3E}">
        <p14:creationId xmlns:p14="http://schemas.microsoft.com/office/powerpoint/2010/main" val="3750264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dirty="0" smtClean="0">
                <a:latin typeface="Arial" panose="020B0604020202020204" pitchFamily="34" charset="0"/>
                <a:cs typeface="Arial" panose="020B0604020202020204" pitchFamily="34" charset="0"/>
              </a:rPr>
              <a:t/>
            </a:r>
            <a:br>
              <a:rPr lang="lv-LV" sz="3200" dirty="0" smtClean="0">
                <a:latin typeface="Arial" panose="020B0604020202020204" pitchFamily="34" charset="0"/>
                <a:cs typeface="Arial" panose="020B0604020202020204" pitchFamily="34" charset="0"/>
              </a:rPr>
            </a:br>
            <a:r>
              <a:rPr lang="lv-LV" sz="3000" b="1" dirty="0" smtClean="0">
                <a:latin typeface="Arial" panose="020B0604020202020204" pitchFamily="34" charset="0"/>
                <a:cs typeface="Arial" panose="020B0604020202020204" pitchFamily="34" charset="0"/>
              </a:rPr>
              <a:t>Pretendenta </a:t>
            </a:r>
            <a:r>
              <a:rPr lang="lv-LV" sz="3000" b="1" dirty="0">
                <a:latin typeface="Arial" panose="020B0604020202020204" pitchFamily="34" charset="0"/>
                <a:cs typeface="Arial" panose="020B0604020202020204" pitchFamily="34" charset="0"/>
              </a:rPr>
              <a:t>“A” </a:t>
            </a:r>
            <a:r>
              <a:rPr lang="lv-LV" sz="3000" b="1" dirty="0" smtClean="0">
                <a:latin typeface="Arial" panose="020B0604020202020204" pitchFamily="34" charset="0"/>
                <a:cs typeface="Arial" panose="020B0604020202020204" pitchFamily="34" charset="0"/>
              </a:rPr>
              <a:t>piedāvājums</a:t>
            </a:r>
            <a:r>
              <a:rPr lang="lv-LV" sz="3200" dirty="0">
                <a:latin typeface="Arial" panose="020B0604020202020204" pitchFamily="34" charset="0"/>
                <a:cs typeface="Arial" panose="020B0604020202020204" pitchFamily="34" charset="0"/>
              </a:rPr>
              <a:t/>
            </a:r>
            <a:br>
              <a:rPr lang="lv-LV" sz="3200" dirty="0">
                <a:latin typeface="Arial" panose="020B0604020202020204" pitchFamily="34" charset="0"/>
                <a:cs typeface="Arial" panose="020B0604020202020204" pitchFamily="34" charset="0"/>
              </a:rPr>
            </a:br>
            <a:endParaRPr lang="lv-LV"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nvPr>
        </p:nvGraphicFramePr>
        <p:xfrm>
          <a:off x="457200" y="1417639"/>
          <a:ext cx="8291264" cy="3666661"/>
        </p:xfrm>
        <a:graphic>
          <a:graphicData uri="http://schemas.openxmlformats.org/drawingml/2006/table">
            <a:tbl>
              <a:tblPr firstRow="1" firstCol="1" bandRow="1">
                <a:tableStyleId>{5C22544A-7EE6-4342-B048-85BDC9FD1C3A}</a:tableStyleId>
              </a:tblPr>
              <a:tblGrid>
                <a:gridCol w="889428"/>
                <a:gridCol w="2850380"/>
                <a:gridCol w="2304096"/>
                <a:gridCol w="2247360"/>
              </a:tblGrid>
              <a:tr h="359598">
                <a:tc>
                  <a:txBody>
                    <a:bodyPr/>
                    <a:lstStyle/>
                    <a:p>
                      <a:pPr algn="ctr">
                        <a:spcAft>
                          <a:spcPts val="0"/>
                        </a:spcAft>
                      </a:pPr>
                      <a:r>
                        <a:rPr lang="lv-LV" sz="900" dirty="0" err="1">
                          <a:solidFill>
                            <a:schemeClr val="tx1"/>
                          </a:solidFill>
                          <a:effectLst/>
                        </a:rPr>
                        <a:t>Nr.p.k</a:t>
                      </a:r>
                      <a:r>
                        <a:rPr lang="lv-LV" sz="900" dirty="0">
                          <a:solidFill>
                            <a:schemeClr val="tx1"/>
                          </a:solidFill>
                          <a:effectLst/>
                        </a:rPr>
                        <a:t>.</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ctr">
                        <a:spcAft>
                          <a:spcPts val="0"/>
                        </a:spcAft>
                      </a:pPr>
                      <a:r>
                        <a:rPr lang="lv-LV" sz="900" dirty="0">
                          <a:solidFill>
                            <a:schemeClr val="tx1"/>
                          </a:solidFill>
                          <a:effectLst/>
                        </a:rPr>
                        <a:t>Maršrutu tīkla daļa</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ctr">
                        <a:spcAft>
                          <a:spcPts val="0"/>
                        </a:spcAft>
                      </a:pPr>
                      <a:r>
                        <a:rPr lang="lv-LV" sz="900">
                          <a:solidFill>
                            <a:schemeClr val="tx1"/>
                          </a:solidFill>
                          <a:effectLst/>
                        </a:rPr>
                        <a:t>2018.gadā</a:t>
                      </a:r>
                    </a:p>
                    <a:p>
                      <a:pPr algn="ctr">
                        <a:spcAft>
                          <a:spcPts val="0"/>
                        </a:spcAft>
                      </a:pPr>
                      <a:r>
                        <a:rPr lang="lv-LV" sz="900">
                          <a:solidFill>
                            <a:schemeClr val="tx1"/>
                          </a:solidFill>
                          <a:effectLst/>
                        </a:rPr>
                        <a:t>veicamais apjoms (km)</a:t>
                      </a:r>
                      <a:endParaRPr lang="lv-LV"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ctr">
                        <a:spcAft>
                          <a:spcPts val="0"/>
                        </a:spcAft>
                      </a:pPr>
                      <a:r>
                        <a:rPr lang="lv-LV" sz="900">
                          <a:solidFill>
                            <a:schemeClr val="tx1"/>
                          </a:solidFill>
                          <a:effectLst/>
                        </a:rPr>
                        <a:t>Pasūtītāja veicamās darbības</a:t>
                      </a:r>
                      <a:endParaRPr lang="lv-LV"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r>
              <a:tr h="1078795">
                <a:tc>
                  <a:txBody>
                    <a:bodyPr/>
                    <a:lstStyle/>
                    <a:p>
                      <a:pPr algn="just">
                        <a:spcAft>
                          <a:spcPts val="0"/>
                        </a:spcAft>
                      </a:pPr>
                      <a:r>
                        <a:rPr lang="lv-LV" sz="900">
                          <a:solidFill>
                            <a:schemeClr val="tx1"/>
                          </a:solidFill>
                          <a:effectLst/>
                        </a:rPr>
                        <a:t>1.</a:t>
                      </a:r>
                      <a:endParaRPr lang="lv-LV"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just">
                        <a:spcAft>
                          <a:spcPts val="0"/>
                        </a:spcAft>
                      </a:pPr>
                      <a:r>
                        <a:rPr lang="lv-LV" sz="900" dirty="0">
                          <a:solidFill>
                            <a:schemeClr val="tx1"/>
                          </a:solidFill>
                          <a:effectLst/>
                        </a:rPr>
                        <a:t>Daugavpils</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just">
                        <a:spcAft>
                          <a:spcPts val="0"/>
                        </a:spcAft>
                      </a:pPr>
                      <a:r>
                        <a:rPr lang="lv-LV" sz="900" dirty="0">
                          <a:solidFill>
                            <a:schemeClr val="tx1"/>
                          </a:solidFill>
                          <a:effectLst/>
                        </a:rPr>
                        <a:t>2 446 863</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just">
                        <a:spcAft>
                          <a:spcPts val="0"/>
                        </a:spcAft>
                      </a:pPr>
                      <a:r>
                        <a:rPr lang="lv-LV" sz="900" dirty="0">
                          <a:solidFill>
                            <a:schemeClr val="tx1"/>
                          </a:solidFill>
                          <a:effectLst/>
                        </a:rPr>
                        <a:t>Pie uzņēmuma “A” nobraukuma, kuru viņš ir ieguvis personu apvienībā “A+B+C” (1 747 162.5 km) </a:t>
                      </a:r>
                      <a:r>
                        <a:rPr lang="lv-LV" sz="900" b="1" u="sng" dirty="0">
                          <a:solidFill>
                            <a:schemeClr val="tx1"/>
                          </a:solidFill>
                          <a:effectLst/>
                        </a:rPr>
                        <a:t>pieskaita</a:t>
                      </a:r>
                      <a:r>
                        <a:rPr lang="lv-LV" sz="900" dirty="0">
                          <a:solidFill>
                            <a:schemeClr val="tx1"/>
                          </a:solidFill>
                          <a:effectLst/>
                        </a:rPr>
                        <a:t> </a:t>
                      </a:r>
                      <a:r>
                        <a:rPr lang="lv-LV" sz="900" dirty="0" err="1">
                          <a:solidFill>
                            <a:schemeClr val="tx1"/>
                          </a:solidFill>
                          <a:effectLst/>
                        </a:rPr>
                        <a:t>m.t</a:t>
                      </a:r>
                      <a:r>
                        <a:rPr lang="lv-LV" sz="900" dirty="0">
                          <a:solidFill>
                            <a:schemeClr val="tx1"/>
                          </a:solidFill>
                          <a:effectLst/>
                        </a:rPr>
                        <a:t>. daļas “Daugavpils” 2018.gada nobraukumu.</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r>
              <a:tr h="359598">
                <a:tc gridSpan="2">
                  <a:txBody>
                    <a:bodyPr/>
                    <a:lstStyle/>
                    <a:p>
                      <a:pPr algn="r">
                        <a:spcAft>
                          <a:spcPts val="0"/>
                        </a:spcAft>
                      </a:pPr>
                      <a:r>
                        <a:rPr lang="lv-LV" sz="900">
                          <a:solidFill>
                            <a:schemeClr val="tx1"/>
                          </a:solidFill>
                          <a:effectLst/>
                        </a:rPr>
                        <a:t>Kopā</a:t>
                      </a:r>
                      <a:endParaRPr lang="lv-LV"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hMerge="1">
                  <a:txBody>
                    <a:bodyPr/>
                    <a:lstStyle/>
                    <a:p>
                      <a:endParaRPr lang="lv-LV"/>
                    </a:p>
                  </a:txBody>
                  <a:tcPr/>
                </a:tc>
                <a:tc>
                  <a:txBody>
                    <a:bodyPr/>
                    <a:lstStyle/>
                    <a:p>
                      <a:pPr algn="just">
                        <a:spcAft>
                          <a:spcPts val="0"/>
                        </a:spcAft>
                      </a:pPr>
                      <a:r>
                        <a:rPr lang="lv-LV" sz="900" dirty="0">
                          <a:solidFill>
                            <a:schemeClr val="tx1"/>
                          </a:solidFill>
                          <a:effectLst/>
                        </a:rPr>
                        <a:t>4 194 025,5</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just">
                        <a:spcAft>
                          <a:spcPts val="0"/>
                        </a:spcAft>
                      </a:pPr>
                      <a:r>
                        <a:rPr lang="lv-LV" sz="900" b="1" u="sng" dirty="0">
                          <a:solidFill>
                            <a:schemeClr val="tx1"/>
                          </a:solidFill>
                          <a:effectLst/>
                        </a:rPr>
                        <a:t>Atzīst</a:t>
                      </a:r>
                      <a:r>
                        <a:rPr lang="lv-LV" sz="900" dirty="0">
                          <a:solidFill>
                            <a:schemeClr val="tx1"/>
                          </a:solidFill>
                          <a:effectLst/>
                        </a:rPr>
                        <a:t> Pretendentu “A” par uzvarētāju </a:t>
                      </a:r>
                      <a:r>
                        <a:rPr lang="lv-LV" sz="900" dirty="0" err="1">
                          <a:solidFill>
                            <a:schemeClr val="tx1"/>
                          </a:solidFill>
                          <a:effectLst/>
                        </a:rPr>
                        <a:t>m.t</a:t>
                      </a:r>
                      <a:r>
                        <a:rPr lang="lv-LV" sz="900" dirty="0">
                          <a:solidFill>
                            <a:schemeClr val="tx1"/>
                          </a:solidFill>
                          <a:effectLst/>
                        </a:rPr>
                        <a:t>. daļā “Daugavpils”. </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r>
              <a:tr h="1149474">
                <a:tc>
                  <a:txBody>
                    <a:bodyPr/>
                    <a:lstStyle/>
                    <a:p>
                      <a:pPr algn="just">
                        <a:spcAft>
                          <a:spcPts val="0"/>
                        </a:spcAft>
                      </a:pPr>
                      <a:r>
                        <a:rPr lang="lv-LV" sz="900">
                          <a:solidFill>
                            <a:schemeClr val="tx1"/>
                          </a:solidFill>
                          <a:effectLst/>
                        </a:rPr>
                        <a:t>2.</a:t>
                      </a:r>
                      <a:endParaRPr lang="lv-LV"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just">
                        <a:spcAft>
                          <a:spcPts val="0"/>
                        </a:spcAft>
                      </a:pPr>
                      <a:r>
                        <a:rPr lang="lv-LV" sz="900">
                          <a:solidFill>
                            <a:schemeClr val="tx1"/>
                          </a:solidFill>
                          <a:effectLst/>
                        </a:rPr>
                        <a:t>Preiļi</a:t>
                      </a:r>
                      <a:endParaRPr lang="lv-LV"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just">
                        <a:spcAft>
                          <a:spcPts val="0"/>
                        </a:spcAft>
                      </a:pPr>
                      <a:r>
                        <a:rPr lang="lv-LV" sz="900" dirty="0">
                          <a:solidFill>
                            <a:schemeClr val="tx1"/>
                          </a:solidFill>
                          <a:effectLst/>
                        </a:rPr>
                        <a:t>986 661</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just">
                        <a:spcAft>
                          <a:spcPts val="0"/>
                        </a:spcAft>
                      </a:pPr>
                      <a:r>
                        <a:rPr lang="lv-LV" sz="900" dirty="0" err="1">
                          <a:solidFill>
                            <a:schemeClr val="tx1"/>
                          </a:solidFill>
                          <a:effectLst/>
                        </a:rPr>
                        <a:t>M.t</a:t>
                      </a:r>
                      <a:r>
                        <a:rPr lang="lv-LV" sz="900" dirty="0">
                          <a:solidFill>
                            <a:schemeClr val="tx1"/>
                          </a:solidFill>
                          <a:effectLst/>
                        </a:rPr>
                        <a:t>. daļai “Daugavpils” un uzņēmuma “A” nobraukumam, kuru viņš ir ieguvis personu apvienībā “A+B+C” (1 747 162,5 km) kopējās nobraukuma summas </a:t>
                      </a:r>
                      <a:r>
                        <a:rPr lang="lv-LV" sz="900" b="1" u="sng" dirty="0">
                          <a:solidFill>
                            <a:schemeClr val="tx1"/>
                          </a:solidFill>
                          <a:effectLst/>
                        </a:rPr>
                        <a:t>pieskaita </a:t>
                      </a:r>
                      <a:r>
                        <a:rPr lang="lv-LV" sz="900" dirty="0" err="1">
                          <a:solidFill>
                            <a:schemeClr val="tx1"/>
                          </a:solidFill>
                          <a:effectLst/>
                        </a:rPr>
                        <a:t>m.t</a:t>
                      </a:r>
                      <a:r>
                        <a:rPr lang="lv-LV" sz="900" dirty="0">
                          <a:solidFill>
                            <a:schemeClr val="tx1"/>
                          </a:solidFill>
                          <a:effectLst/>
                        </a:rPr>
                        <a:t>. daļas “Preiļi” 2018.gada nobraukumu. </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r>
              <a:tr h="719196">
                <a:tc gridSpan="2">
                  <a:txBody>
                    <a:bodyPr/>
                    <a:lstStyle/>
                    <a:p>
                      <a:pPr algn="r">
                        <a:spcAft>
                          <a:spcPts val="0"/>
                        </a:spcAft>
                      </a:pPr>
                      <a:r>
                        <a:rPr lang="lv-LV" sz="900">
                          <a:solidFill>
                            <a:schemeClr val="tx1"/>
                          </a:solidFill>
                          <a:effectLst/>
                        </a:rPr>
                        <a:t>Kopā</a:t>
                      </a:r>
                      <a:endParaRPr lang="lv-LV"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hMerge="1">
                  <a:txBody>
                    <a:bodyPr/>
                    <a:lstStyle/>
                    <a:p>
                      <a:endParaRPr lang="lv-LV"/>
                    </a:p>
                  </a:txBody>
                  <a:tcPr/>
                </a:tc>
                <a:tc>
                  <a:txBody>
                    <a:bodyPr/>
                    <a:lstStyle/>
                    <a:p>
                      <a:pPr algn="just">
                        <a:spcAft>
                          <a:spcPts val="0"/>
                        </a:spcAft>
                      </a:pPr>
                      <a:r>
                        <a:rPr lang="lv-LV" sz="900">
                          <a:solidFill>
                            <a:schemeClr val="tx1"/>
                          </a:solidFill>
                          <a:effectLst/>
                        </a:rPr>
                        <a:t>5 180 686,5</a:t>
                      </a:r>
                      <a:endParaRPr lang="lv-LV" sz="9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c>
                  <a:txBody>
                    <a:bodyPr/>
                    <a:lstStyle/>
                    <a:p>
                      <a:pPr algn="just">
                        <a:spcAft>
                          <a:spcPts val="0"/>
                        </a:spcAft>
                      </a:pPr>
                      <a:r>
                        <a:rPr lang="lv-LV" sz="900" b="1" u="sng" dirty="0">
                          <a:solidFill>
                            <a:schemeClr val="tx1"/>
                          </a:solidFill>
                          <a:effectLst/>
                        </a:rPr>
                        <a:t>Izslēdz </a:t>
                      </a:r>
                      <a:r>
                        <a:rPr lang="lv-LV" sz="900" dirty="0">
                          <a:solidFill>
                            <a:schemeClr val="tx1"/>
                          </a:solidFill>
                          <a:effectLst/>
                        </a:rPr>
                        <a:t>pretendentu no potenciālo uzvarētāju saraksta </a:t>
                      </a:r>
                      <a:r>
                        <a:rPr lang="lv-LV" sz="900" dirty="0" err="1">
                          <a:solidFill>
                            <a:schemeClr val="tx1"/>
                          </a:solidFill>
                          <a:effectLst/>
                        </a:rPr>
                        <a:t>m.t</a:t>
                      </a:r>
                      <a:r>
                        <a:rPr lang="lv-LV" sz="900" dirty="0">
                          <a:solidFill>
                            <a:schemeClr val="tx1"/>
                          </a:solidFill>
                          <a:effectLst/>
                        </a:rPr>
                        <a:t>. daļā “Preiļi”, jo kopā veicamais apjoms pārsniedz 5 milj. km. </a:t>
                      </a:r>
                      <a:endParaRPr lang="lv-LV" sz="9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1" marR="51431"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37</a:t>
            </a:fld>
            <a:endParaRPr lang="lv-LV" altLang="lv-LV"/>
          </a:p>
        </p:txBody>
      </p:sp>
    </p:spTree>
    <p:extLst>
      <p:ext uri="{BB962C8B-B14F-4D97-AF65-F5344CB8AC3E}">
        <p14:creationId xmlns:p14="http://schemas.microsoft.com/office/powerpoint/2010/main" val="30917074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000" b="1" dirty="0" smtClean="0">
                <a:latin typeface="Arial" panose="020B0604020202020204" pitchFamily="34" charset="0"/>
                <a:cs typeface="Arial" panose="020B0604020202020204" pitchFamily="34" charset="0"/>
              </a:rPr>
              <a:t>Pretendenta </a:t>
            </a:r>
            <a:r>
              <a:rPr lang="lv-LV" sz="3000" b="1" dirty="0">
                <a:latin typeface="Arial" panose="020B0604020202020204" pitchFamily="34" charset="0"/>
                <a:cs typeface="Arial" panose="020B0604020202020204" pitchFamily="34" charset="0"/>
              </a:rPr>
              <a:t>“A” </a:t>
            </a:r>
            <a:r>
              <a:rPr lang="lv-LV" sz="3000" b="1" dirty="0" smtClean="0">
                <a:latin typeface="Arial" panose="020B0604020202020204" pitchFamily="34" charset="0"/>
                <a:cs typeface="Arial" panose="020B0604020202020204" pitchFamily="34" charset="0"/>
              </a:rPr>
              <a:t>piedāvājums</a:t>
            </a:r>
            <a:endParaRPr lang="lv-LV" sz="3000"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nvPr>
        </p:nvGraphicFramePr>
        <p:xfrm>
          <a:off x="611560" y="1484785"/>
          <a:ext cx="7992888" cy="3600400"/>
        </p:xfrm>
        <a:graphic>
          <a:graphicData uri="http://schemas.openxmlformats.org/drawingml/2006/table">
            <a:tbl>
              <a:tblPr firstRow="1" firstCol="1" bandRow="1">
                <a:tableStyleId>{5C22544A-7EE6-4342-B048-85BDC9FD1C3A}</a:tableStyleId>
              </a:tblPr>
              <a:tblGrid>
                <a:gridCol w="857421"/>
                <a:gridCol w="2747804"/>
                <a:gridCol w="2221177"/>
                <a:gridCol w="2166486"/>
              </a:tblGrid>
              <a:tr h="2800311">
                <a:tc>
                  <a:txBody>
                    <a:bodyPr/>
                    <a:lstStyle/>
                    <a:p>
                      <a:pPr algn="just">
                        <a:spcAft>
                          <a:spcPts val="0"/>
                        </a:spcAft>
                      </a:pPr>
                      <a:r>
                        <a:rPr lang="lv-LV" sz="1200" b="0" dirty="0">
                          <a:solidFill>
                            <a:schemeClr val="tx1"/>
                          </a:solidFill>
                          <a:effectLst/>
                        </a:rPr>
                        <a:t>3. </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b="0" dirty="0">
                          <a:solidFill>
                            <a:schemeClr val="tx1"/>
                          </a:solidFill>
                          <a:effectLst/>
                        </a:rPr>
                        <a:t>Gulbene </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b="0" dirty="0">
                          <a:solidFill>
                            <a:schemeClr val="tx1"/>
                          </a:solidFill>
                          <a:effectLst/>
                        </a:rPr>
                        <a:t>789 320</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b="0" dirty="0" err="1">
                          <a:solidFill>
                            <a:schemeClr val="tx1"/>
                          </a:solidFill>
                          <a:effectLst/>
                        </a:rPr>
                        <a:t>M.t</a:t>
                      </a:r>
                      <a:r>
                        <a:rPr lang="lv-LV" sz="1200" b="0" dirty="0">
                          <a:solidFill>
                            <a:schemeClr val="tx1"/>
                          </a:solidFill>
                          <a:effectLst/>
                        </a:rPr>
                        <a:t>. daļai “Daugavpils” un uzņēmuma “A” nobraukumam, kuru viņš ir ieguvis personu apvienībā “A+B+C” (1 747 1612,5 km) kopējās nobraukuma summas </a:t>
                      </a:r>
                      <a:r>
                        <a:rPr lang="lv-LV" sz="1200" b="1" u="sng" dirty="0">
                          <a:solidFill>
                            <a:schemeClr val="tx1"/>
                          </a:solidFill>
                          <a:effectLst/>
                        </a:rPr>
                        <a:t>pieskaita</a:t>
                      </a:r>
                      <a:r>
                        <a:rPr lang="lv-LV" sz="1200" b="1" u="none" dirty="0">
                          <a:solidFill>
                            <a:schemeClr val="tx1"/>
                          </a:solidFill>
                          <a:effectLst/>
                        </a:rPr>
                        <a:t> </a:t>
                      </a:r>
                      <a:r>
                        <a:rPr lang="lv-LV" sz="1200" b="0" dirty="0" err="1">
                          <a:solidFill>
                            <a:schemeClr val="tx1"/>
                          </a:solidFill>
                          <a:effectLst/>
                        </a:rPr>
                        <a:t>m.t</a:t>
                      </a:r>
                      <a:r>
                        <a:rPr lang="lv-LV" sz="1200" b="0" dirty="0">
                          <a:solidFill>
                            <a:schemeClr val="tx1"/>
                          </a:solidFill>
                          <a:effectLst/>
                        </a:rPr>
                        <a:t>. daļas “Gulbene” 2018.gada apjomu. </a:t>
                      </a:r>
                      <a:endParaRPr lang="lv-LV" sz="12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800089">
                <a:tc gridSpan="2">
                  <a:txBody>
                    <a:bodyPr/>
                    <a:lstStyle/>
                    <a:p>
                      <a:pPr algn="r">
                        <a:spcAft>
                          <a:spcPts val="0"/>
                        </a:spcAft>
                      </a:pPr>
                      <a:r>
                        <a:rPr lang="lv-LV" sz="1200">
                          <a:solidFill>
                            <a:schemeClr val="tx1"/>
                          </a:solidFill>
                          <a:effectLst/>
                        </a:rPr>
                        <a:t>Kopā</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lv-LV"/>
                    </a:p>
                  </a:txBody>
                  <a:tcPr/>
                </a:tc>
                <a:tc>
                  <a:txBody>
                    <a:bodyPr/>
                    <a:lstStyle/>
                    <a:p>
                      <a:pPr algn="just">
                        <a:spcAft>
                          <a:spcPts val="0"/>
                        </a:spcAft>
                      </a:pPr>
                      <a:r>
                        <a:rPr lang="lv-LV" sz="1200">
                          <a:solidFill>
                            <a:schemeClr val="tx1"/>
                          </a:solidFill>
                          <a:effectLst/>
                        </a:rPr>
                        <a:t>4 983 345,5</a:t>
                      </a:r>
                      <a:endParaRPr lang="lv-LV" sz="1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lv-LV" sz="1200" b="1" u="sng" dirty="0">
                          <a:solidFill>
                            <a:schemeClr val="tx1"/>
                          </a:solidFill>
                          <a:effectLst/>
                        </a:rPr>
                        <a:t>Potenciāli atzīst </a:t>
                      </a:r>
                      <a:r>
                        <a:rPr lang="lv-LV" sz="1200" dirty="0">
                          <a:solidFill>
                            <a:schemeClr val="tx1"/>
                          </a:solidFill>
                          <a:effectLst/>
                        </a:rPr>
                        <a:t>Pretendentu “A” par uzvarētāju </a:t>
                      </a:r>
                      <a:r>
                        <a:rPr lang="lv-LV" sz="1200" dirty="0" err="1">
                          <a:solidFill>
                            <a:schemeClr val="tx1"/>
                          </a:solidFill>
                          <a:effectLst/>
                        </a:rPr>
                        <a:t>m.t</a:t>
                      </a:r>
                      <a:r>
                        <a:rPr lang="lv-LV" sz="1200" dirty="0">
                          <a:solidFill>
                            <a:schemeClr val="tx1"/>
                          </a:solidFill>
                          <a:effectLst/>
                        </a:rPr>
                        <a:t>. daļā “Gulbene”.</a:t>
                      </a:r>
                      <a:endParaRPr lang="lv-LV" sz="1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38</a:t>
            </a:fld>
            <a:endParaRPr lang="lv-LV" altLang="lv-LV"/>
          </a:p>
        </p:txBody>
      </p:sp>
    </p:spTree>
    <p:extLst>
      <p:ext uri="{BB962C8B-B14F-4D97-AF65-F5344CB8AC3E}">
        <p14:creationId xmlns:p14="http://schemas.microsoft.com/office/powerpoint/2010/main" val="3343800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Pretendenta </a:t>
            </a:r>
            <a:r>
              <a:rPr lang="lv-LV" sz="3200" b="1" dirty="0">
                <a:latin typeface="Arial" panose="020B0604020202020204" pitchFamily="34" charset="0"/>
                <a:cs typeface="Arial" panose="020B0604020202020204" pitchFamily="34" charset="0"/>
              </a:rPr>
              <a:t>“A” </a:t>
            </a:r>
            <a:r>
              <a:rPr lang="lv-LV" sz="3200" b="1" dirty="0" smtClean="0">
                <a:latin typeface="Arial" panose="020B0604020202020204" pitchFamily="34" charset="0"/>
                <a:cs typeface="Arial" panose="020B0604020202020204" pitchFamily="34" charset="0"/>
              </a:rPr>
              <a:t>piedāvājums</a:t>
            </a:r>
            <a:endParaRPr lang="lv-LV"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lv-LV" sz="1800" dirty="0">
                <a:latin typeface="Arial" panose="020B0604020202020204" pitchFamily="34" charset="0"/>
                <a:cs typeface="Arial" panose="020B0604020202020204" pitchFamily="34" charset="0"/>
              </a:rPr>
              <a:t>Pretendents “A” provizoriski būtu atzīstams par uzvarētāju </a:t>
            </a:r>
            <a:r>
              <a:rPr lang="lv-LV" sz="1800" dirty="0" err="1">
                <a:latin typeface="Arial" panose="020B0604020202020204" pitchFamily="34" charset="0"/>
                <a:cs typeface="Arial" panose="020B0604020202020204" pitchFamily="34" charset="0"/>
              </a:rPr>
              <a:t>m.t</a:t>
            </a:r>
            <a:r>
              <a:rPr lang="lv-LV" sz="1800" dirty="0">
                <a:latin typeface="Arial" panose="020B0604020202020204" pitchFamily="34" charset="0"/>
                <a:cs typeface="Arial" panose="020B0604020202020204" pitchFamily="34" charset="0"/>
              </a:rPr>
              <a:t>. daļā</a:t>
            </a:r>
            <a:r>
              <a:rPr lang="lv-LV" sz="1800" dirty="0" smtClean="0">
                <a:latin typeface="Arial" panose="020B0604020202020204" pitchFamily="34" charset="0"/>
                <a:cs typeface="Arial" panose="020B0604020202020204" pitchFamily="34" charset="0"/>
              </a:rPr>
              <a:t>:</a:t>
            </a:r>
            <a:endParaRPr lang="lv-LV" sz="1800" dirty="0">
              <a:latin typeface="Arial" panose="020B0604020202020204" pitchFamily="34" charset="0"/>
              <a:cs typeface="Arial" panose="020B0604020202020204" pitchFamily="34" charset="0"/>
            </a:endParaRPr>
          </a:p>
          <a:p>
            <a:r>
              <a:rPr lang="lv-LV" sz="1800" dirty="0">
                <a:latin typeface="Arial" panose="020B0604020202020204" pitchFamily="34" charset="0"/>
                <a:cs typeface="Arial" panose="020B0604020202020204" pitchFamily="34" charset="0"/>
              </a:rPr>
              <a:t>1. “Daugavpils”;</a:t>
            </a:r>
          </a:p>
          <a:p>
            <a:r>
              <a:rPr lang="lv-LV" sz="1800" dirty="0">
                <a:latin typeface="Arial" panose="020B0604020202020204" pitchFamily="34" charset="0"/>
                <a:cs typeface="Arial" panose="020B0604020202020204" pitchFamily="34" charset="0"/>
              </a:rPr>
              <a:t>2. “Gulbene”. </a:t>
            </a:r>
            <a:endParaRPr lang="lv-LV" sz="1800" dirty="0" smtClean="0">
              <a:latin typeface="Arial" panose="020B0604020202020204" pitchFamily="34" charset="0"/>
              <a:cs typeface="Arial" panose="020B0604020202020204" pitchFamily="34" charset="0"/>
            </a:endParaRPr>
          </a:p>
          <a:p>
            <a:pPr marL="0" indent="0">
              <a:buNone/>
            </a:pPr>
            <a:endParaRPr lang="lv-LV" sz="1800" dirty="0">
              <a:latin typeface="Arial" panose="020B0604020202020204" pitchFamily="34" charset="0"/>
              <a:cs typeface="Arial" panose="020B0604020202020204" pitchFamily="34" charset="0"/>
            </a:endParaRPr>
          </a:p>
          <a:p>
            <a:pPr marL="0" indent="0" algn="just">
              <a:buNone/>
            </a:pPr>
            <a:r>
              <a:rPr lang="lv-LV" sz="1800" dirty="0">
                <a:latin typeface="Arial" panose="020B0604020202020204" pitchFamily="34" charset="0"/>
                <a:cs typeface="Arial" panose="020B0604020202020204" pitchFamily="34" charset="0"/>
              </a:rPr>
              <a:t>Kopējais pretendenta “A” apjoms (tai skaitā personu apvienībā “</a:t>
            </a:r>
            <a:r>
              <a:rPr lang="lv-LV" sz="1800" dirty="0" smtClean="0">
                <a:latin typeface="Arial" panose="020B0604020202020204" pitchFamily="34" charset="0"/>
                <a:cs typeface="Arial" panose="020B0604020202020204" pitchFamily="34" charset="0"/>
              </a:rPr>
              <a:t>A+B+C</a:t>
            </a:r>
            <a:r>
              <a:rPr lang="lv-LV" sz="1800" dirty="0">
                <a:latin typeface="Arial" panose="020B0604020202020204" pitchFamily="34" charset="0"/>
                <a:cs typeface="Arial" panose="020B0604020202020204" pitchFamily="34" charset="0"/>
              </a:rPr>
              <a:t>”) </a:t>
            </a:r>
            <a:r>
              <a:rPr lang="lv-LV" sz="1800" b="1" dirty="0">
                <a:latin typeface="Arial" panose="020B0604020202020204" pitchFamily="34" charset="0"/>
                <a:cs typeface="Arial" panose="020B0604020202020204" pitchFamily="34" charset="0"/>
              </a:rPr>
              <a:t>4 983 345,5 km</a:t>
            </a:r>
            <a:r>
              <a:rPr lang="lv-LV" sz="1800" dirty="0">
                <a:latin typeface="Arial" panose="020B0604020202020204" pitchFamily="34" charset="0"/>
                <a:cs typeface="Arial" panose="020B0604020202020204" pitchFamily="34" charset="0"/>
              </a:rPr>
              <a:t>. </a:t>
            </a:r>
            <a:r>
              <a:rPr lang="lv-LV" sz="1800" dirty="0" smtClean="0">
                <a:latin typeface="Arial" panose="020B0604020202020204" pitchFamily="34" charset="0"/>
                <a:cs typeface="Arial" panose="020B0604020202020204" pitchFamily="34" charset="0"/>
              </a:rPr>
              <a:t>Ievērojot nolikumā </a:t>
            </a:r>
            <a:r>
              <a:rPr lang="lv-LV" sz="1800" dirty="0" smtClean="0">
                <a:latin typeface="Arial" panose="020B0604020202020204" pitchFamily="34" charset="0"/>
                <a:cs typeface="Arial" panose="020B0604020202020204" pitchFamily="34" charset="0"/>
              </a:rPr>
              <a:t>noteikto, Pasūtītājs </a:t>
            </a:r>
            <a:r>
              <a:rPr lang="lv-LV" sz="1800" b="1" dirty="0">
                <a:latin typeface="Arial" panose="020B0604020202020204" pitchFamily="34" charset="0"/>
                <a:cs typeface="Arial" panose="020B0604020202020204" pitchFamily="34" charset="0"/>
              </a:rPr>
              <a:t>atzīst</a:t>
            </a:r>
            <a:r>
              <a:rPr lang="lv-LV" sz="1800" dirty="0">
                <a:latin typeface="Arial" panose="020B0604020202020204" pitchFamily="34" charset="0"/>
                <a:cs typeface="Arial" panose="020B0604020202020204" pitchFamily="34" charset="0"/>
              </a:rPr>
              <a:t> pretendentu </a:t>
            </a:r>
            <a:r>
              <a:rPr lang="lv-LV" sz="1800" b="1" dirty="0">
                <a:latin typeface="Arial" panose="020B0604020202020204" pitchFamily="34" charset="0"/>
                <a:cs typeface="Arial" panose="020B0604020202020204" pitchFamily="34" charset="0"/>
              </a:rPr>
              <a:t>“A” par uzvarētāju </a:t>
            </a:r>
            <a:r>
              <a:rPr lang="lv-LV" sz="1800" dirty="0">
                <a:latin typeface="Arial" panose="020B0604020202020204" pitchFamily="34" charset="0"/>
                <a:cs typeface="Arial" panose="020B0604020202020204" pitchFamily="34" charset="0"/>
              </a:rPr>
              <a:t>tikai </a:t>
            </a:r>
            <a:r>
              <a:rPr lang="lv-LV" sz="1800" dirty="0" err="1">
                <a:latin typeface="Arial" panose="020B0604020202020204" pitchFamily="34" charset="0"/>
                <a:cs typeface="Arial" panose="020B0604020202020204" pitchFamily="34" charset="0"/>
              </a:rPr>
              <a:t>m.t</a:t>
            </a:r>
            <a:r>
              <a:rPr lang="lv-LV" sz="1800" dirty="0">
                <a:latin typeface="Arial" panose="020B0604020202020204" pitchFamily="34" charset="0"/>
                <a:cs typeface="Arial" panose="020B0604020202020204" pitchFamily="34" charset="0"/>
              </a:rPr>
              <a:t>. daļā “Daugavpils” </a:t>
            </a:r>
            <a:r>
              <a:rPr lang="lv-LV" sz="1800" b="1" dirty="0">
                <a:latin typeface="Arial" panose="020B0604020202020204" pitchFamily="34" charset="0"/>
                <a:cs typeface="Arial" panose="020B0604020202020204" pitchFamily="34" charset="0"/>
              </a:rPr>
              <a:t>un izslēdz </a:t>
            </a:r>
            <a:r>
              <a:rPr lang="lv-LV" sz="1800" dirty="0">
                <a:latin typeface="Arial" panose="020B0604020202020204" pitchFamily="34" charset="0"/>
                <a:cs typeface="Arial" panose="020B0604020202020204" pitchFamily="34" charset="0"/>
              </a:rPr>
              <a:t>pretendentu no potenciālo uzvarētāju saraksta </a:t>
            </a:r>
            <a:r>
              <a:rPr lang="lv-LV" sz="1800" dirty="0" err="1">
                <a:latin typeface="Arial" panose="020B0604020202020204" pitchFamily="34" charset="0"/>
                <a:cs typeface="Arial" panose="020B0604020202020204" pitchFamily="34" charset="0"/>
              </a:rPr>
              <a:t>m.t</a:t>
            </a:r>
            <a:r>
              <a:rPr lang="lv-LV" sz="1800" dirty="0">
                <a:latin typeface="Arial" panose="020B0604020202020204" pitchFamily="34" charset="0"/>
                <a:cs typeface="Arial" panose="020B0604020202020204" pitchFamily="34" charset="0"/>
              </a:rPr>
              <a:t>. daļā “Gulbene”, jo kopā veicamais Pretendenta “A” </a:t>
            </a:r>
            <a:r>
              <a:rPr lang="lv-LV" sz="1800" dirty="0" err="1">
                <a:latin typeface="Arial" panose="020B0604020202020204" pitchFamily="34" charset="0"/>
                <a:cs typeface="Arial" panose="020B0604020202020204" pitchFamily="34" charset="0"/>
              </a:rPr>
              <a:t>m.t</a:t>
            </a:r>
            <a:r>
              <a:rPr lang="lv-LV" sz="1800" dirty="0">
                <a:latin typeface="Arial" panose="020B0604020202020204" pitchFamily="34" charset="0"/>
                <a:cs typeface="Arial" panose="020B0604020202020204" pitchFamily="34" charset="0"/>
              </a:rPr>
              <a:t>. daļu </a:t>
            </a:r>
            <a:r>
              <a:rPr lang="lv-LV" sz="1800" dirty="0" smtClean="0">
                <a:latin typeface="Arial" panose="020B0604020202020204" pitchFamily="34" charset="0"/>
                <a:cs typeface="Arial" panose="020B0604020202020204" pitchFamily="34" charset="0"/>
              </a:rPr>
              <a:t>apjoms, ja tiks pieskaitīta </a:t>
            </a:r>
            <a:r>
              <a:rPr lang="lv-LV" sz="1800" dirty="0" err="1" smtClean="0">
                <a:latin typeface="Arial" panose="020B0604020202020204" pitchFamily="34" charset="0"/>
                <a:cs typeface="Arial" panose="020B0604020202020204" pitchFamily="34" charset="0"/>
              </a:rPr>
              <a:t>m.t</a:t>
            </a:r>
            <a:r>
              <a:rPr lang="lv-LV" sz="1800" dirty="0" smtClean="0">
                <a:latin typeface="Arial" panose="020B0604020202020204" pitchFamily="34" charset="0"/>
                <a:cs typeface="Arial" panose="020B0604020202020204" pitchFamily="34" charset="0"/>
              </a:rPr>
              <a:t>. daļa «Gulbene», pārsniegs </a:t>
            </a:r>
            <a:r>
              <a:rPr lang="lv-LV" sz="1800" dirty="0">
                <a:latin typeface="Arial" panose="020B0604020202020204" pitchFamily="34" charset="0"/>
                <a:cs typeface="Arial" panose="020B0604020202020204" pitchFamily="34" charset="0"/>
              </a:rPr>
              <a:t>5 daļas. </a:t>
            </a:r>
          </a:p>
          <a:p>
            <a:pPr marL="0" indent="0">
              <a:buNone/>
            </a:pPr>
            <a:endParaRPr lang="lv-LV" sz="1800" dirty="0" smtClean="0">
              <a:latin typeface="Arial" panose="020B0604020202020204" pitchFamily="34" charset="0"/>
              <a:cs typeface="Arial" panose="020B0604020202020204" pitchFamily="34" charset="0"/>
            </a:endParaRPr>
          </a:p>
          <a:p>
            <a:pPr marL="0" indent="0" algn="just">
              <a:buNone/>
            </a:pPr>
            <a:r>
              <a:rPr lang="lv-LV" sz="1800" b="1" dirty="0" smtClean="0">
                <a:latin typeface="Arial" panose="020B0604020202020204" pitchFamily="34" charset="0"/>
                <a:cs typeface="Arial" panose="020B0604020202020204" pitchFamily="34" charset="0"/>
              </a:rPr>
              <a:t>Tādā </a:t>
            </a:r>
            <a:r>
              <a:rPr lang="lv-LV" sz="1800" b="1" dirty="0">
                <a:latin typeface="Arial" panose="020B0604020202020204" pitchFamily="34" charset="0"/>
                <a:cs typeface="Arial" panose="020B0604020202020204" pitchFamily="34" charset="0"/>
              </a:rPr>
              <a:t>veidā pretendents “A” gala lēmumā tiks atzīts par uzvarētāju </a:t>
            </a:r>
            <a:r>
              <a:rPr lang="lv-LV" sz="1800" b="1" dirty="0" err="1">
                <a:latin typeface="Arial" panose="020B0604020202020204" pitchFamily="34" charset="0"/>
                <a:cs typeface="Arial" panose="020B0604020202020204" pitchFamily="34" charset="0"/>
              </a:rPr>
              <a:t>m.t</a:t>
            </a:r>
            <a:r>
              <a:rPr lang="lv-LV" sz="1800" b="1" dirty="0">
                <a:latin typeface="Arial" panose="020B0604020202020204" pitchFamily="34" charset="0"/>
                <a:cs typeface="Arial" panose="020B0604020202020204" pitchFamily="34" charset="0"/>
              </a:rPr>
              <a:t>. daļā “Daugavpils”.</a:t>
            </a: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39</a:t>
            </a:fld>
            <a:endParaRPr lang="lv-LV" altLang="lv-LV"/>
          </a:p>
        </p:txBody>
      </p:sp>
    </p:spTree>
    <p:extLst>
      <p:ext uri="{BB962C8B-B14F-4D97-AF65-F5344CB8AC3E}">
        <p14:creationId xmlns:p14="http://schemas.microsoft.com/office/powerpoint/2010/main" val="3913771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600" b="1" dirty="0" smtClean="0">
                <a:latin typeface="Arial" panose="020B0604020202020204" pitchFamily="34" charset="0"/>
                <a:cs typeface="Arial" panose="020B0604020202020204" pitchFamily="34" charset="0"/>
              </a:rPr>
              <a:t>Līguma summa </a:t>
            </a:r>
            <a:endParaRPr lang="lv-LV"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endParaRPr lang="lv-LV"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lv-LV" sz="2000" dirty="0" smtClean="0">
                <a:latin typeface="Arial" panose="020B0604020202020204" pitchFamily="34" charset="0"/>
                <a:cs typeface="Arial" panose="020B0604020202020204" pitchFamily="34" charset="0"/>
              </a:rPr>
              <a:t>Nolikumā katrai maršruta tīkla daļai tiks noteikta maksimālā plānotā līguma summa visam līguma periodam;</a:t>
            </a:r>
          </a:p>
          <a:p>
            <a:pPr marL="0" indent="0" algn="just">
              <a:buNone/>
            </a:pPr>
            <a:endParaRPr lang="lv-LV" sz="20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lv-LV" sz="2000" dirty="0" smtClean="0">
                <a:latin typeface="Arial" panose="020B0604020202020204" pitchFamily="34" charset="0"/>
                <a:cs typeface="Arial" panose="020B0604020202020204" pitchFamily="34" charset="0"/>
              </a:rPr>
              <a:t>Pretendents, kura finanšu piedāvājums pārsniegs Pasūtītāja noteikto maksimālo plānoto līguma summu visam līguma periodam, </a:t>
            </a:r>
            <a:r>
              <a:rPr lang="lv-LV" sz="2000" u="sng" dirty="0" smtClean="0">
                <a:latin typeface="Arial" panose="020B0604020202020204" pitchFamily="34" charset="0"/>
                <a:cs typeface="Arial" panose="020B0604020202020204" pitchFamily="34" charset="0"/>
              </a:rPr>
              <a:t>tiks izslēgts no dalības konkursā</a:t>
            </a:r>
            <a:r>
              <a:rPr lang="lv-LV" sz="2000" dirty="0" smtClean="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4</a:t>
            </a:fld>
            <a:endParaRPr lang="lv-LV" altLang="lv-LV"/>
          </a:p>
        </p:txBody>
      </p:sp>
    </p:spTree>
    <p:extLst>
      <p:ext uri="{BB962C8B-B14F-4D97-AF65-F5344CB8AC3E}">
        <p14:creationId xmlns:p14="http://schemas.microsoft.com/office/powerpoint/2010/main" val="11800753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p:spPr>
        <p:txBody>
          <a:bodyPr/>
          <a:lstStyle/>
          <a:p>
            <a:r>
              <a:rPr lang="lv-LV" sz="3200" b="1" dirty="0" err="1" smtClean="0">
                <a:latin typeface="Arial" panose="020B0604020202020204" pitchFamily="34" charset="0"/>
                <a:cs typeface="Arial" panose="020B0604020202020204" pitchFamily="34" charset="0"/>
              </a:rPr>
              <a:t>Ģenerāluzņēmuma</a:t>
            </a:r>
            <a:r>
              <a:rPr lang="lv-LV" sz="3200" b="1" dirty="0" smtClean="0">
                <a:latin typeface="Arial" panose="020B0604020202020204" pitchFamily="34" charset="0"/>
                <a:cs typeface="Arial" panose="020B0604020202020204" pitchFamily="34" charset="0"/>
              </a:rPr>
              <a:t> </a:t>
            </a:r>
            <a:r>
              <a:rPr lang="lv-LV" sz="3200" b="1" dirty="0">
                <a:latin typeface="Arial" panose="020B0604020202020204" pitchFamily="34" charset="0"/>
                <a:cs typeface="Arial" panose="020B0604020202020204" pitchFamily="34" charset="0"/>
              </a:rPr>
              <a:t>un apakšuzņēmuma “A+D” </a:t>
            </a:r>
            <a:r>
              <a:rPr lang="lv-LV" sz="3200" b="1" dirty="0" smtClean="0">
                <a:latin typeface="Arial" panose="020B0604020202020204" pitchFamily="34" charset="0"/>
                <a:cs typeface="Arial" panose="020B0604020202020204" pitchFamily="34" charset="0"/>
              </a:rPr>
              <a:t>piedāvājums </a:t>
            </a:r>
            <a:endParaRPr lang="lv-LV"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buFont typeface="Arial" panose="020B0604020202020204" pitchFamily="34" charset="0"/>
              <a:buChar char="•"/>
            </a:pPr>
            <a:endParaRPr lang="lv-LV" sz="20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lv-LV" sz="2000" dirty="0" smtClean="0">
                <a:latin typeface="Arial" panose="020B0604020202020204" pitchFamily="34" charset="0"/>
                <a:cs typeface="Arial" panose="020B0604020202020204" pitchFamily="34" charset="0"/>
              </a:rPr>
              <a:t>Pasūtītājs, ievērojot nolikumā noteikto</a:t>
            </a:r>
            <a:r>
              <a:rPr lang="lv-LV" sz="2000" dirty="0">
                <a:latin typeface="Arial" panose="020B0604020202020204" pitchFamily="34" charset="0"/>
                <a:cs typeface="Arial" panose="020B0604020202020204" pitchFamily="34" charset="0"/>
              </a:rPr>
              <a:t>, </a:t>
            </a:r>
            <a:r>
              <a:rPr lang="lv-LV" sz="2000" b="1" u="sng" dirty="0" smtClean="0">
                <a:latin typeface="Arial" panose="020B0604020202020204" pitchFamily="34" charset="0"/>
                <a:cs typeface="Arial" panose="020B0604020202020204" pitchFamily="34" charset="0"/>
              </a:rPr>
              <a:t>izslēdz </a:t>
            </a:r>
            <a:r>
              <a:rPr lang="lv-LV" sz="2000" b="1" u="sng" dirty="0" err="1">
                <a:latin typeface="Arial" panose="020B0604020202020204" pitchFamily="34" charset="0"/>
                <a:cs typeface="Arial" panose="020B0604020202020204" pitchFamily="34" charset="0"/>
              </a:rPr>
              <a:t>ģenerāluzņēmuma</a:t>
            </a:r>
            <a:r>
              <a:rPr lang="lv-LV" sz="2000" b="1" u="sng" dirty="0">
                <a:latin typeface="Arial" panose="020B0604020202020204" pitchFamily="34" charset="0"/>
                <a:cs typeface="Arial" panose="020B0604020202020204" pitchFamily="34" charset="0"/>
              </a:rPr>
              <a:t> un apakšuzņēmuma “A+D” piedāvājumu no dalības konkursā pārējās maršrutu tīkla daļās, </a:t>
            </a:r>
            <a:r>
              <a:rPr lang="lv-LV" sz="2000" dirty="0">
                <a:latin typeface="Arial" panose="020B0604020202020204" pitchFamily="34" charset="0"/>
                <a:cs typeface="Arial" panose="020B0604020202020204" pitchFamily="34" charset="0"/>
              </a:rPr>
              <a:t>jo uzņēmums “A” jau ir atzīts par uzvarētāju 5 (piecās) reģionālās nozīmēs maršrutu tīkla daļās. </a:t>
            </a: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40</a:t>
            </a:fld>
            <a:endParaRPr lang="lv-LV" altLang="lv-LV"/>
          </a:p>
        </p:txBody>
      </p:sp>
    </p:spTree>
    <p:extLst>
      <p:ext uri="{BB962C8B-B14F-4D97-AF65-F5344CB8AC3E}">
        <p14:creationId xmlns:p14="http://schemas.microsoft.com/office/powerpoint/2010/main" val="1335616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txBox="1">
            <a:spLocks noChangeArrowheads="1"/>
          </p:cNvSpPr>
          <p:nvPr/>
        </p:nvSpPr>
        <p:spPr>
          <a:xfrm>
            <a:off x="683568" y="2276872"/>
            <a:ext cx="7772400" cy="14700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lv-LV" kern="0" dirty="0" smtClean="0">
                <a:solidFill>
                  <a:srgbClr val="F15A2A"/>
                </a:solidFill>
                <a:latin typeface="Verdana" pitchFamily="34" charset="0"/>
              </a:rPr>
              <a:t>Jautājumi?</a:t>
            </a:r>
            <a:endParaRPr lang="lv-LV" kern="0" dirty="0">
              <a:solidFill>
                <a:srgbClr val="F15A2A"/>
              </a:solidFill>
              <a:latin typeface="Verdana" pitchFamily="34" charset="0"/>
            </a:endParaRPr>
          </a:p>
        </p:txBody>
      </p:sp>
      <p:sp>
        <p:nvSpPr>
          <p:cNvPr id="3" name="Slide Number Placeholder 2"/>
          <p:cNvSpPr>
            <a:spLocks noGrp="1"/>
          </p:cNvSpPr>
          <p:nvPr>
            <p:ph type="sldNum" sz="quarter" idx="12"/>
          </p:nvPr>
        </p:nvSpPr>
        <p:spPr/>
        <p:txBody>
          <a:bodyPr/>
          <a:lstStyle/>
          <a:p>
            <a:fld id="{4A0835C5-B285-4E47-818C-8C397862D760}" type="slidenum">
              <a:rPr lang="lv-LV" altLang="lv-LV" smtClean="0"/>
              <a:pPr/>
              <a:t>41</a:t>
            </a:fld>
            <a:endParaRPr lang="lv-LV" altLang="lv-LV"/>
          </a:p>
        </p:txBody>
      </p:sp>
    </p:spTree>
    <p:extLst>
      <p:ext uri="{BB962C8B-B14F-4D97-AF65-F5344CB8AC3E}">
        <p14:creationId xmlns:p14="http://schemas.microsoft.com/office/powerpoint/2010/main" val="29808014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6"/>
          <p:cNvSpPr>
            <a:spLocks noGrp="1" noChangeArrowheads="1"/>
          </p:cNvSpPr>
          <p:nvPr>
            <p:ph type="ctrTitle"/>
          </p:nvPr>
        </p:nvSpPr>
        <p:spPr>
          <a:xfrm>
            <a:off x="683568" y="2276872"/>
            <a:ext cx="7772400" cy="1470025"/>
          </a:xfrm>
        </p:spPr>
        <p:txBody>
          <a:bodyPr/>
          <a:lstStyle/>
          <a:p>
            <a:r>
              <a:rPr lang="lv-LV" dirty="0">
                <a:solidFill>
                  <a:srgbClr val="F15A2A"/>
                </a:solidFill>
                <a:latin typeface="Verdana" pitchFamily="34" charset="0"/>
              </a:rPr>
              <a:t>Paldies par uzmanību!</a:t>
            </a:r>
          </a:p>
        </p:txBody>
      </p:sp>
      <p:sp>
        <p:nvSpPr>
          <p:cNvPr id="41991" name="Rectangle 7"/>
          <p:cNvSpPr>
            <a:spLocks noGrp="1" noChangeArrowheads="1"/>
          </p:cNvSpPr>
          <p:nvPr>
            <p:ph type="subTitle" idx="1"/>
          </p:nvPr>
        </p:nvSpPr>
        <p:spPr>
          <a:xfrm>
            <a:off x="2743200" y="5157788"/>
            <a:ext cx="6400800" cy="696912"/>
          </a:xfrm>
        </p:spPr>
        <p:txBody>
          <a:bodyPr/>
          <a:lstStyle/>
          <a:p>
            <a:r>
              <a:rPr lang="lv-LV">
                <a:solidFill>
                  <a:srgbClr val="A2ACB4"/>
                </a:solidFill>
                <a:latin typeface="Verdana" pitchFamily="34" charset="0"/>
              </a:rPr>
              <a:t>Sadarbība. Atbalsts. Attīstība.</a:t>
            </a:r>
          </a:p>
        </p:txBody>
      </p:sp>
    </p:spTree>
    <p:extLst>
      <p:ext uri="{BB962C8B-B14F-4D97-AF65-F5344CB8AC3E}">
        <p14:creationId xmlns:p14="http://schemas.microsoft.com/office/powerpoint/2010/main" val="303877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Prasības pretendentam</a:t>
            </a:r>
            <a:br>
              <a:rPr lang="lv-LV" sz="3200" b="1" dirty="0" smtClean="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(1)</a:t>
            </a:r>
            <a:endParaRPr lang="lv-LV"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lvl="1">
              <a:buFont typeface="Arial" panose="020B0604020202020204" pitchFamily="34" charset="0"/>
              <a:buChar char="•"/>
            </a:pPr>
            <a:r>
              <a:rPr lang="lv-LV" sz="2000" dirty="0" smtClean="0">
                <a:latin typeface="Arial" panose="020B0604020202020204" pitchFamily="34" charset="0"/>
                <a:cs typeface="Arial" panose="020B0604020202020204" pitchFamily="34" charset="0"/>
              </a:rPr>
              <a:t>Pretendents </a:t>
            </a:r>
            <a:r>
              <a:rPr lang="lv-LV" sz="2000" dirty="0">
                <a:latin typeface="Arial" panose="020B0604020202020204" pitchFamily="34" charset="0"/>
                <a:cs typeface="Arial" panose="020B0604020202020204" pitchFamily="34" charset="0"/>
              </a:rPr>
              <a:t>ir reģistrēts </a:t>
            </a:r>
            <a:r>
              <a:rPr lang="lv-LV" sz="2000" dirty="0" smtClean="0">
                <a:latin typeface="Arial" panose="020B0604020202020204" pitchFamily="34" charset="0"/>
                <a:cs typeface="Arial" panose="020B0604020202020204" pitchFamily="34" charset="0"/>
              </a:rPr>
              <a:t>Komercreģistrā;</a:t>
            </a:r>
          </a:p>
          <a:p>
            <a:pPr lvl="1">
              <a:buFont typeface="Arial" panose="020B0604020202020204" pitchFamily="34" charset="0"/>
              <a:buChar char="•"/>
            </a:pPr>
            <a:r>
              <a:rPr lang="lv-LV" sz="2000" dirty="0" smtClean="0">
                <a:latin typeface="Arial" panose="020B0604020202020204" pitchFamily="34" charset="0"/>
                <a:cs typeface="Arial" panose="020B0604020202020204" pitchFamily="34" charset="0"/>
              </a:rPr>
              <a:t>Pretendentam </a:t>
            </a:r>
            <a:r>
              <a:rPr lang="lv-LV" sz="2000" dirty="0">
                <a:latin typeface="Arial" panose="020B0604020202020204" pitchFamily="34" charset="0"/>
                <a:cs typeface="Arial" panose="020B0604020202020204" pitchFamily="34" charset="0"/>
              </a:rPr>
              <a:t>ir pasažieru pārvadājumu veicēja speciālā atļauja (licence</a:t>
            </a:r>
            <a:r>
              <a:rPr lang="lv-LV" sz="2000" dirty="0" smtClean="0">
                <a:latin typeface="Arial" panose="020B0604020202020204" pitchFamily="34" charset="0"/>
                <a:cs typeface="Arial" panose="020B0604020202020204" pitchFamily="34" charset="0"/>
              </a:rPr>
              <a:t>);</a:t>
            </a:r>
          </a:p>
          <a:p>
            <a:pPr lvl="1">
              <a:buFont typeface="Arial" panose="020B0604020202020204" pitchFamily="34" charset="0"/>
              <a:buChar char="•"/>
            </a:pPr>
            <a:r>
              <a:rPr lang="lv-LV" sz="2000" dirty="0">
                <a:latin typeface="Arial" panose="020B0604020202020204" pitchFamily="34" charset="0"/>
                <a:cs typeface="Arial" panose="020B0604020202020204" pitchFamily="34" charset="0"/>
              </a:rPr>
              <a:t>Pretendentam un katrai no personu apvienībā ietilpstošajām personām, un Apakšuzņēmējiem, kas nodrošinās pasažieru pārvadājumus, ir vismaz trīs gadu pieredze pasažieru komercpārvadājumu </a:t>
            </a:r>
            <a:r>
              <a:rPr lang="lv-LV" sz="2000" dirty="0" smtClean="0">
                <a:latin typeface="Arial" panose="020B0604020202020204" pitchFamily="34" charset="0"/>
                <a:cs typeface="Arial" panose="020B0604020202020204" pitchFamily="34" charset="0"/>
              </a:rPr>
              <a:t>veikšanā;</a:t>
            </a:r>
          </a:p>
          <a:p>
            <a:pPr lvl="1">
              <a:buFont typeface="Arial" panose="020B0604020202020204" pitchFamily="34" charset="0"/>
              <a:buChar char="•"/>
            </a:pPr>
            <a:endParaRPr lang="lv-LV"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5</a:t>
            </a:fld>
            <a:endParaRPr lang="lv-LV" altLang="lv-LV"/>
          </a:p>
        </p:txBody>
      </p:sp>
    </p:spTree>
    <p:extLst>
      <p:ext uri="{BB962C8B-B14F-4D97-AF65-F5344CB8AC3E}">
        <p14:creationId xmlns:p14="http://schemas.microsoft.com/office/powerpoint/2010/main" val="564896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Prasības pretendentam</a:t>
            </a:r>
            <a:br>
              <a:rPr lang="lv-LV" sz="3200" b="1" dirty="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(2)</a:t>
            </a:r>
            <a:endParaRPr lang="lv-LV" sz="3200" dirty="0"/>
          </a:p>
        </p:txBody>
      </p:sp>
      <p:sp>
        <p:nvSpPr>
          <p:cNvPr id="3" name="Content Placeholder 2"/>
          <p:cNvSpPr>
            <a:spLocks noGrp="1"/>
          </p:cNvSpPr>
          <p:nvPr>
            <p:ph idx="1"/>
          </p:nvPr>
        </p:nvSpPr>
        <p:spPr/>
        <p:txBody>
          <a:bodyPr/>
          <a:lstStyle/>
          <a:p>
            <a:pPr algn="just"/>
            <a:r>
              <a:rPr lang="lv-LV" sz="2000" dirty="0">
                <a:latin typeface="Arial" panose="020B0604020202020204" pitchFamily="34" charset="0"/>
                <a:cs typeface="Arial" panose="020B0604020202020204" pitchFamily="34" charset="0"/>
              </a:rPr>
              <a:t>Pretendents iepriekšējo trīs gadu (2013., 2014. un 2015.) laikā ir izpildījis pasažieru komercpārvadājumus vienā vai vairākos pasūtījuma līgumos vai viena vai vairāku maršrutu tīkla ietvaros </a:t>
            </a:r>
            <a:r>
              <a:rPr lang="lv-LV" sz="2000" b="1" dirty="0">
                <a:latin typeface="Arial" panose="020B0604020202020204" pitchFamily="34" charset="0"/>
                <a:cs typeface="Arial" panose="020B0604020202020204" pitchFamily="34" charset="0"/>
              </a:rPr>
              <a:t>ne mazākā apjomā kā konkursa rezultātā noslēdzamā līguma viena gada veicamo kilometru apjoms konkrētajā daļā (saskaņā ar nolikuma 1.pielikumu) </a:t>
            </a:r>
            <a:r>
              <a:rPr lang="lv-LV" sz="2000" dirty="0">
                <a:latin typeface="Arial" panose="020B0604020202020204" pitchFamily="34" charset="0"/>
                <a:cs typeface="Arial" panose="020B0604020202020204" pitchFamily="34" charset="0"/>
              </a:rPr>
              <a:t>un par to ir saņemta (pievienota piedāvājumam) attiecīgā līguma pasūtītāja pozitīva atsauksme (atsauksmē pasūtītājs norāda veikto kilometru apjomu). </a:t>
            </a:r>
          </a:p>
          <a:p>
            <a:endParaRPr lang="lv-LV" dirty="0"/>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6</a:t>
            </a:fld>
            <a:endParaRPr lang="lv-LV" altLang="lv-LV"/>
          </a:p>
        </p:txBody>
      </p:sp>
    </p:spTree>
    <p:extLst>
      <p:ext uri="{BB962C8B-B14F-4D97-AF65-F5344CB8AC3E}">
        <p14:creationId xmlns:p14="http://schemas.microsoft.com/office/powerpoint/2010/main" val="310898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smtClean="0">
                <a:latin typeface="Arial" panose="020B0604020202020204" pitchFamily="34" charset="0"/>
                <a:cs typeface="Arial" panose="020B0604020202020204" pitchFamily="34" charset="0"/>
              </a:rPr>
              <a:t>Autobusu iedalījums</a:t>
            </a:r>
            <a:r>
              <a:rPr lang="lv-LV" sz="3200" b="1" dirty="0">
                <a:latin typeface="Arial" panose="020B0604020202020204" pitchFamily="34" charset="0"/>
                <a:cs typeface="Arial" panose="020B0604020202020204" pitchFamily="34" charset="0"/>
              </a:rPr>
              <a:t/>
            </a:r>
            <a:br>
              <a:rPr lang="lv-LV" sz="3200" b="1" dirty="0">
                <a:latin typeface="Arial" panose="020B0604020202020204" pitchFamily="34" charset="0"/>
                <a:cs typeface="Arial" panose="020B0604020202020204" pitchFamily="34" charset="0"/>
              </a:rPr>
            </a:br>
            <a:endParaRPr lang="lv-LV" sz="3200"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9228393"/>
              </p:ext>
            </p:extLst>
          </p:nvPr>
        </p:nvGraphicFramePr>
        <p:xfrm>
          <a:off x="323528" y="1628800"/>
          <a:ext cx="8424936" cy="3888431"/>
        </p:xfrm>
        <a:graphic>
          <a:graphicData uri="http://schemas.openxmlformats.org/drawingml/2006/table">
            <a:tbl>
              <a:tblPr firstRow="1" firstCol="1" bandRow="1">
                <a:tableStyleId>{5C22544A-7EE6-4342-B048-85BDC9FD1C3A}</a:tableStyleId>
              </a:tblPr>
              <a:tblGrid>
                <a:gridCol w="1790529"/>
                <a:gridCol w="6634407"/>
              </a:tblGrid>
              <a:tr h="1666471">
                <a:tc>
                  <a:txBody>
                    <a:bodyPr/>
                    <a:lstStyle/>
                    <a:p>
                      <a:pPr>
                        <a:lnSpc>
                          <a:spcPct val="107000"/>
                        </a:lnSpc>
                        <a:spcAft>
                          <a:spcPts val="0"/>
                        </a:spcAft>
                      </a:pPr>
                      <a:r>
                        <a:rPr lang="lv-LV" sz="1200" dirty="0">
                          <a:solidFill>
                            <a:schemeClr val="tx1"/>
                          </a:solidFill>
                          <a:effectLst/>
                        </a:rPr>
                        <a:t>K1 kategorijas autobusi</a:t>
                      </a:r>
                      <a:endParaRPr lang="lv-LV"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07000"/>
                        </a:lnSpc>
                        <a:spcAft>
                          <a:spcPts val="0"/>
                        </a:spcAft>
                      </a:pPr>
                      <a:r>
                        <a:rPr lang="lv-LV" sz="1200" b="0" dirty="0">
                          <a:solidFill>
                            <a:schemeClr val="tx1"/>
                          </a:solidFill>
                          <a:effectLst/>
                        </a:rPr>
                        <a:t>ar apzīmējumu „K1 kategorijas autobusi” šajā </a:t>
                      </a:r>
                      <a:r>
                        <a:rPr lang="lv-LV" sz="1200" b="0" dirty="0" smtClean="0">
                          <a:solidFill>
                            <a:schemeClr val="tx1"/>
                          </a:solidFill>
                          <a:effectLst/>
                        </a:rPr>
                        <a:t>iepirkumā </a:t>
                      </a:r>
                      <a:r>
                        <a:rPr lang="lv-LV" sz="1200" b="0" dirty="0">
                          <a:solidFill>
                            <a:schemeClr val="tx1"/>
                          </a:solidFill>
                          <a:effectLst/>
                        </a:rPr>
                        <a:t>tiek apzīmēti  autobusi ar ietilpību līdz 24 (ieskaitot) pastāvīgām braukšanas virzienā novietotām  pasažieru sēdvietām.</a:t>
                      </a:r>
                      <a:endParaRPr lang="lv-LV"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110980">
                <a:tc>
                  <a:txBody>
                    <a:bodyPr/>
                    <a:lstStyle/>
                    <a:p>
                      <a:pPr>
                        <a:lnSpc>
                          <a:spcPct val="107000"/>
                        </a:lnSpc>
                        <a:spcAft>
                          <a:spcPts val="0"/>
                        </a:spcAft>
                      </a:pPr>
                      <a:r>
                        <a:rPr lang="lv-LV" sz="1200">
                          <a:solidFill>
                            <a:schemeClr val="tx1"/>
                          </a:solidFill>
                          <a:effectLst/>
                        </a:rPr>
                        <a:t>K2</a:t>
                      </a:r>
                      <a:r>
                        <a:rPr lang="lv-LV" sz="1200" baseline="-25000">
                          <a:solidFill>
                            <a:schemeClr val="tx1"/>
                          </a:solidFill>
                          <a:effectLst/>
                        </a:rPr>
                        <a:t> </a:t>
                      </a:r>
                      <a:r>
                        <a:rPr lang="lv-LV" sz="1200">
                          <a:solidFill>
                            <a:schemeClr val="tx1"/>
                          </a:solidFill>
                          <a:effectLst/>
                        </a:rPr>
                        <a:t>kategorijas autobusi</a:t>
                      </a:r>
                      <a:endParaRPr lang="lv-LV"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07000"/>
                        </a:lnSpc>
                        <a:spcAft>
                          <a:spcPts val="0"/>
                        </a:spcAft>
                      </a:pPr>
                      <a:r>
                        <a:rPr lang="lv-LV" sz="1200" dirty="0">
                          <a:solidFill>
                            <a:schemeClr val="tx1"/>
                          </a:solidFill>
                          <a:effectLst/>
                        </a:rPr>
                        <a:t>ar apzīmējumu „K2 kategorijas autobusi” šajā </a:t>
                      </a:r>
                      <a:r>
                        <a:rPr lang="lv-LV" sz="1200" dirty="0" smtClean="0">
                          <a:solidFill>
                            <a:schemeClr val="tx1"/>
                          </a:solidFill>
                          <a:effectLst/>
                        </a:rPr>
                        <a:t>iepirkumā tiek </a:t>
                      </a:r>
                      <a:r>
                        <a:rPr lang="lv-LV" sz="1200" dirty="0">
                          <a:solidFill>
                            <a:schemeClr val="tx1"/>
                          </a:solidFill>
                          <a:effectLst/>
                        </a:rPr>
                        <a:t>apzīmēti  autobusi ar ietilpību no 25 līdz 40  (ieskaitot) pastāvīgām braukšanas virzienā novietotām  pasažieru sēdvietām.</a:t>
                      </a:r>
                      <a:endParaRPr lang="lv-LV"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r h="1110980">
                <a:tc>
                  <a:txBody>
                    <a:bodyPr/>
                    <a:lstStyle/>
                    <a:p>
                      <a:pPr>
                        <a:lnSpc>
                          <a:spcPct val="107000"/>
                        </a:lnSpc>
                        <a:spcAft>
                          <a:spcPts val="0"/>
                        </a:spcAft>
                      </a:pPr>
                      <a:r>
                        <a:rPr lang="lv-LV" sz="1200">
                          <a:solidFill>
                            <a:schemeClr val="tx1"/>
                          </a:solidFill>
                          <a:effectLst/>
                        </a:rPr>
                        <a:t>K3 kategorijas autobusi</a:t>
                      </a:r>
                      <a:endParaRPr lang="lv-LV" sz="1200">
                        <a:solidFill>
                          <a:schemeClr val="tx1"/>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just">
                        <a:lnSpc>
                          <a:spcPct val="107000"/>
                        </a:lnSpc>
                        <a:spcAft>
                          <a:spcPts val="0"/>
                        </a:spcAft>
                      </a:pPr>
                      <a:r>
                        <a:rPr lang="lv-LV" sz="1200" dirty="0">
                          <a:solidFill>
                            <a:schemeClr val="tx1"/>
                          </a:solidFill>
                          <a:effectLst/>
                        </a:rPr>
                        <a:t>Ar apzīmējumu „K3 kategorijas autobusi” šajā </a:t>
                      </a:r>
                      <a:r>
                        <a:rPr lang="lv-LV" sz="1200" dirty="0" smtClean="0">
                          <a:solidFill>
                            <a:schemeClr val="tx1"/>
                          </a:solidFill>
                          <a:effectLst/>
                        </a:rPr>
                        <a:t>iepirkumā</a:t>
                      </a:r>
                      <a:r>
                        <a:rPr lang="lv-LV" sz="1200" baseline="0" dirty="0" smtClean="0">
                          <a:solidFill>
                            <a:schemeClr val="tx1"/>
                          </a:solidFill>
                          <a:effectLst/>
                        </a:rPr>
                        <a:t> </a:t>
                      </a:r>
                      <a:r>
                        <a:rPr lang="lv-LV" sz="1200" dirty="0" smtClean="0">
                          <a:solidFill>
                            <a:schemeClr val="tx1"/>
                          </a:solidFill>
                          <a:effectLst/>
                        </a:rPr>
                        <a:t>tiek </a:t>
                      </a:r>
                      <a:r>
                        <a:rPr lang="lv-LV" sz="1200" dirty="0">
                          <a:solidFill>
                            <a:schemeClr val="tx1"/>
                          </a:solidFill>
                          <a:effectLst/>
                        </a:rPr>
                        <a:t>apzīmēti autobusi ar ietilpību no 41 pastāvīgām braukšanas virzienā novietotām pasažieru sēdvietām.</a:t>
                      </a:r>
                      <a:endParaRPr lang="lv-LV"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3" name="Slide Number Placeholder 2"/>
          <p:cNvSpPr>
            <a:spLocks noGrp="1"/>
          </p:cNvSpPr>
          <p:nvPr>
            <p:ph type="sldNum" sz="quarter" idx="12"/>
          </p:nvPr>
        </p:nvSpPr>
        <p:spPr/>
        <p:txBody>
          <a:bodyPr/>
          <a:lstStyle/>
          <a:p>
            <a:fld id="{2121C083-3766-411E-AD9E-6C4F5CC14E89}" type="slidenum">
              <a:rPr lang="lv-LV" altLang="lv-LV" smtClean="0"/>
              <a:pPr/>
              <a:t>7</a:t>
            </a:fld>
            <a:endParaRPr lang="lv-LV" altLang="lv-LV"/>
          </a:p>
        </p:txBody>
      </p:sp>
    </p:spTree>
    <p:extLst>
      <p:ext uri="{BB962C8B-B14F-4D97-AF65-F5344CB8AC3E}">
        <p14:creationId xmlns:p14="http://schemas.microsoft.com/office/powerpoint/2010/main" val="2013037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b="1" dirty="0" smtClean="0">
                <a:latin typeface="Arial" panose="020B0604020202020204" pitchFamily="34" charset="0"/>
                <a:cs typeface="Arial" panose="020B0604020202020204" pitchFamily="34" charset="0"/>
              </a:rPr>
              <a:t/>
            </a:r>
            <a:br>
              <a:rPr lang="lv-LV" sz="2800" b="1" dirty="0" smtClean="0">
                <a:latin typeface="Arial" panose="020B0604020202020204" pitchFamily="34" charset="0"/>
                <a:cs typeface="Arial" panose="020B0604020202020204" pitchFamily="34" charset="0"/>
              </a:rPr>
            </a:br>
            <a:r>
              <a:rPr lang="lv-LV" sz="2800" b="1" dirty="0" smtClean="0">
                <a:latin typeface="Arial" panose="020B0604020202020204" pitchFamily="34" charset="0"/>
                <a:cs typeface="Arial" panose="020B0604020202020204" pitchFamily="34" charset="0"/>
              </a:rPr>
              <a:t/>
            </a:r>
            <a:br>
              <a:rPr lang="lv-LV" sz="2800" b="1" dirty="0" smtClean="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Tehniskās </a:t>
            </a:r>
            <a:r>
              <a:rPr lang="lv-LV" sz="3200" b="1" dirty="0">
                <a:latin typeface="Arial" panose="020B0604020202020204" pitchFamily="34" charset="0"/>
                <a:cs typeface="Arial" panose="020B0604020202020204" pitchFamily="34" charset="0"/>
              </a:rPr>
              <a:t>prasības </a:t>
            </a:r>
            <a:r>
              <a:rPr lang="lv-LV" sz="3200" b="1" dirty="0" smtClean="0">
                <a:latin typeface="Arial" panose="020B0604020202020204" pitchFamily="34" charset="0"/>
                <a:cs typeface="Arial" panose="020B0604020202020204" pitchFamily="34" charset="0"/>
              </a:rPr>
              <a:t>autobusiem </a:t>
            </a:r>
            <a:br>
              <a:rPr lang="lv-LV" sz="3200" b="1" dirty="0" smtClean="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(1)</a:t>
            </a:r>
            <a:r>
              <a:rPr lang="lv-LV" dirty="0"/>
              <a:t/>
            </a:r>
            <a:br>
              <a:rPr lang="lv-LV" dirty="0"/>
            </a:br>
            <a:endParaRPr lang="lv-LV" dirty="0"/>
          </a:p>
        </p:txBody>
      </p:sp>
      <p:sp>
        <p:nvSpPr>
          <p:cNvPr id="3" name="Content Placeholder 2"/>
          <p:cNvSpPr>
            <a:spLocks noGrp="1"/>
          </p:cNvSpPr>
          <p:nvPr>
            <p:ph idx="1"/>
          </p:nvPr>
        </p:nvSpPr>
        <p:spPr/>
        <p:txBody>
          <a:bodyPr/>
          <a:lstStyle/>
          <a:p>
            <a:pPr algn="just"/>
            <a:r>
              <a:rPr lang="lv-LV" sz="2000" dirty="0">
                <a:latin typeface="Arial" panose="020B0604020202020204" pitchFamily="34" charset="0"/>
                <a:cs typeface="Arial" panose="020B0604020202020204" pitchFamily="34" charset="0"/>
              </a:rPr>
              <a:t>Pretendenta pakalpojuma sniegšanā iesaistīto K1</a:t>
            </a:r>
            <a:r>
              <a:rPr lang="lv-LV" sz="2000" baseline="-25000" dirty="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rPr>
              <a:t>K2</a:t>
            </a:r>
            <a:r>
              <a:rPr lang="lv-LV" sz="2000" baseline="-25000" dirty="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rPr>
              <a:t>K3 kategorijas autobusu vidējais vecums katrā pakalpojumu sniegšanas kalendārajā gadā nepārsniedz - </a:t>
            </a:r>
            <a:r>
              <a:rPr lang="lv-LV" sz="2000" b="1" dirty="0">
                <a:latin typeface="Arial" panose="020B0604020202020204" pitchFamily="34" charset="0"/>
                <a:cs typeface="Arial" panose="020B0604020202020204" pitchFamily="34" charset="0"/>
              </a:rPr>
              <a:t>15 (piecpadsmit) gadus, bet katra atsevišķa autobusa vecums nedrīkst būt lielāks par 20 </a:t>
            </a:r>
            <a:r>
              <a:rPr lang="lv-LV" sz="2000" b="1" dirty="0" smtClean="0">
                <a:latin typeface="Arial" panose="020B0604020202020204" pitchFamily="34" charset="0"/>
                <a:cs typeface="Arial" panose="020B0604020202020204" pitchFamily="34" charset="0"/>
              </a:rPr>
              <a:t>gadiem</a:t>
            </a:r>
            <a:r>
              <a:rPr lang="lv-LV" sz="2000" dirty="0" smtClean="0">
                <a:latin typeface="Arial" panose="020B0604020202020204" pitchFamily="34" charset="0"/>
                <a:cs typeface="Arial" panose="020B0604020202020204" pitchFamily="34" charset="0"/>
              </a:rPr>
              <a:t>;</a:t>
            </a:r>
          </a:p>
          <a:p>
            <a:pPr marL="0" indent="0" algn="just">
              <a:buNone/>
            </a:pPr>
            <a:endParaRPr lang="lv-LV" sz="2000" dirty="0" smtClean="0">
              <a:latin typeface="Arial" panose="020B0604020202020204" pitchFamily="34" charset="0"/>
              <a:cs typeface="Arial" panose="020B0604020202020204" pitchFamily="34" charset="0"/>
            </a:endParaRPr>
          </a:p>
          <a:p>
            <a:pPr algn="just"/>
            <a:r>
              <a:rPr lang="lv-LV" sz="2000" dirty="0" smtClean="0">
                <a:latin typeface="Arial" panose="020B0604020202020204" pitchFamily="34" charset="0"/>
                <a:cs typeface="Arial" panose="020B0604020202020204" pitchFamily="34" charset="0"/>
              </a:rPr>
              <a:t>Pretendenta </a:t>
            </a:r>
            <a:r>
              <a:rPr lang="lv-LV" sz="2000" dirty="0">
                <a:latin typeface="Arial" panose="020B0604020202020204" pitchFamily="34" charset="0"/>
                <a:cs typeface="Arial" panose="020B0604020202020204" pitchFamily="34" charset="0"/>
              </a:rPr>
              <a:t>un Apakšuzņēmēja Pakalpojuma sniegšanā iesaistītajiem autobusiem attālumam starp braukšanas virzienā novietotiem krēsliem 62 cm augstumā no autobusa salona grīdas jābūt:</a:t>
            </a:r>
          </a:p>
          <a:p>
            <a:pPr marL="0" indent="0" algn="just">
              <a:buNone/>
            </a:pPr>
            <a:r>
              <a:rPr lang="lv-LV" sz="2000" dirty="0" smtClean="0">
                <a:latin typeface="Arial" panose="020B0604020202020204" pitchFamily="34" charset="0"/>
                <a:cs typeface="Arial" panose="020B0604020202020204" pitchFamily="34" charset="0"/>
              </a:rPr>
              <a:t>	- K1 </a:t>
            </a:r>
            <a:r>
              <a:rPr lang="lv-LV" sz="2000" dirty="0">
                <a:latin typeface="Arial" panose="020B0604020202020204" pitchFamily="34" charset="0"/>
                <a:cs typeface="Arial" panose="020B0604020202020204" pitchFamily="34" charset="0"/>
              </a:rPr>
              <a:t>kategorijas autobusiem - </a:t>
            </a:r>
            <a:r>
              <a:rPr lang="lv-LV" sz="2000" b="1" dirty="0">
                <a:latin typeface="Arial" panose="020B0604020202020204" pitchFamily="34" charset="0"/>
                <a:cs typeface="Arial" panose="020B0604020202020204" pitchFamily="34" charset="0"/>
              </a:rPr>
              <a:t>vismaz 65 cm</a:t>
            </a:r>
            <a:r>
              <a:rPr lang="lv-LV" sz="2000" dirty="0" smtClean="0">
                <a:latin typeface="Arial" panose="020B0604020202020204" pitchFamily="34" charset="0"/>
                <a:cs typeface="Arial" panose="020B0604020202020204" pitchFamily="34" charset="0"/>
              </a:rPr>
              <a:t>;</a:t>
            </a:r>
          </a:p>
          <a:p>
            <a:pPr marL="0" indent="0" algn="just">
              <a:buNone/>
            </a:pPr>
            <a:r>
              <a:rPr lang="lv-LV" sz="2000" dirty="0">
                <a:latin typeface="Arial" panose="020B0604020202020204" pitchFamily="34" charset="0"/>
                <a:cs typeface="Arial" panose="020B0604020202020204" pitchFamily="34" charset="0"/>
              </a:rPr>
              <a:t>	</a:t>
            </a:r>
            <a:r>
              <a:rPr lang="lv-LV" sz="2000" dirty="0" smtClean="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rPr>
              <a:t>K2 un K3 kategorijas autobusiem - </a:t>
            </a:r>
            <a:r>
              <a:rPr lang="lv-LV" sz="2000" b="1" dirty="0">
                <a:latin typeface="Arial" panose="020B0604020202020204" pitchFamily="34" charset="0"/>
                <a:cs typeface="Arial" panose="020B0604020202020204" pitchFamily="34" charset="0"/>
              </a:rPr>
              <a:t>vismaz 68 cm</a:t>
            </a:r>
            <a:r>
              <a:rPr lang="lv-LV" sz="2000" dirty="0">
                <a:latin typeface="Arial" panose="020B0604020202020204" pitchFamily="34" charset="0"/>
                <a:cs typeface="Arial" panose="020B0604020202020204" pitchFamily="34" charset="0"/>
              </a:rPr>
              <a:t>.</a:t>
            </a:r>
          </a:p>
          <a:p>
            <a:pPr algn="just"/>
            <a:endParaRPr lang="lv-LV" sz="2400" dirty="0">
              <a:latin typeface="Arial" panose="020B0604020202020204" pitchFamily="34" charset="0"/>
              <a:cs typeface="Arial" panose="020B0604020202020204" pitchFamily="34" charset="0"/>
            </a:endParaRPr>
          </a:p>
          <a:p>
            <a:endParaRPr lang="lv-LV" dirty="0"/>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8</a:t>
            </a:fld>
            <a:endParaRPr lang="lv-LV" altLang="lv-LV"/>
          </a:p>
        </p:txBody>
      </p:sp>
    </p:spTree>
    <p:extLst>
      <p:ext uri="{BB962C8B-B14F-4D97-AF65-F5344CB8AC3E}">
        <p14:creationId xmlns:p14="http://schemas.microsoft.com/office/powerpoint/2010/main" val="1232395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3200" b="1" dirty="0">
                <a:latin typeface="Arial" panose="020B0604020202020204" pitchFamily="34" charset="0"/>
                <a:cs typeface="Arial" panose="020B0604020202020204" pitchFamily="34" charset="0"/>
              </a:rPr>
              <a:t>Tehniskās prasības autobusiem </a:t>
            </a:r>
            <a:br>
              <a:rPr lang="lv-LV" sz="3200" b="1" dirty="0">
                <a:latin typeface="Arial" panose="020B0604020202020204" pitchFamily="34" charset="0"/>
                <a:cs typeface="Arial" panose="020B0604020202020204" pitchFamily="34" charset="0"/>
              </a:rPr>
            </a:br>
            <a:r>
              <a:rPr lang="lv-LV" sz="3200" b="1" dirty="0" smtClean="0">
                <a:latin typeface="Arial" panose="020B0604020202020204" pitchFamily="34" charset="0"/>
                <a:cs typeface="Arial" panose="020B0604020202020204" pitchFamily="34" charset="0"/>
              </a:rPr>
              <a:t>(2)</a:t>
            </a:r>
            <a:endParaRPr lang="lv-LV"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r>
              <a:rPr lang="lv-LV" sz="2000" dirty="0" smtClean="0">
                <a:latin typeface="Arial" panose="020B0604020202020204" pitchFamily="34" charset="0"/>
                <a:cs typeface="Arial" panose="020B0604020202020204" pitchFamily="34" charset="0"/>
              </a:rPr>
              <a:t>Pretendenta </a:t>
            </a:r>
            <a:r>
              <a:rPr lang="lv-LV" sz="2000" dirty="0">
                <a:latin typeface="Arial" panose="020B0604020202020204" pitchFamily="34" charset="0"/>
                <a:cs typeface="Arial" panose="020B0604020202020204" pitchFamily="34" charset="0"/>
              </a:rPr>
              <a:t>Pakalpojuma sniegšanā iesaistītajiem K2</a:t>
            </a:r>
            <a:r>
              <a:rPr lang="lv-LV" sz="2000" baseline="-25000" dirty="0">
                <a:latin typeface="Arial" panose="020B0604020202020204" pitchFamily="34" charset="0"/>
                <a:cs typeface="Arial" panose="020B0604020202020204" pitchFamily="34" charset="0"/>
              </a:rPr>
              <a:t> </a:t>
            </a:r>
            <a:r>
              <a:rPr lang="lv-LV" sz="2000" dirty="0">
                <a:latin typeface="Arial" panose="020B0604020202020204" pitchFamily="34" charset="0"/>
                <a:cs typeface="Arial" panose="020B0604020202020204" pitchFamily="34" charset="0"/>
              </a:rPr>
              <a:t>un K3 kategorijas autobusiem </a:t>
            </a:r>
            <a:r>
              <a:rPr lang="lv-LV" sz="2000" b="1" dirty="0">
                <a:latin typeface="Arial" panose="020B0604020202020204" pitchFamily="34" charset="0"/>
                <a:cs typeface="Arial" panose="020B0604020202020204" pitchFamily="34" charset="0"/>
              </a:rPr>
              <a:t>jābūt rokas bagāžas plauktiem </a:t>
            </a:r>
            <a:r>
              <a:rPr lang="lv-LV" sz="2000" dirty="0">
                <a:latin typeface="Arial" panose="020B0604020202020204" pitchFamily="34" charset="0"/>
                <a:cs typeface="Arial" panose="020B0604020202020204" pitchFamily="34" charset="0"/>
              </a:rPr>
              <a:t>rokas bagāžas, kuras izmēri noteikti 2012. gada 28. augusta MK noteikumos Nr.599 „Sabiedriskā transporta pakalpojumu sniegšanas un izmantošanas kārtība”, izvietošanai un </a:t>
            </a:r>
            <a:r>
              <a:rPr lang="lv-LV" sz="2000" b="1" dirty="0">
                <a:latin typeface="Arial" panose="020B0604020202020204" pitchFamily="34" charset="0"/>
                <a:cs typeface="Arial" panose="020B0604020202020204" pitchFamily="34" charset="0"/>
              </a:rPr>
              <a:t>bagāžas nodalījumam </a:t>
            </a:r>
            <a:r>
              <a:rPr lang="lv-LV" sz="2000" dirty="0">
                <a:latin typeface="Arial" panose="020B0604020202020204" pitchFamily="34" charset="0"/>
                <a:cs typeface="Arial" panose="020B0604020202020204" pitchFamily="34" charset="0"/>
              </a:rPr>
              <a:t>zem autobusa pasažieru salona vai citā vietā, </a:t>
            </a:r>
            <a:r>
              <a:rPr lang="lv-LV" sz="2000" b="1" dirty="0">
                <a:latin typeface="Arial" panose="020B0604020202020204" pitchFamily="34" charset="0"/>
                <a:cs typeface="Arial" panose="020B0604020202020204" pitchFamily="34" charset="0"/>
              </a:rPr>
              <a:t>kas nodrošinās tāda pasažieru bagāžas apjoma pārvadāšanu, lai katram autobusa pasažierim  būtu iespēja pārvadāt vismaz vienu virsnormas bagāžas vienību</a:t>
            </a:r>
            <a:r>
              <a:rPr lang="lv-LV" sz="2000" dirty="0">
                <a:latin typeface="Arial" panose="020B0604020202020204" pitchFamily="34" charset="0"/>
                <a:cs typeface="Arial" panose="020B0604020202020204" pitchFamily="34" charset="0"/>
              </a:rPr>
              <a:t>, t.i. bagāžu, kuras izmērs (garums, platums, augstums) pārsniedz 60 x 40 x 20 cm un svars ir virs 20 kg;</a:t>
            </a:r>
          </a:p>
          <a:p>
            <a:endParaRPr lang="lv-LV" dirty="0"/>
          </a:p>
        </p:txBody>
      </p:sp>
      <p:sp>
        <p:nvSpPr>
          <p:cNvPr id="4" name="Slide Number Placeholder 3"/>
          <p:cNvSpPr>
            <a:spLocks noGrp="1"/>
          </p:cNvSpPr>
          <p:nvPr>
            <p:ph type="sldNum" sz="quarter" idx="12"/>
          </p:nvPr>
        </p:nvSpPr>
        <p:spPr/>
        <p:txBody>
          <a:bodyPr/>
          <a:lstStyle/>
          <a:p>
            <a:fld id="{2121C083-3766-411E-AD9E-6C4F5CC14E89}" type="slidenum">
              <a:rPr lang="lv-LV" altLang="lv-LV" smtClean="0"/>
              <a:pPr/>
              <a:t>9</a:t>
            </a:fld>
            <a:endParaRPr lang="lv-LV" altLang="lv-LV"/>
          </a:p>
        </p:txBody>
      </p:sp>
    </p:spTree>
    <p:extLst>
      <p:ext uri="{BB962C8B-B14F-4D97-AF65-F5344CB8AC3E}">
        <p14:creationId xmlns:p14="http://schemas.microsoft.com/office/powerpoint/2010/main" val="401652187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2818</Words>
  <Application>Microsoft Office PowerPoint</Application>
  <PresentationFormat>On-screen Show (4:3)</PresentationFormat>
  <Paragraphs>630</Paragraphs>
  <Slides>42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Times New Roman</vt:lpstr>
      <vt:lpstr>Verdana</vt:lpstr>
      <vt:lpstr>Wingdings</vt:lpstr>
      <vt:lpstr>Default Design</vt:lpstr>
      <vt:lpstr>Valsts SIA  “Autotransporta direkcija”</vt:lpstr>
      <vt:lpstr>Iepirkuma priekšmets </vt:lpstr>
      <vt:lpstr> Iepirkuma līguma termiņš </vt:lpstr>
      <vt:lpstr>Līguma summa </vt:lpstr>
      <vt:lpstr>Prasības pretendentam (1)</vt:lpstr>
      <vt:lpstr>Prasības pretendentam (2)</vt:lpstr>
      <vt:lpstr>Autobusu iedalījums </vt:lpstr>
      <vt:lpstr>  Tehniskās prasības autobusiem  (1) </vt:lpstr>
      <vt:lpstr>Tehniskās prasības autobusiem  (2)</vt:lpstr>
      <vt:lpstr>Tehniskās prasības autobusiem  (3)</vt:lpstr>
      <vt:lpstr>Tehniskās prasības autobusiem  (4)</vt:lpstr>
      <vt:lpstr>Vērtēšanas kritēriji</vt:lpstr>
      <vt:lpstr>Tehniskā piedāvājuma vērtēšana (kritērijs A)</vt:lpstr>
      <vt:lpstr>Tehniskā piedāvājuma vērtēšana (kritērijs A)</vt:lpstr>
      <vt:lpstr>Tehniskā piedāvājuma vērtēšana (kritērijs B)</vt:lpstr>
      <vt:lpstr>Tehniskā piedāvājuma vērtēšana (kritērijs B)</vt:lpstr>
      <vt:lpstr>Piedāvājuma iesniegšana vairākās maršruta tīkla daļās</vt:lpstr>
      <vt:lpstr> Ierobežojumi līguma slēgšanas apjomam (1) </vt:lpstr>
      <vt:lpstr>Ierobežojumi līguma slēgšanas apjomam (2)</vt:lpstr>
      <vt:lpstr>Uzvarētāja noteikšanas metodika</vt:lpstr>
      <vt:lpstr>  Uzvarētāja noteikšanas metodika (praktisks piemērs nr.1)   </vt:lpstr>
      <vt:lpstr>Uzvarētāja noteikšanas metodika (praktisks piemērs nr.1)</vt:lpstr>
      <vt:lpstr>Uzvarētāja noteikšanas metodika (praktisks piemērs nr.1)</vt:lpstr>
      <vt:lpstr>Uzvarētāja noteikšanas metodika (praktisks piemērs nr.1)</vt:lpstr>
      <vt:lpstr>Uzvarētāja noteikšanas metodika (praktisks piemērs nr.1)</vt:lpstr>
      <vt:lpstr>Uzvarētāja noteikšanas metodika (praktisks piemērs nr.1)</vt:lpstr>
      <vt:lpstr>Uzvarētāja noteikšanas metodika (praktisks piemērs nr.2)</vt:lpstr>
      <vt:lpstr>Uzvarētāja noteikšanas metodika (praktisks piemērs nr.2)</vt:lpstr>
      <vt:lpstr>Uzvarētāja noteikšanas metodika (praktisks piemērs nr.2)</vt:lpstr>
      <vt:lpstr>Uzvarētāja noteikšanas metodika (praktisks piemērs nr.2)</vt:lpstr>
      <vt:lpstr>Uzvarētāja noteikšanas metodika (praktisks piemērs nr.2)</vt:lpstr>
      <vt:lpstr>Uzvarētāja noteikšanas metodika (praktisks piemērs nr.2)</vt:lpstr>
      <vt:lpstr>Uzvarētāja noteikšanas metodika (praktisks piemērs nr.2)</vt:lpstr>
      <vt:lpstr>Uzvarētāja noteikšanas metodika (praktisks piemērs nr.2)</vt:lpstr>
      <vt:lpstr>Personu apvienības “A+B+C” piedāvājums</vt:lpstr>
      <vt:lpstr>Personu apvienības “A+B+C”  piedāvājums</vt:lpstr>
      <vt:lpstr> Pretendenta “A” piedāvājums </vt:lpstr>
      <vt:lpstr>Pretendenta “A” piedāvājums</vt:lpstr>
      <vt:lpstr>Pretendenta “A” piedāvājums</vt:lpstr>
      <vt:lpstr>Ģenerāluzņēmuma un apakšuzņēmuma “A+D” piedāvājums </vt:lpstr>
      <vt:lpstr>PowerPoint Presentation</vt:lpstr>
      <vt:lpstr>Paldies par uzmanību!</vt:lpstr>
    </vt:vector>
  </TitlesOfParts>
  <Company>HCData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Baiba</dc:creator>
  <cp:lastModifiedBy>Vizma Ļeonova</cp:lastModifiedBy>
  <cp:revision>62</cp:revision>
  <cp:lastPrinted>2013-03-19T12:15:22Z</cp:lastPrinted>
  <dcterms:created xsi:type="dcterms:W3CDTF">2008-01-03T08:12:26Z</dcterms:created>
  <dcterms:modified xsi:type="dcterms:W3CDTF">2016-11-24T06:15:00Z</dcterms:modified>
</cp:coreProperties>
</file>