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56" r:id="rId4"/>
    <p:sldId id="300" r:id="rId5"/>
    <p:sldId id="298" r:id="rId6"/>
    <p:sldId id="301" r:id="rId7"/>
    <p:sldId id="299" r:id="rId8"/>
    <p:sldId id="302" r:id="rId9"/>
    <p:sldId id="303" r:id="rId10"/>
    <p:sldId id="304" r:id="rId11"/>
    <p:sldId id="267" r:id="rId1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D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FCBF-B4CF-48FA-8D69-F209CE6ED90E}" type="datetimeFigureOut">
              <a:rPr lang="lv-LV" smtClean="0"/>
              <a:t>10.04.2019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3A67-9E08-4403-9373-02BB4868B3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58D8-A7F0-4CB3-965B-8723D6342236}" type="datetimeFigureOut">
              <a:rPr lang="lv-LV" smtClean="0"/>
              <a:pPr/>
              <a:t>10.04.2019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D3FD-F92A-49AD-9A1D-5E8F4470C8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30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EFBC-BC9A-4AE4-863E-7B08F3148A67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27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98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7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8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09" y="3356992"/>
            <a:ext cx="8064896" cy="2016224"/>
          </a:xfrm>
        </p:spPr>
        <p:txBody>
          <a:bodyPr/>
          <a:lstStyle/>
          <a:p>
            <a:r>
              <a:rPr lang="lv-LV" dirty="0"/>
              <a:t>Tehnoloģiju attīstība un viedā </a:t>
            </a:r>
            <a:r>
              <a:rPr lang="lv-LV" dirty="0" err="1"/>
              <a:t>tahogrāfu</a:t>
            </a:r>
            <a:r>
              <a:rPr lang="lv-LV" dirty="0"/>
              <a:t> sistēmas ieviešana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95" y="4149080"/>
            <a:ext cx="8283010" cy="1728192"/>
          </a:xfrm>
        </p:spPr>
        <p:txBody>
          <a:bodyPr/>
          <a:lstStyle/>
          <a:p>
            <a:pPr>
              <a:defRPr/>
            </a:pPr>
            <a:endParaRPr lang="lv-LV" altLang="lv-LV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lv-LV" altLang="lv-LV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Oskars Baranovskis, Starptautisko autopārvadājumu koordinācijas daļas digitālā tahogrāfa sistēmas eksperts, Valsts SIA “Autotransporta direkcija” 2019.gada 12.aprīlī</a:t>
            </a:r>
            <a:endParaRPr lang="lv-LV" altLang="lv-LV" dirty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9279-0662-42B1-84CD-99F438B9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Normatīvie akti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BCA7-0A67-4FCC-A973-7D8AD441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030"/>
            <a:ext cx="8229600" cy="3971940"/>
          </a:xfrm>
        </p:spPr>
        <p:txBody>
          <a:bodyPr>
            <a:normAutofit/>
          </a:bodyPr>
          <a:lstStyle/>
          <a:p>
            <a:pPr lvl="1"/>
            <a:endParaRPr lang="lv-LV" dirty="0"/>
          </a:p>
          <a:p>
            <a:pPr lvl="1"/>
            <a:r>
              <a:rPr lang="lv-LV" dirty="0"/>
              <a:t>2014. gada 4.februāra Eiropas Parlamenta un Padomes  Regula (ES) </a:t>
            </a:r>
            <a:r>
              <a:rPr lang="lv-LV" b="1" u="sng" dirty="0"/>
              <a:t>Nr. 165/2014</a:t>
            </a:r>
          </a:p>
          <a:p>
            <a:pPr lvl="1"/>
            <a:endParaRPr lang="lv-LV" b="1" u="sng" dirty="0"/>
          </a:p>
          <a:p>
            <a:pPr lvl="1"/>
            <a:r>
              <a:rPr lang="lv-LV" dirty="0"/>
              <a:t>2016.gada 18.marta Eiropas Komisijas īstenošanas Regula (ES) </a:t>
            </a:r>
            <a:r>
              <a:rPr lang="lv-LV" b="1" u="sng" dirty="0"/>
              <a:t>Nr. 2016/799</a:t>
            </a:r>
          </a:p>
          <a:p>
            <a:pPr marL="457200" lvl="1" indent="0">
              <a:buNone/>
            </a:pPr>
            <a:endParaRPr lang="lv-LV" b="1" u="sng" dirty="0"/>
          </a:p>
          <a:p>
            <a:pPr lvl="1"/>
            <a:r>
              <a:rPr lang="lv-LV" dirty="0"/>
              <a:t>2018. gada 28. februāra Eiropas Komisijas īstenošanas Regula (ES) </a:t>
            </a:r>
            <a:r>
              <a:rPr lang="lv-LV" b="1" u="sng" dirty="0"/>
              <a:t>Nr. 2018/502</a:t>
            </a:r>
          </a:p>
          <a:p>
            <a:pPr lvl="1"/>
            <a:endParaRPr lang="lv-LV" b="1" u="sng" dirty="0"/>
          </a:p>
          <a:p>
            <a:pPr lvl="1"/>
            <a:endParaRPr lang="lv-LV" b="1" u="sng" dirty="0"/>
          </a:p>
          <a:p>
            <a:pPr lvl="1"/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741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600-4500-4E16-8DCE-AE2DE098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Viedā tahogrāfa tehniskās iespējas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EB15CF-B05F-4532-BB6A-FF5E17527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695" y="3573016"/>
            <a:ext cx="3929582" cy="2302031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D2A318-FA70-40E5-8F70-4BA825EFEC7E}"/>
              </a:ext>
            </a:extLst>
          </p:cNvPr>
          <p:cNvSpPr/>
          <p:nvPr/>
        </p:nvSpPr>
        <p:spPr>
          <a:xfrm>
            <a:off x="611560" y="126876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lv-LV" b="1" u="sng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123906-C113-4D1D-B602-C92C3C48EF34}"/>
              </a:ext>
            </a:extLst>
          </p:cNvPr>
          <p:cNvSpPr txBox="1">
            <a:spLocks/>
          </p:cNvSpPr>
          <p:nvPr/>
        </p:nvSpPr>
        <p:spPr>
          <a:xfrm>
            <a:off x="8451" y="1268760"/>
            <a:ext cx="6408919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lv-LV" dirty="0"/>
          </a:p>
          <a:p>
            <a:pPr lvl="1"/>
            <a:r>
              <a:rPr lang="lv-LV" dirty="0"/>
              <a:t>Nodrošina datu pārraidi uz attālinātas savlaicīgas konstatēšanas iekārtu;</a:t>
            </a:r>
          </a:p>
          <a:p>
            <a:pPr marL="457200" lvl="1" indent="0">
              <a:buNone/>
            </a:pPr>
            <a:endParaRPr lang="lv-LV" dirty="0"/>
          </a:p>
          <a:p>
            <a:pPr lvl="1"/>
            <a:r>
              <a:rPr lang="lv-LV" dirty="0"/>
              <a:t>Automātiski reģistrē transportlīdzekļa atrašanās vietu;</a:t>
            </a:r>
          </a:p>
          <a:p>
            <a:pPr lvl="1"/>
            <a:endParaRPr lang="lv-LV" dirty="0"/>
          </a:p>
          <a:p>
            <a:pPr lvl="1"/>
            <a:r>
              <a:rPr lang="lv-LV" dirty="0"/>
              <a:t>Nodrošina </a:t>
            </a:r>
            <a:r>
              <a:rPr lang="sv-SE" dirty="0"/>
              <a:t>saskarni ar intelektiskām transporta sist</a:t>
            </a:r>
            <a:r>
              <a:rPr lang="lv-LV" dirty="0"/>
              <a:t>ē</a:t>
            </a:r>
            <a:r>
              <a:rPr lang="sv-SE" dirty="0"/>
              <a:t>mām (ITS)</a:t>
            </a:r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lvl="1"/>
            <a:endParaRPr lang="lv-LV" dirty="0"/>
          </a:p>
          <a:p>
            <a:pPr marL="457200" lvl="1" indent="0">
              <a:buFontTx/>
              <a:buNone/>
            </a:pPr>
            <a:endParaRPr lang="lv-LV" dirty="0"/>
          </a:p>
          <a:p>
            <a:pPr marL="457200" lvl="1" indent="0">
              <a:buFontTx/>
              <a:buNone/>
            </a:pPr>
            <a:endParaRPr lang="lv-LV" dirty="0"/>
          </a:p>
          <a:p>
            <a:pPr marL="457200" lvl="1" indent="0">
              <a:buFontTx/>
              <a:buNone/>
            </a:pPr>
            <a:endParaRPr lang="lv-LV" dirty="0"/>
          </a:p>
          <a:p>
            <a:pPr lvl="1"/>
            <a:endParaRPr lang="lv-LV" dirty="0"/>
          </a:p>
          <a:p>
            <a:pPr lvl="2"/>
            <a:endParaRPr lang="lv-LV" sz="1500" dirty="0"/>
          </a:p>
          <a:p>
            <a:pPr lvl="2"/>
            <a:endParaRPr lang="lv-LV" dirty="0"/>
          </a:p>
          <a:p>
            <a:pPr lvl="2"/>
            <a:endParaRPr lang="lv-LV" sz="1500" i="1" dirty="0"/>
          </a:p>
          <a:p>
            <a:pPr marL="914400" lvl="2" indent="0">
              <a:buFontTx/>
              <a:buNone/>
            </a:pPr>
            <a:endParaRPr lang="lv-LV" sz="2100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79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9B47-A263-4E36-9A06-4DF58286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69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Attālinātas savlaicīgas konstatēšanas iekārta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E414AA-1A81-40CE-B9F3-694CC90982E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096988892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jaunākais aizsardzības sistēmas pārkāpuma mēģinājums,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569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FFAD74-F6F4-41E8-B9BA-83E3EF86B23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319538038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136861136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ilgākais barošanas strāvas pārtraukums,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8285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134225-30C6-4BC4-997A-1BC9F414D96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812598355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2750514680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sensora kļūda,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53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A392E3-39F0-4A48-86BF-708B0D49FA0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3193111734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3946501565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kustības datu kļūda,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122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C592B6-1408-47F0-9BFD-AF1AB58D515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3795436435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1541701194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pretrunīga informācija par transportlīdzekļa kustību,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93257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2A9EDC-4D99-4EA7-AA52-B3B49AB71DA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2377830494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1342186441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braukšana bez derīgas kartes,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2378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0AF7E3-A57E-4D2C-B968-AB074AD1200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1065232755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245396147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kartes ievietošana transportlīdzekļa vadīšanas laikā,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3167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F6512B-6A37-47B7-933A-38A2407B6A5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3648053452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3061853526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sv-SE" sz="1600">
                          <a:effectLst/>
                          <a:latin typeface="inherit"/>
                        </a:rPr>
                        <a:t>dati par laika skaitīšanas korekcijām,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594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5B637AE-FB35-4041-B016-DF2D320408F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1784787838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3898687237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dati par kalibrēšanu, tostarp divu jaunāko kalibrēšanas reižu datumi,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760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09D8CB-738F-4018-AB84-EE177906AC6B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23030"/>
          <a:ext cx="8229600" cy="280302"/>
        </p:xfrm>
        <a:graphic>
          <a:graphicData uri="http://schemas.openxmlformats.org/drawingml/2006/table">
            <a:tbl>
              <a:tblPr/>
              <a:tblGrid>
                <a:gridCol w="329184">
                  <a:extLst>
                    <a:ext uri="{9D8B030D-6E8A-4147-A177-3AD203B41FA5}">
                      <a16:colId xmlns:a16="http://schemas.microsoft.com/office/drawing/2014/main" val="759530462"/>
                    </a:ext>
                  </a:extLst>
                </a:gridCol>
                <a:gridCol w="7900416">
                  <a:extLst>
                    <a:ext uri="{9D8B030D-6E8A-4147-A177-3AD203B41FA5}">
                      <a16:colId xmlns:a16="http://schemas.microsoft.com/office/drawing/2014/main" val="3963110131"/>
                    </a:ext>
                  </a:extLst>
                </a:gridCol>
              </a:tblGrid>
              <a:tr h="280302"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—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lv-LV" sz="1600">
                          <a:effectLst/>
                          <a:latin typeface="inherit"/>
                        </a:rPr>
                        <a:t>transportlīdzekļa reģistrācijas numurs,</a:t>
                      </a: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9778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A1F6BD-96C3-4C9F-9E96-2483AF5E8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62353"/>
              </p:ext>
            </p:extLst>
          </p:nvPr>
        </p:nvGraphicFramePr>
        <p:xfrm>
          <a:off x="457201" y="1340768"/>
          <a:ext cx="5341179" cy="3960440"/>
        </p:xfrm>
        <a:graphic>
          <a:graphicData uri="http://schemas.openxmlformats.org/drawingml/2006/table">
            <a:tbl>
              <a:tblPr/>
              <a:tblGrid>
                <a:gridCol w="85221">
                  <a:extLst>
                    <a:ext uri="{9D8B030D-6E8A-4147-A177-3AD203B41FA5}">
                      <a16:colId xmlns:a16="http://schemas.microsoft.com/office/drawing/2014/main" val="2401862378"/>
                    </a:ext>
                  </a:extLst>
                </a:gridCol>
                <a:gridCol w="5159943">
                  <a:extLst>
                    <a:ext uri="{9D8B030D-6E8A-4147-A177-3AD203B41FA5}">
                      <a16:colId xmlns:a16="http://schemas.microsoft.com/office/drawing/2014/main" val="583980129"/>
                    </a:ext>
                  </a:extLst>
                </a:gridCol>
                <a:gridCol w="96015">
                  <a:extLst>
                    <a:ext uri="{9D8B030D-6E8A-4147-A177-3AD203B41FA5}">
                      <a16:colId xmlns:a16="http://schemas.microsoft.com/office/drawing/2014/main" val="1021328282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algn="just" fontAlgn="base"/>
                      <a:endParaRPr lang="lv-LV" sz="1600" dirty="0">
                        <a:effectLst/>
                        <a:latin typeface="inherit"/>
                      </a:endParaRPr>
                    </a:p>
                  </a:txBody>
                  <a:tcPr marL="42729" marR="17092" marT="17092" marB="17092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lv-LV" baseline="0" dirty="0">
                        <a:solidFill>
                          <a:srgbClr val="595959"/>
                        </a:solidFill>
                        <a:effectLst/>
                        <a:latin typeface="inherit"/>
                      </a:endParaRPr>
                    </a:p>
                  </a:txBody>
                  <a:tcPr marL="4762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lv-LV" dirty="0">
                        <a:effectLst/>
                        <a:latin typeface="inherit"/>
                      </a:endParaRPr>
                    </a:p>
                  </a:txBody>
                  <a:tcPr marL="47625" marR="19050" marT="19050" marB="190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317545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D5945C-7F1B-4797-9FCC-9321458A55FB}"/>
              </a:ext>
            </a:extLst>
          </p:cNvPr>
          <p:cNvSpPr txBox="1">
            <a:spLocks/>
          </p:cNvSpPr>
          <p:nvPr/>
        </p:nvSpPr>
        <p:spPr>
          <a:xfrm>
            <a:off x="75793" y="1276798"/>
            <a:ext cx="6995121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lv-LV" b="1" dirty="0"/>
              <a:t>Ar šo iekārtu, kontroles institūcija iegūst informāciju par:</a:t>
            </a:r>
            <a:r>
              <a:rPr lang="lv-LV" dirty="0"/>
              <a:t> </a:t>
            </a:r>
          </a:p>
          <a:p>
            <a:pPr lvl="1"/>
            <a:r>
              <a:rPr lang="lv-LV" dirty="0"/>
              <a:t>Pēdējo aizsardzības sistēmas pārkāpuma mēģinājumu;</a:t>
            </a:r>
          </a:p>
          <a:p>
            <a:pPr lvl="1"/>
            <a:r>
              <a:rPr lang="lv-LV" dirty="0"/>
              <a:t>Ilgāko barošanas strāvas pārtraukumu;</a:t>
            </a:r>
          </a:p>
          <a:p>
            <a:pPr lvl="1"/>
            <a:r>
              <a:rPr lang="lv-LV" dirty="0"/>
              <a:t>Sensora kļūdu;</a:t>
            </a:r>
          </a:p>
          <a:p>
            <a:pPr lvl="1"/>
            <a:r>
              <a:rPr lang="lv-LV" dirty="0"/>
              <a:t>Kustības datu kļūdu;</a:t>
            </a:r>
          </a:p>
          <a:p>
            <a:pPr lvl="1"/>
            <a:r>
              <a:rPr lang="lv-LV" dirty="0"/>
              <a:t>Pretrunīgu informāciju par transportlīdzekļa kustību;</a:t>
            </a:r>
          </a:p>
          <a:p>
            <a:pPr lvl="1"/>
            <a:r>
              <a:rPr lang="lv-LV" dirty="0"/>
              <a:t>Braukšanu bez derīgas kartes;</a:t>
            </a:r>
          </a:p>
          <a:p>
            <a:pPr lvl="1"/>
            <a:r>
              <a:rPr lang="lv-LV" dirty="0"/>
              <a:t>Kartes ievietošanu transportlīdzekļa vadīšanas laikā;</a:t>
            </a:r>
          </a:p>
          <a:p>
            <a:pPr lvl="1"/>
            <a:r>
              <a:rPr lang="lv-LV" dirty="0"/>
              <a:t>Datus par laika skaitīšanas korekcijām;</a:t>
            </a:r>
          </a:p>
          <a:p>
            <a:pPr lvl="1"/>
            <a:r>
              <a:rPr lang="lv-LV" dirty="0"/>
              <a:t>Datus par kalibrēšanu, tostarp divu jaunāko kalibrēšanas reižu datumus;</a:t>
            </a:r>
          </a:p>
          <a:p>
            <a:pPr lvl="1"/>
            <a:r>
              <a:rPr lang="lv-LV" dirty="0"/>
              <a:t>Transportlīdzekļa reģistrācijas numuru;</a:t>
            </a:r>
          </a:p>
          <a:p>
            <a:pPr lvl="1"/>
            <a:r>
              <a:rPr lang="lv-LV" dirty="0"/>
              <a:t>Tahogrāfa reģistrēto ātrumu.</a:t>
            </a:r>
            <a:endParaRPr lang="lv-LV" dirty="0">
              <a:latin typeface="inherit"/>
            </a:endParaRPr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marL="457200" lvl="1" indent="0">
              <a:buFontTx/>
              <a:buNone/>
            </a:pPr>
            <a:endParaRPr lang="lv-LV" dirty="0"/>
          </a:p>
          <a:p>
            <a:pPr lvl="1"/>
            <a:endParaRPr lang="lv-LV" dirty="0"/>
          </a:p>
          <a:p>
            <a:pPr lvl="2"/>
            <a:endParaRPr lang="lv-LV" sz="1500" dirty="0"/>
          </a:p>
          <a:p>
            <a:pPr lvl="2"/>
            <a:endParaRPr lang="lv-LV" dirty="0"/>
          </a:p>
          <a:p>
            <a:pPr lvl="2"/>
            <a:endParaRPr lang="lv-LV" sz="1500" i="1" dirty="0"/>
          </a:p>
          <a:p>
            <a:pPr marL="914400" lvl="2" indent="0">
              <a:buFontTx/>
              <a:buNone/>
            </a:pPr>
            <a:endParaRPr lang="lv-LV" sz="2100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dirty="0"/>
          </a:p>
          <a:p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30358-CFD3-4120-9EB6-EE9A38E2B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2956346"/>
            <a:ext cx="2160240" cy="2906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E39EB6-3517-4599-AA52-87097E93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022" y="840704"/>
            <a:ext cx="2062451" cy="19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F3C4-57F9-4254-BBF9-656EC052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Transportlīdzekļa atrašanās vietas automātiska reģistrēšana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15B390-1A9A-4427-A9AE-A420D4E723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lv-LV" dirty="0"/>
          </a:p>
          <a:p>
            <a:pPr lvl="1"/>
            <a:r>
              <a:rPr lang="lv-LV" sz="2400" dirty="0"/>
              <a:t>Transportlīdzekļa atrašanās vieta ikdienas darba laikposma sākumā;</a:t>
            </a:r>
          </a:p>
          <a:p>
            <a:pPr lvl="1"/>
            <a:endParaRPr lang="lv-LV" sz="2400" dirty="0"/>
          </a:p>
          <a:p>
            <a:pPr lvl="1"/>
            <a:r>
              <a:rPr lang="lv-LV" sz="2400" dirty="0"/>
              <a:t>Transportlīdzekļa atrašanās vieta ik pēc trim stundām (uzkrātais transportlīdzekļa vadīšanas laiks);</a:t>
            </a:r>
          </a:p>
          <a:p>
            <a:pPr marL="457200" lvl="1" indent="0">
              <a:buNone/>
            </a:pPr>
            <a:endParaRPr lang="lv-LV" sz="2400" dirty="0"/>
          </a:p>
          <a:p>
            <a:pPr lvl="1"/>
            <a:r>
              <a:rPr lang="lv-LV" sz="2400" dirty="0"/>
              <a:t>Transportlīdzekļa atrašanās vieta ikdienas darba laikposma beigās.</a:t>
            </a:r>
          </a:p>
          <a:p>
            <a:pPr lvl="2"/>
            <a:endParaRPr lang="lv-LV" sz="2400" i="1" dirty="0"/>
          </a:p>
          <a:p>
            <a:pPr marL="914400" lvl="2" indent="0">
              <a:buFontTx/>
              <a:buNone/>
            </a:pPr>
            <a:endParaRPr lang="lv-LV" sz="2100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70FF-5FF5-495E-9C96-0A292B49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Saskarne ar </a:t>
            </a:r>
            <a:r>
              <a:rPr lang="lv-LV" dirty="0" err="1"/>
              <a:t>intelektiskām</a:t>
            </a:r>
            <a:r>
              <a:rPr lang="lv-LV" dirty="0"/>
              <a:t> transporta sistēmām (ITS)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0F7FF6-08B9-4BD5-BD51-D2C2AFDA77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0060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5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0082-AE34-44FD-86F3-1DAC95D7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Tahogrāfa nomaiņa pret jaunākas paaudzes modeli (</a:t>
            </a:r>
            <a:r>
              <a:rPr lang="lv-LV" dirty="0" err="1"/>
              <a:t>retrofitting</a:t>
            </a:r>
            <a:r>
              <a:rPr lang="lv-LV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32074-CDA3-445D-8C95-36190BBB7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algn="ctr"/>
            <a:r>
              <a:rPr lang="lv-LV" b="1" u="sng" dirty="0"/>
              <a:t>no 2034.gada</a:t>
            </a:r>
          </a:p>
          <a:p>
            <a:pPr algn="just"/>
            <a:r>
              <a:rPr lang="lv-LV" dirty="0"/>
              <a:t>Transportlīdzekļiem, kas piedalās starptautiskajā</a:t>
            </a:r>
          </a:p>
          <a:p>
            <a:pPr algn="just"/>
            <a:r>
              <a:rPr lang="lv-LV" dirty="0"/>
              <a:t>satiksmē, jābūt aprīkotiem</a:t>
            </a:r>
          </a:p>
          <a:p>
            <a:pPr algn="just"/>
            <a:r>
              <a:rPr lang="lv-LV" dirty="0"/>
              <a:t>ar </a:t>
            </a:r>
            <a:r>
              <a:rPr lang="lv-LV" u="sng" dirty="0"/>
              <a:t>viedo tahogrāfu</a:t>
            </a:r>
            <a:r>
              <a:rPr lang="lv-LV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073DB-4193-4329-BD1B-EAB3506442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322712" cy="3349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8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C0F1-CFEF-4850-BEC0-7EF29DE9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Viedais tahogrāfs V2 (EK projekts)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0333D2-1B6E-4B86-B5BC-36741FB55479}"/>
              </a:ext>
            </a:extLst>
          </p:cNvPr>
          <p:cNvSpPr txBox="1">
            <a:spLocks/>
          </p:cNvSpPr>
          <p:nvPr/>
        </p:nvSpPr>
        <p:spPr>
          <a:xfrm>
            <a:off x="88775" y="1268760"/>
            <a:ext cx="8803705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lv-LV" dirty="0"/>
          </a:p>
          <a:p>
            <a:pPr marL="457200" lvl="1" indent="0">
              <a:lnSpc>
                <a:spcPct val="170000"/>
              </a:lnSpc>
              <a:buNone/>
            </a:pPr>
            <a:r>
              <a:rPr lang="lv-LV" sz="2900" b="1" dirty="0"/>
              <a:t>Sākot ar </a:t>
            </a:r>
            <a:r>
              <a:rPr lang="lv-LV" sz="2900" b="1" u="sng" dirty="0"/>
              <a:t>2022.gada jūniju</a:t>
            </a:r>
            <a:r>
              <a:rPr lang="lv-LV" sz="2900" b="1" dirty="0"/>
              <a:t>, pirmo reizi reģistrētiem transportlīdzekļiem</a:t>
            </a:r>
          </a:p>
          <a:p>
            <a:pPr marL="457200" lvl="1" indent="0">
              <a:buNone/>
            </a:pPr>
            <a:endParaRPr lang="lv-LV" sz="2400" dirty="0"/>
          </a:p>
          <a:p>
            <a:pPr marL="457200" lvl="1" indent="0">
              <a:buNone/>
            </a:pPr>
            <a:r>
              <a:rPr lang="lv-LV" sz="2400" dirty="0"/>
              <a:t>Jauna funkcionalitāte:</a:t>
            </a:r>
          </a:p>
          <a:p>
            <a:pPr marL="457200" lvl="1" indent="0">
              <a:buNone/>
            </a:pPr>
            <a:endParaRPr lang="lv-LV" sz="2400" dirty="0"/>
          </a:p>
          <a:p>
            <a:pPr lvl="1"/>
            <a:r>
              <a:rPr lang="lv-LV" sz="2400" dirty="0"/>
              <a:t>Robežšķērsošanas automātiska reģistrēšana;</a:t>
            </a:r>
          </a:p>
          <a:p>
            <a:pPr marL="457200" lvl="1" indent="0">
              <a:buNone/>
            </a:pPr>
            <a:endParaRPr lang="lv-LV" sz="2400" dirty="0"/>
          </a:p>
          <a:p>
            <a:pPr lvl="1"/>
            <a:r>
              <a:rPr lang="lv-LV" sz="2400" dirty="0"/>
              <a:t>Iespēja fiksēt automātiski transportlīdzekļa uzkraušanu/izkraušanu.</a:t>
            </a:r>
          </a:p>
          <a:p>
            <a:pPr lvl="1"/>
            <a:endParaRPr lang="lv-LV" sz="2400" dirty="0"/>
          </a:p>
          <a:p>
            <a:pPr algn="just"/>
            <a:r>
              <a:rPr lang="lv-LV" dirty="0"/>
              <a:t>	Pāreja no viedā tahogrāfa V1 uz V2, izmantojot programmatūras atjaunināšanu. </a:t>
            </a:r>
          </a:p>
          <a:p>
            <a:pPr lvl="2"/>
            <a:endParaRPr lang="lv-LV" sz="2400" i="1" dirty="0"/>
          </a:p>
          <a:p>
            <a:pPr marL="914400" lvl="2" indent="0">
              <a:buFontTx/>
              <a:buNone/>
            </a:pPr>
            <a:endParaRPr lang="lv-LV" sz="2100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i="1" dirty="0"/>
          </a:p>
          <a:p>
            <a:pPr marL="914400" lvl="2" indent="0">
              <a:buFontTx/>
              <a:buNone/>
            </a:pPr>
            <a:endParaRPr lang="lv-LV" dirty="0"/>
          </a:p>
          <a:p>
            <a:pPr lvl="2"/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93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lv-LV" altLang="lv-LV" sz="4400" dirty="0">
                <a:solidFill>
                  <a:srgbClr val="F15A2A"/>
                </a:solidFill>
                <a:latin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301216515"/>
      </p:ext>
    </p:extLst>
  </p:cSld>
  <p:clrMapOvr>
    <a:masterClrMapping/>
  </p:clrMapOvr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318</Words>
  <Application>Microsoft Office PowerPoint</Application>
  <PresentationFormat>On-screen Show (4:3)</PresentationFormat>
  <Paragraphs>125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inherit</vt:lpstr>
      <vt:lpstr>Verdana</vt:lpstr>
      <vt:lpstr>ATD Sakuma Slaids 1</vt:lpstr>
      <vt:lpstr>1_ATD Satura Slaidi</vt:lpstr>
      <vt:lpstr>ATD Beigu Slaids</vt:lpstr>
      <vt:lpstr>Tehnoloģiju attīstība un viedā tahogrāfu sistēmas ieviešana</vt:lpstr>
      <vt:lpstr>Normatīvie akti</vt:lpstr>
      <vt:lpstr>Viedā tahogrāfa tehniskās iespējas</vt:lpstr>
      <vt:lpstr>Attālinātas savlaicīgas konstatēšanas iekārta</vt:lpstr>
      <vt:lpstr>Transportlīdzekļa atrašanās vietas automātiska reģistrēšana</vt:lpstr>
      <vt:lpstr>Saskarne ar intelektiskām transporta sistēmām (ITS)</vt:lpstr>
      <vt:lpstr>Tahogrāfa nomaiņa pret jaunākas paaudzes modeli (retrofitting)</vt:lpstr>
      <vt:lpstr>Viedais tahogrāfs V2 (EK projekts)</vt:lpstr>
      <vt:lpstr>Paldies par uzmanību!</vt:lpstr>
    </vt:vector>
  </TitlesOfParts>
  <Company>OEMOrganization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Baiba Holma</dc:creator>
  <cp:lastModifiedBy>Inese Krūmiņa</cp:lastModifiedBy>
  <cp:revision>36</cp:revision>
  <cp:lastPrinted>2016-03-17T07:59:32Z</cp:lastPrinted>
  <dcterms:created xsi:type="dcterms:W3CDTF">2011-07-28T18:05:18Z</dcterms:created>
  <dcterms:modified xsi:type="dcterms:W3CDTF">2019-04-10T09:59:00Z</dcterms:modified>
</cp:coreProperties>
</file>